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 id="2147483677" r:id="rId2"/>
    <p:sldMasterId id="2147483696" r:id="rId3"/>
  </p:sldMasterIdLst>
  <p:notesMasterIdLst>
    <p:notesMasterId r:id="rId38"/>
  </p:notesMasterIdLst>
  <p:sldIdLst>
    <p:sldId id="261" r:id="rId4"/>
    <p:sldId id="401" r:id="rId5"/>
    <p:sldId id="399" r:id="rId6"/>
    <p:sldId id="425" r:id="rId7"/>
    <p:sldId id="439" r:id="rId8"/>
    <p:sldId id="400" r:id="rId9"/>
    <p:sldId id="372" r:id="rId10"/>
    <p:sldId id="371" r:id="rId11"/>
    <p:sldId id="263" r:id="rId12"/>
    <p:sldId id="402" r:id="rId13"/>
    <p:sldId id="403" r:id="rId14"/>
    <p:sldId id="405" r:id="rId15"/>
    <p:sldId id="404" r:id="rId16"/>
    <p:sldId id="406" r:id="rId17"/>
    <p:sldId id="407" r:id="rId18"/>
    <p:sldId id="409" r:id="rId19"/>
    <p:sldId id="410" r:id="rId20"/>
    <p:sldId id="358" r:id="rId21"/>
    <p:sldId id="366" r:id="rId22"/>
    <p:sldId id="408" r:id="rId23"/>
    <p:sldId id="413" r:id="rId24"/>
    <p:sldId id="289" r:id="rId25"/>
    <p:sldId id="440" r:id="rId26"/>
    <p:sldId id="436" r:id="rId27"/>
    <p:sldId id="414" r:id="rId28"/>
    <p:sldId id="415" r:id="rId29"/>
    <p:sldId id="416" r:id="rId30"/>
    <p:sldId id="376" r:id="rId31"/>
    <p:sldId id="438" r:id="rId32"/>
    <p:sldId id="422" r:id="rId33"/>
    <p:sldId id="417" r:id="rId34"/>
    <p:sldId id="418" r:id="rId35"/>
    <p:sldId id="419" r:id="rId36"/>
    <p:sldId id="329" r:id="rId37"/>
  </p:sldIdLst>
  <p:sldSz cx="12192000" cy="6858000"/>
  <p:notesSz cx="6858000" cy="9144000"/>
  <p:embeddedFontLst>
    <p:embeddedFont>
      <p:font typeface="Calibri" panose="020F0502020204030204" pitchFamily="34" charset="0"/>
      <p:regular r:id="rId39"/>
      <p:bold r:id="rId40"/>
      <p:italic r:id="rId41"/>
      <p:boldItalic r:id="rId42"/>
    </p:embeddedFont>
    <p:embeddedFont>
      <p:font typeface="Fifita " panose="020B0604020202020204" charset="0"/>
      <p:regular r:id="rId43"/>
    </p:embeddedFont>
    <p:embeddedFont>
      <p:font typeface="Raleway" pitchFamily="2" charset="0"/>
      <p:regular r:id="rId44"/>
      <p:bold r:id="rId45"/>
      <p:italic r:id="rId46"/>
      <p:boldItalic r:id="rId47"/>
    </p:embeddedFont>
    <p:embeddedFont>
      <p:font typeface="Raleway Light" pitchFamily="2" charset="0"/>
      <p:regular r:id="rId48"/>
      <p:italic r:id="rId49"/>
    </p:embeddedFont>
    <p:embeddedFont>
      <p:font typeface="Raleway Medium" pitchFamily="2" charset="0"/>
      <p:regular r:id="rId50"/>
      <p:italic r:id="rId51"/>
    </p:embeddedFont>
    <p:embeddedFont>
      <p:font typeface="Raleway SemiBold" pitchFamily="2" charset="0"/>
      <p:regular r:id="rId52"/>
      <p:bold r:id="rId53"/>
      <p:italic r:id="rId54"/>
      <p:boldItalic r:id="rId55"/>
    </p:embeddedFont>
    <p:embeddedFont>
      <p:font typeface="Raleway-SemiBold" panose="020B0604020202020204" charset="0"/>
      <p:regular r:id="rId56"/>
      <p:bold r:id="rId57"/>
      <p:italic r:id="rId58"/>
      <p:boldItalic r:id="rId59"/>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51B3361-059F-D501-8746-E9661EF7C241}" name="George Stoneman" initials="GS" userId="S::GeorgeStoneman@peoplespartnership.co.uk::ef1715fd-9631-4f22-88c9-897929f86389" providerId="AD"/>
  <p188:author id="{0D651A7B-5CF5-5C81-2F49-A0F8FBB65064}" name="James Moffatt" initials="JM" userId="S::JamesMoffatt@peoplespartnership.co.uk::7927b03b-7b9d-471c-9494-4325d17c7bfa" providerId="AD"/>
  <p188:author id="{0A784088-144A-4DC1-74FF-8B4E71AC4D2B}" name="Joseph Johnston" initials="JJ" userId="S::JosephJohnston@peoplespartnership.co.uk::1c956e58-66a6-404b-9e5d-d73ef470da2a" providerId="AD"/>
  <p188:author id="{E6F0F1A8-91A2-78FE-54FC-31E51D6F504F}" name="Steven King" initials="SK" userId="S::StevenKing@peoplespartnership.co.uk::2f391bec-eb52-43f3-a528-0b684be78c2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D2FA"/>
    <a:srgbClr val="0FD24B"/>
    <a:srgbClr val="FFB400"/>
    <a:srgbClr val="F8681F"/>
    <a:srgbClr val="2800A0"/>
    <a:srgbClr val="DCCDFF"/>
    <a:srgbClr val="CDF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49" autoAdjust="0"/>
    <p:restoredTop sz="93333" autoAdjust="0"/>
  </p:normalViewPr>
  <p:slideViewPr>
    <p:cSldViewPr snapToGrid="0">
      <p:cViewPr varScale="1">
        <p:scale>
          <a:sx n="80" d="100"/>
          <a:sy n="80" d="100"/>
        </p:scale>
        <p:origin x="643"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fntdata"/><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font" Target="fonts/font20.fntdata"/><Relationship Id="rId5" Type="http://schemas.openxmlformats.org/officeDocument/2006/relationships/slide" Target="slides/slide2.xml"/><Relationship Id="rId61" Type="http://schemas.openxmlformats.org/officeDocument/2006/relationships/viewProps" Target="viewProps.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64" Type="http://schemas.microsoft.com/office/2018/10/relationships/authors" Target="authors.xml"/><Relationship Id="rId8" Type="http://schemas.openxmlformats.org/officeDocument/2006/relationships/slide" Target="slides/slide5.xml"/><Relationship Id="rId51" Type="http://schemas.openxmlformats.org/officeDocument/2006/relationships/font" Target="fonts/font13.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font" Target="fonts/font21.fntdata"/><Relationship Id="rId20" Type="http://schemas.openxmlformats.org/officeDocument/2006/relationships/slide" Target="slides/slide17.xml"/><Relationship Id="rId41" Type="http://schemas.openxmlformats.org/officeDocument/2006/relationships/font" Target="fonts/font3.fntdata"/><Relationship Id="rId54" Type="http://schemas.openxmlformats.org/officeDocument/2006/relationships/font" Target="fonts/font16.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font" Target="fonts/font11.fntdata"/><Relationship Id="rId57" Type="http://schemas.openxmlformats.org/officeDocument/2006/relationships/font" Target="fonts/font19.fntdata"/><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oleObject" Target="file:///\\bandce.local\public\Finance\Investment%20Team\1%20Clients%20and%20Governance\1.Staff%20Folders\Clients%20and%20Governance%20Process%20and%20Documentation\Bus%20Dev%20Investment%20Deck\BD%20Investment%20Slides%20dynamic%20data%20template.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percentStacked"/>
        <c:varyColors val="0"/>
        <c:ser>
          <c:idx val="0"/>
          <c:order val="0"/>
          <c:tx>
            <c:strRef>
              <c:f>'Glide Path'!$C$5</c:f>
              <c:strCache>
                <c:ptCount val="1"/>
                <c:pt idx="0">
                  <c:v>Developed World Equity</c:v>
                </c:pt>
              </c:strCache>
            </c:strRef>
          </c:tx>
          <c:spPr>
            <a:solidFill>
              <a:srgbClr val="0FD24B"/>
            </a:solidFill>
            <a:ln>
              <a:solidFill>
                <a:schemeClr val="accent2">
                  <a:lumMod val="75000"/>
                </a:schemeClr>
              </a:solidFill>
            </a:ln>
            <a:effectLst>
              <a:innerShdw dist="12700" dir="16200000">
                <a:schemeClr val="lt1">
                  <a:alpha val="75000"/>
                </a:schemeClr>
              </a:innerShdw>
            </a:effectLst>
          </c:spPr>
          <c:cat>
            <c:numRef>
              <c:f>'Glide Path'!$D$4:$AH$4</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Path'!$D$5:$AH$5</c:f>
              <c:numCache>
                <c:formatCode>0.00%</c:formatCode>
                <c:ptCount val="31"/>
                <c:pt idx="0">
                  <c:v>0.65600000000000014</c:v>
                </c:pt>
                <c:pt idx="1">
                  <c:v>0.65600000000000014</c:v>
                </c:pt>
                <c:pt idx="2">
                  <c:v>0.65600000000000014</c:v>
                </c:pt>
                <c:pt idx="3">
                  <c:v>0.65600000000000014</c:v>
                </c:pt>
                <c:pt idx="4">
                  <c:v>0.65600000000000014</c:v>
                </c:pt>
                <c:pt idx="5">
                  <c:v>0.65600000000000014</c:v>
                </c:pt>
                <c:pt idx="6">
                  <c:v>0.65600000000000014</c:v>
                </c:pt>
                <c:pt idx="7">
                  <c:v>0.65600000000000014</c:v>
                </c:pt>
                <c:pt idx="8">
                  <c:v>0.65600000000000014</c:v>
                </c:pt>
                <c:pt idx="9">
                  <c:v>0.65600000000000014</c:v>
                </c:pt>
                <c:pt idx="10">
                  <c:v>0.65600000000000014</c:v>
                </c:pt>
                <c:pt idx="11">
                  <c:v>0.65600000000000014</c:v>
                </c:pt>
                <c:pt idx="12">
                  <c:v>0.65600000000000014</c:v>
                </c:pt>
                <c:pt idx="13">
                  <c:v>0.62525000000000008</c:v>
                </c:pt>
                <c:pt idx="14">
                  <c:v>0.59450000000000003</c:v>
                </c:pt>
                <c:pt idx="15">
                  <c:v>0.5637500000000002</c:v>
                </c:pt>
                <c:pt idx="16">
                  <c:v>0.53300000000000014</c:v>
                </c:pt>
                <c:pt idx="17">
                  <c:v>0.50225000000000009</c:v>
                </c:pt>
                <c:pt idx="18">
                  <c:v>0.47150000000000009</c:v>
                </c:pt>
                <c:pt idx="19">
                  <c:v>0.44075000000000009</c:v>
                </c:pt>
                <c:pt idx="20">
                  <c:v>0.41000000000000009</c:v>
                </c:pt>
                <c:pt idx="21">
                  <c:v>0.37925000000000009</c:v>
                </c:pt>
                <c:pt idx="22">
                  <c:v>0.34850000000000009</c:v>
                </c:pt>
                <c:pt idx="23">
                  <c:v>0.31775000000000009</c:v>
                </c:pt>
                <c:pt idx="24">
                  <c:v>0.28700000000000003</c:v>
                </c:pt>
                <c:pt idx="25">
                  <c:v>0.24601640000000005</c:v>
                </c:pt>
                <c:pt idx="26">
                  <c:v>0.20503280000000004</c:v>
                </c:pt>
                <c:pt idx="27">
                  <c:v>0.16400000000000003</c:v>
                </c:pt>
                <c:pt idx="28">
                  <c:v>0.16400000000000003</c:v>
                </c:pt>
                <c:pt idx="29">
                  <c:v>0.16400000000000003</c:v>
                </c:pt>
                <c:pt idx="30">
                  <c:v>0.16400000000000003</c:v>
                </c:pt>
              </c:numCache>
            </c:numRef>
          </c:val>
          <c:extLst>
            <c:ext xmlns:c16="http://schemas.microsoft.com/office/drawing/2014/chart" uri="{C3380CC4-5D6E-409C-BE32-E72D297353CC}">
              <c16:uniqueId val="{00000000-8FFF-4C85-8051-46C7A7F4FB91}"/>
            </c:ext>
          </c:extLst>
        </c:ser>
        <c:ser>
          <c:idx val="1"/>
          <c:order val="1"/>
          <c:tx>
            <c:strRef>
              <c:f>'Glide Path'!$C$6</c:f>
              <c:strCache>
                <c:ptCount val="1"/>
                <c:pt idx="0">
                  <c:v>UK Equity</c:v>
                </c:pt>
              </c:strCache>
            </c:strRef>
          </c:tx>
          <c:spPr>
            <a:solidFill>
              <a:schemeClr val="accent2">
                <a:lumMod val="60000"/>
                <a:lumOff val="40000"/>
              </a:schemeClr>
            </a:solidFill>
            <a:ln>
              <a:solidFill>
                <a:schemeClr val="accent2">
                  <a:lumMod val="60000"/>
                  <a:lumOff val="40000"/>
                </a:schemeClr>
              </a:solidFill>
            </a:ln>
            <a:effectLst>
              <a:innerShdw dist="12700" dir="16200000">
                <a:schemeClr val="lt1">
                  <a:alpha val="75000"/>
                </a:schemeClr>
              </a:innerShdw>
            </a:effectLst>
          </c:spPr>
          <c:cat>
            <c:numRef>
              <c:f>'Glide Path'!$D$4:$AH$4</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Path'!$D$6:$AH$6</c:f>
              <c:numCache>
                <c:formatCode>0.00%</c:formatCode>
                <c:ptCount val="31"/>
                <c:pt idx="0">
                  <c:v>0.04</c:v>
                </c:pt>
                <c:pt idx="1">
                  <c:v>0.04</c:v>
                </c:pt>
                <c:pt idx="2">
                  <c:v>0.04</c:v>
                </c:pt>
                <c:pt idx="3">
                  <c:v>0.04</c:v>
                </c:pt>
                <c:pt idx="4">
                  <c:v>0.04</c:v>
                </c:pt>
                <c:pt idx="5">
                  <c:v>0.04</c:v>
                </c:pt>
                <c:pt idx="6">
                  <c:v>0.04</c:v>
                </c:pt>
                <c:pt idx="7">
                  <c:v>0.04</c:v>
                </c:pt>
                <c:pt idx="8">
                  <c:v>0.04</c:v>
                </c:pt>
                <c:pt idx="9">
                  <c:v>0.04</c:v>
                </c:pt>
                <c:pt idx="10">
                  <c:v>0.04</c:v>
                </c:pt>
                <c:pt idx="11">
                  <c:v>0.04</c:v>
                </c:pt>
                <c:pt idx="12">
                  <c:v>0.04</c:v>
                </c:pt>
                <c:pt idx="13">
                  <c:v>3.8124999999999999E-2</c:v>
                </c:pt>
                <c:pt idx="14">
                  <c:v>3.6250000000000004E-2</c:v>
                </c:pt>
                <c:pt idx="15">
                  <c:v>3.4375000000000003E-2</c:v>
                </c:pt>
                <c:pt idx="16">
                  <c:v>3.2500000000000001E-2</c:v>
                </c:pt>
                <c:pt idx="17">
                  <c:v>3.0624999999999999E-2</c:v>
                </c:pt>
                <c:pt idx="18">
                  <c:v>2.8750000000000001E-2</c:v>
                </c:pt>
                <c:pt idx="19">
                  <c:v>2.6875E-2</c:v>
                </c:pt>
                <c:pt idx="20">
                  <c:v>2.5000000000000001E-2</c:v>
                </c:pt>
                <c:pt idx="21">
                  <c:v>2.3125E-2</c:v>
                </c:pt>
                <c:pt idx="22">
                  <c:v>2.1249999999999998E-2</c:v>
                </c:pt>
                <c:pt idx="23">
                  <c:v>1.9375E-2</c:v>
                </c:pt>
                <c:pt idx="24">
                  <c:v>1.7500000000000002E-2</c:v>
                </c:pt>
                <c:pt idx="25">
                  <c:v>1.5001E-2</c:v>
                </c:pt>
                <c:pt idx="26">
                  <c:v>1.2502000000000001E-2</c:v>
                </c:pt>
                <c:pt idx="27">
                  <c:v>0.01</c:v>
                </c:pt>
                <c:pt idx="28">
                  <c:v>0.01</c:v>
                </c:pt>
                <c:pt idx="29">
                  <c:v>0.01</c:v>
                </c:pt>
                <c:pt idx="30">
                  <c:v>0.01</c:v>
                </c:pt>
              </c:numCache>
            </c:numRef>
          </c:val>
          <c:extLst>
            <c:ext xmlns:c16="http://schemas.microsoft.com/office/drawing/2014/chart" uri="{C3380CC4-5D6E-409C-BE32-E72D297353CC}">
              <c16:uniqueId val="{00000001-8FFF-4C85-8051-46C7A7F4FB91}"/>
            </c:ext>
          </c:extLst>
        </c:ser>
        <c:ser>
          <c:idx val="2"/>
          <c:order val="2"/>
          <c:tx>
            <c:strRef>
              <c:f>'Glide Path'!$C$7</c:f>
              <c:strCache>
                <c:ptCount val="1"/>
                <c:pt idx="0">
                  <c:v>Emerging Markets Equity</c:v>
                </c:pt>
              </c:strCache>
            </c:strRef>
          </c:tx>
          <c:spPr>
            <a:solidFill>
              <a:schemeClr val="accent2">
                <a:lumMod val="20000"/>
                <a:lumOff val="80000"/>
              </a:schemeClr>
            </a:solidFill>
            <a:ln>
              <a:noFill/>
            </a:ln>
            <a:effectLst>
              <a:innerShdw dist="12700" dir="16200000">
                <a:schemeClr val="lt1">
                  <a:alpha val="75000"/>
                </a:schemeClr>
              </a:innerShdw>
            </a:effectLst>
          </c:spPr>
          <c:cat>
            <c:numRef>
              <c:f>'Glide Path'!$D$4:$AH$4</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Path'!$D$7:$AH$7</c:f>
              <c:numCache>
                <c:formatCode>0.00%</c:formatCode>
                <c:ptCount val="31"/>
                <c:pt idx="0">
                  <c:v>7.2000000000000008E-2</c:v>
                </c:pt>
                <c:pt idx="1">
                  <c:v>7.2000000000000008E-2</c:v>
                </c:pt>
                <c:pt idx="2">
                  <c:v>7.2000000000000008E-2</c:v>
                </c:pt>
                <c:pt idx="3">
                  <c:v>7.2000000000000008E-2</c:v>
                </c:pt>
                <c:pt idx="4">
                  <c:v>7.2000000000000008E-2</c:v>
                </c:pt>
                <c:pt idx="5">
                  <c:v>7.2000000000000008E-2</c:v>
                </c:pt>
                <c:pt idx="6">
                  <c:v>7.2000000000000008E-2</c:v>
                </c:pt>
                <c:pt idx="7">
                  <c:v>7.2000000000000008E-2</c:v>
                </c:pt>
                <c:pt idx="8">
                  <c:v>7.2000000000000008E-2</c:v>
                </c:pt>
                <c:pt idx="9">
                  <c:v>7.2000000000000008E-2</c:v>
                </c:pt>
                <c:pt idx="10">
                  <c:v>7.2000000000000008E-2</c:v>
                </c:pt>
                <c:pt idx="11">
                  <c:v>7.2000000000000008E-2</c:v>
                </c:pt>
                <c:pt idx="12">
                  <c:v>7.2000000000000008E-2</c:v>
                </c:pt>
                <c:pt idx="13">
                  <c:v>6.8625000000000005E-2</c:v>
                </c:pt>
                <c:pt idx="14">
                  <c:v>6.5250000000000002E-2</c:v>
                </c:pt>
                <c:pt idx="15">
                  <c:v>6.1875000000000013E-2</c:v>
                </c:pt>
                <c:pt idx="16">
                  <c:v>5.850000000000001E-2</c:v>
                </c:pt>
                <c:pt idx="17">
                  <c:v>5.5125E-2</c:v>
                </c:pt>
                <c:pt idx="18">
                  <c:v>5.1750000000000004E-2</c:v>
                </c:pt>
                <c:pt idx="19">
                  <c:v>4.8375000000000008E-2</c:v>
                </c:pt>
                <c:pt idx="20">
                  <c:v>4.5000000000000005E-2</c:v>
                </c:pt>
                <c:pt idx="21">
                  <c:v>4.1625000000000002E-2</c:v>
                </c:pt>
                <c:pt idx="22">
                  <c:v>3.8250000000000006E-2</c:v>
                </c:pt>
                <c:pt idx="23">
                  <c:v>3.4875000000000003E-2</c:v>
                </c:pt>
                <c:pt idx="24">
                  <c:v>3.15E-2</c:v>
                </c:pt>
                <c:pt idx="25">
                  <c:v>2.7001800000000003E-2</c:v>
                </c:pt>
                <c:pt idx="26">
                  <c:v>2.2503600000000002E-2</c:v>
                </c:pt>
                <c:pt idx="27">
                  <c:v>1.8000000000000002E-2</c:v>
                </c:pt>
                <c:pt idx="28">
                  <c:v>1.8000000000000002E-2</c:v>
                </c:pt>
                <c:pt idx="29">
                  <c:v>1.8000000000000002E-2</c:v>
                </c:pt>
                <c:pt idx="30">
                  <c:v>1.8000000000000002E-2</c:v>
                </c:pt>
              </c:numCache>
            </c:numRef>
          </c:val>
          <c:extLst>
            <c:ext xmlns:c16="http://schemas.microsoft.com/office/drawing/2014/chart" uri="{C3380CC4-5D6E-409C-BE32-E72D297353CC}">
              <c16:uniqueId val="{00000002-8FFF-4C85-8051-46C7A7F4FB91}"/>
            </c:ext>
          </c:extLst>
        </c:ser>
        <c:ser>
          <c:idx val="3"/>
          <c:order val="3"/>
          <c:tx>
            <c:strRef>
              <c:f>'Glide Path'!$C$8</c:f>
              <c:strCache>
                <c:ptCount val="1"/>
                <c:pt idx="0">
                  <c:v>Multi-Asset Global Infrastructure </c:v>
                </c:pt>
              </c:strCache>
            </c:strRef>
          </c:tx>
          <c:spPr>
            <a:solidFill>
              <a:srgbClr val="FF7BC0"/>
            </a:solidFill>
            <a:ln>
              <a:noFill/>
            </a:ln>
            <a:effectLst>
              <a:innerShdw dist="12700" dir="16200000">
                <a:schemeClr val="lt1">
                  <a:alpha val="75000"/>
                </a:schemeClr>
              </a:innerShdw>
            </a:effectLst>
          </c:spPr>
          <c:cat>
            <c:numRef>
              <c:f>'Glide Path'!$D$4:$AH$4</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Path'!$D$8:$AH$8</c:f>
              <c:numCache>
                <c:formatCode>0.00%</c:formatCode>
                <c:ptCount val="31"/>
                <c:pt idx="0">
                  <c:v>3.2000000000000001E-2</c:v>
                </c:pt>
                <c:pt idx="1">
                  <c:v>3.2000000000000001E-2</c:v>
                </c:pt>
                <c:pt idx="2">
                  <c:v>3.2000000000000001E-2</c:v>
                </c:pt>
                <c:pt idx="3">
                  <c:v>3.2000000000000001E-2</c:v>
                </c:pt>
                <c:pt idx="4">
                  <c:v>3.2000000000000001E-2</c:v>
                </c:pt>
                <c:pt idx="5">
                  <c:v>3.2000000000000001E-2</c:v>
                </c:pt>
                <c:pt idx="6">
                  <c:v>3.2000000000000001E-2</c:v>
                </c:pt>
                <c:pt idx="7">
                  <c:v>3.2000000000000001E-2</c:v>
                </c:pt>
                <c:pt idx="8">
                  <c:v>3.2000000000000001E-2</c:v>
                </c:pt>
                <c:pt idx="9">
                  <c:v>3.2000000000000001E-2</c:v>
                </c:pt>
                <c:pt idx="10">
                  <c:v>3.2000000000000001E-2</c:v>
                </c:pt>
                <c:pt idx="11">
                  <c:v>3.2000000000000001E-2</c:v>
                </c:pt>
                <c:pt idx="12">
                  <c:v>3.2000000000000001E-2</c:v>
                </c:pt>
                <c:pt idx="13">
                  <c:v>3.0499999999999999E-2</c:v>
                </c:pt>
                <c:pt idx="14">
                  <c:v>2.9000000000000001E-2</c:v>
                </c:pt>
                <c:pt idx="15">
                  <c:v>2.7500000000000004E-2</c:v>
                </c:pt>
                <c:pt idx="16">
                  <c:v>2.6000000000000002E-2</c:v>
                </c:pt>
                <c:pt idx="17">
                  <c:v>2.4499999999999997E-2</c:v>
                </c:pt>
                <c:pt idx="18">
                  <c:v>2.3E-2</c:v>
                </c:pt>
                <c:pt idx="19">
                  <c:v>2.1500000000000002E-2</c:v>
                </c:pt>
                <c:pt idx="20">
                  <c:v>0.02</c:v>
                </c:pt>
                <c:pt idx="21">
                  <c:v>1.8500000000000003E-2</c:v>
                </c:pt>
                <c:pt idx="22">
                  <c:v>1.7000000000000001E-2</c:v>
                </c:pt>
                <c:pt idx="23">
                  <c:v>1.55E-2</c:v>
                </c:pt>
                <c:pt idx="24">
                  <c:v>1.4E-2</c:v>
                </c:pt>
                <c:pt idx="25">
                  <c:v>1.2000799999999999E-2</c:v>
                </c:pt>
                <c:pt idx="26">
                  <c:v>1.0001599999999999E-2</c:v>
                </c:pt>
                <c:pt idx="27">
                  <c:v>8.0000000000000002E-3</c:v>
                </c:pt>
                <c:pt idx="28">
                  <c:v>8.0000000000000002E-3</c:v>
                </c:pt>
                <c:pt idx="29">
                  <c:v>8.0000000000000002E-3</c:v>
                </c:pt>
                <c:pt idx="30">
                  <c:v>8.0000000000000002E-3</c:v>
                </c:pt>
              </c:numCache>
            </c:numRef>
          </c:val>
          <c:extLst>
            <c:ext xmlns:c16="http://schemas.microsoft.com/office/drawing/2014/chart" uri="{C3380CC4-5D6E-409C-BE32-E72D297353CC}">
              <c16:uniqueId val="{00000003-8FFF-4C85-8051-46C7A7F4FB91}"/>
            </c:ext>
          </c:extLst>
        </c:ser>
        <c:ser>
          <c:idx val="4"/>
          <c:order val="4"/>
          <c:tx>
            <c:strRef>
              <c:f>'Glide Path'!$C$9</c:f>
              <c:strCache>
                <c:ptCount val="1"/>
                <c:pt idx="0">
                  <c:v>Developed World Government Bonds</c:v>
                </c:pt>
              </c:strCache>
            </c:strRef>
          </c:tx>
          <c:spPr>
            <a:solidFill>
              <a:schemeClr val="bg2">
                <a:lumMod val="75000"/>
              </a:schemeClr>
            </a:solidFill>
            <a:ln>
              <a:noFill/>
            </a:ln>
            <a:effectLst>
              <a:innerShdw dist="12700" dir="16200000">
                <a:schemeClr val="lt1">
                  <a:alpha val="75000"/>
                </a:schemeClr>
              </a:innerShdw>
            </a:effectLst>
          </c:spPr>
          <c:cat>
            <c:numRef>
              <c:f>'Glide Path'!$D$4:$AH$4</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Path'!$D$9:$AH$9</c:f>
              <c:numCache>
                <c:formatCode>0.00%</c:formatCode>
                <c:ptCount val="31"/>
                <c:pt idx="0">
                  <c:v>0.06</c:v>
                </c:pt>
                <c:pt idx="1">
                  <c:v>0.06</c:v>
                </c:pt>
                <c:pt idx="2">
                  <c:v>0.06</c:v>
                </c:pt>
                <c:pt idx="3">
                  <c:v>0.06</c:v>
                </c:pt>
                <c:pt idx="4">
                  <c:v>0.06</c:v>
                </c:pt>
                <c:pt idx="5">
                  <c:v>0.06</c:v>
                </c:pt>
                <c:pt idx="6">
                  <c:v>0.06</c:v>
                </c:pt>
                <c:pt idx="7">
                  <c:v>0.06</c:v>
                </c:pt>
                <c:pt idx="8">
                  <c:v>0.06</c:v>
                </c:pt>
                <c:pt idx="9">
                  <c:v>0.06</c:v>
                </c:pt>
                <c:pt idx="10">
                  <c:v>0.06</c:v>
                </c:pt>
                <c:pt idx="11">
                  <c:v>0.06</c:v>
                </c:pt>
                <c:pt idx="12">
                  <c:v>0.06</c:v>
                </c:pt>
                <c:pt idx="13">
                  <c:v>6.7499999999999991E-2</c:v>
                </c:pt>
                <c:pt idx="14">
                  <c:v>7.4999999999999997E-2</c:v>
                </c:pt>
                <c:pt idx="15">
                  <c:v>8.2500000000000004E-2</c:v>
                </c:pt>
                <c:pt idx="16">
                  <c:v>0.09</c:v>
                </c:pt>
                <c:pt idx="17">
                  <c:v>9.7499999999999989E-2</c:v>
                </c:pt>
                <c:pt idx="18">
                  <c:v>0.10500000000000001</c:v>
                </c:pt>
                <c:pt idx="19">
                  <c:v>0.1125</c:v>
                </c:pt>
                <c:pt idx="20">
                  <c:v>0.12</c:v>
                </c:pt>
                <c:pt idx="21">
                  <c:v>0.1275</c:v>
                </c:pt>
                <c:pt idx="22">
                  <c:v>0.13499999999999998</c:v>
                </c:pt>
                <c:pt idx="23">
                  <c:v>0.14249999999999999</c:v>
                </c:pt>
                <c:pt idx="24">
                  <c:v>0.15000000000000002</c:v>
                </c:pt>
                <c:pt idx="25">
                  <c:v>0.159996</c:v>
                </c:pt>
                <c:pt idx="26">
                  <c:v>0.169992</c:v>
                </c:pt>
                <c:pt idx="27">
                  <c:v>0.18</c:v>
                </c:pt>
                <c:pt idx="28">
                  <c:v>0.18</c:v>
                </c:pt>
                <c:pt idx="29">
                  <c:v>0.18</c:v>
                </c:pt>
                <c:pt idx="30">
                  <c:v>0.18</c:v>
                </c:pt>
              </c:numCache>
            </c:numRef>
          </c:val>
          <c:extLst>
            <c:ext xmlns:c16="http://schemas.microsoft.com/office/drawing/2014/chart" uri="{C3380CC4-5D6E-409C-BE32-E72D297353CC}">
              <c16:uniqueId val="{00000004-8FFF-4C85-8051-46C7A7F4FB91}"/>
            </c:ext>
          </c:extLst>
        </c:ser>
        <c:ser>
          <c:idx val="5"/>
          <c:order val="5"/>
          <c:tx>
            <c:strRef>
              <c:f>'Glide Path'!$C$10</c:f>
              <c:strCache>
                <c:ptCount val="1"/>
                <c:pt idx="0">
                  <c:v>Developed World Corproate Bonds</c:v>
                </c:pt>
              </c:strCache>
            </c:strRef>
          </c:tx>
          <c:spPr>
            <a:solidFill>
              <a:schemeClr val="bg2">
                <a:lumMod val="60000"/>
                <a:lumOff val="40000"/>
              </a:schemeClr>
            </a:solidFill>
            <a:ln>
              <a:noFill/>
            </a:ln>
            <a:effectLst>
              <a:innerShdw dist="12700" dir="16200000">
                <a:schemeClr val="lt1">
                  <a:alpha val="75000"/>
                </a:schemeClr>
              </a:innerShdw>
            </a:effectLst>
          </c:spPr>
          <c:cat>
            <c:numRef>
              <c:f>'Glide Path'!$D$4:$AH$4</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Path'!$D$10:$AH$10</c:f>
              <c:numCache>
                <c:formatCode>0.00%</c:formatCode>
                <c:ptCount val="31"/>
                <c:pt idx="0">
                  <c:v>0.13</c:v>
                </c:pt>
                <c:pt idx="1">
                  <c:v>0.13</c:v>
                </c:pt>
                <c:pt idx="2">
                  <c:v>0.13</c:v>
                </c:pt>
                <c:pt idx="3">
                  <c:v>0.13</c:v>
                </c:pt>
                <c:pt idx="4">
                  <c:v>0.13</c:v>
                </c:pt>
                <c:pt idx="5">
                  <c:v>0.13</c:v>
                </c:pt>
                <c:pt idx="6">
                  <c:v>0.13</c:v>
                </c:pt>
                <c:pt idx="7">
                  <c:v>0.13</c:v>
                </c:pt>
                <c:pt idx="8">
                  <c:v>0.13</c:v>
                </c:pt>
                <c:pt idx="9">
                  <c:v>0.13</c:v>
                </c:pt>
                <c:pt idx="10">
                  <c:v>0.13</c:v>
                </c:pt>
                <c:pt idx="11">
                  <c:v>0.13</c:v>
                </c:pt>
                <c:pt idx="12">
                  <c:v>0.13</c:v>
                </c:pt>
                <c:pt idx="13">
                  <c:v>0.14625000000000002</c:v>
                </c:pt>
                <c:pt idx="14">
                  <c:v>0.16250000000000001</c:v>
                </c:pt>
                <c:pt idx="15">
                  <c:v>0.17874999999999999</c:v>
                </c:pt>
                <c:pt idx="16">
                  <c:v>0.19500000000000001</c:v>
                </c:pt>
                <c:pt idx="17">
                  <c:v>0.21125000000000002</c:v>
                </c:pt>
                <c:pt idx="18">
                  <c:v>0.22749999999999998</c:v>
                </c:pt>
                <c:pt idx="19">
                  <c:v>0.24374999999999999</c:v>
                </c:pt>
                <c:pt idx="20">
                  <c:v>0.26</c:v>
                </c:pt>
                <c:pt idx="21">
                  <c:v>0.27625</c:v>
                </c:pt>
                <c:pt idx="22">
                  <c:v>0.29250000000000004</c:v>
                </c:pt>
                <c:pt idx="23">
                  <c:v>0.30875000000000002</c:v>
                </c:pt>
                <c:pt idx="24">
                  <c:v>0.32499999999999996</c:v>
                </c:pt>
                <c:pt idx="25">
                  <c:v>0.34665800000000002</c:v>
                </c:pt>
                <c:pt idx="26">
                  <c:v>0.36831600000000003</c:v>
                </c:pt>
                <c:pt idx="27">
                  <c:v>0.39</c:v>
                </c:pt>
                <c:pt idx="28">
                  <c:v>0.39</c:v>
                </c:pt>
                <c:pt idx="29">
                  <c:v>0.39</c:v>
                </c:pt>
                <c:pt idx="30">
                  <c:v>0.39</c:v>
                </c:pt>
              </c:numCache>
            </c:numRef>
          </c:val>
          <c:extLst>
            <c:ext xmlns:c16="http://schemas.microsoft.com/office/drawing/2014/chart" uri="{C3380CC4-5D6E-409C-BE32-E72D297353CC}">
              <c16:uniqueId val="{00000005-8FFF-4C85-8051-46C7A7F4FB91}"/>
            </c:ext>
          </c:extLst>
        </c:ser>
        <c:ser>
          <c:idx val="6"/>
          <c:order val="6"/>
          <c:tx>
            <c:strRef>
              <c:f>'Glide Path'!$C$11</c:f>
              <c:strCache>
                <c:ptCount val="1"/>
                <c:pt idx="0">
                  <c:v>Emerging Market Government Bonds</c:v>
                </c:pt>
              </c:strCache>
            </c:strRef>
          </c:tx>
          <c:spPr>
            <a:solidFill>
              <a:schemeClr val="bg2">
                <a:lumMod val="20000"/>
                <a:lumOff val="80000"/>
              </a:schemeClr>
            </a:solidFill>
            <a:ln>
              <a:noFill/>
            </a:ln>
            <a:effectLst>
              <a:innerShdw dist="12700" dir="16200000">
                <a:schemeClr val="lt1">
                  <a:alpha val="75000"/>
                </a:schemeClr>
              </a:innerShdw>
            </a:effectLst>
          </c:spPr>
          <c:cat>
            <c:numRef>
              <c:f>'Glide Path'!$D$4:$AH$4</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Path'!$D$11:$AH$11</c:f>
              <c:numCache>
                <c:formatCode>0.00%</c:formatCode>
                <c:ptCount val="31"/>
                <c:pt idx="0">
                  <c:v>0.01</c:v>
                </c:pt>
                <c:pt idx="1">
                  <c:v>0.01</c:v>
                </c:pt>
                <c:pt idx="2">
                  <c:v>0.01</c:v>
                </c:pt>
                <c:pt idx="3">
                  <c:v>0.01</c:v>
                </c:pt>
                <c:pt idx="4">
                  <c:v>0.01</c:v>
                </c:pt>
                <c:pt idx="5">
                  <c:v>0.01</c:v>
                </c:pt>
                <c:pt idx="6">
                  <c:v>0.01</c:v>
                </c:pt>
                <c:pt idx="7">
                  <c:v>0.01</c:v>
                </c:pt>
                <c:pt idx="8">
                  <c:v>0.01</c:v>
                </c:pt>
                <c:pt idx="9">
                  <c:v>0.01</c:v>
                </c:pt>
                <c:pt idx="10">
                  <c:v>0.01</c:v>
                </c:pt>
                <c:pt idx="11">
                  <c:v>0.01</c:v>
                </c:pt>
                <c:pt idx="12">
                  <c:v>0.01</c:v>
                </c:pt>
                <c:pt idx="13">
                  <c:v>1.125E-2</c:v>
                </c:pt>
                <c:pt idx="14">
                  <c:v>1.2500000000000001E-2</c:v>
                </c:pt>
                <c:pt idx="15">
                  <c:v>1.375E-2</c:v>
                </c:pt>
                <c:pt idx="16">
                  <c:v>1.4999999999999999E-2</c:v>
                </c:pt>
                <c:pt idx="17">
                  <c:v>1.6250000000000001E-2</c:v>
                </c:pt>
                <c:pt idx="18">
                  <c:v>1.7500000000000002E-2</c:v>
                </c:pt>
                <c:pt idx="19">
                  <c:v>1.8749999999999999E-2</c:v>
                </c:pt>
                <c:pt idx="20">
                  <c:v>0.02</c:v>
                </c:pt>
                <c:pt idx="21">
                  <c:v>2.1250000000000002E-2</c:v>
                </c:pt>
                <c:pt idx="22">
                  <c:v>2.2499999999999999E-2</c:v>
                </c:pt>
                <c:pt idx="23">
                  <c:v>2.3749999999999997E-2</c:v>
                </c:pt>
                <c:pt idx="24">
                  <c:v>2.4999999999999998E-2</c:v>
                </c:pt>
                <c:pt idx="25">
                  <c:v>2.6665999999999999E-2</c:v>
                </c:pt>
                <c:pt idx="26">
                  <c:v>2.8332E-2</c:v>
                </c:pt>
                <c:pt idx="27">
                  <c:v>0.03</c:v>
                </c:pt>
                <c:pt idx="28">
                  <c:v>0.03</c:v>
                </c:pt>
                <c:pt idx="29">
                  <c:v>0.03</c:v>
                </c:pt>
                <c:pt idx="30">
                  <c:v>0.03</c:v>
                </c:pt>
              </c:numCache>
            </c:numRef>
          </c:val>
          <c:extLst>
            <c:ext xmlns:c16="http://schemas.microsoft.com/office/drawing/2014/chart" uri="{C3380CC4-5D6E-409C-BE32-E72D297353CC}">
              <c16:uniqueId val="{00000006-8FFF-4C85-8051-46C7A7F4FB91}"/>
            </c:ext>
          </c:extLst>
        </c:ser>
        <c:ser>
          <c:idx val="7"/>
          <c:order val="7"/>
          <c:tx>
            <c:strRef>
              <c:f>'Glide Path'!$C$12</c:f>
              <c:strCache>
                <c:ptCount val="1"/>
                <c:pt idx="0">
                  <c:v>Sterling Liquidity fund </c:v>
                </c:pt>
              </c:strCache>
            </c:strRef>
          </c:tx>
          <c:spPr>
            <a:solidFill>
              <a:srgbClr val="FFB400"/>
            </a:solidFill>
            <a:ln>
              <a:noFill/>
            </a:ln>
            <a:effectLst>
              <a:innerShdw dist="12700" dir="16200000">
                <a:schemeClr val="lt1">
                  <a:alpha val="75000"/>
                </a:schemeClr>
              </a:innerShdw>
            </a:effectLst>
          </c:spPr>
          <c:cat>
            <c:numRef>
              <c:f>'Glide Path'!$D$4:$AH$4</c:f>
              <c:numCache>
                <c:formatCode>General</c:formatCode>
                <c:ptCount val="31"/>
                <c:pt idx="0">
                  <c:v>40</c:v>
                </c:pt>
                <c:pt idx="1">
                  <c:v>41</c:v>
                </c:pt>
                <c:pt idx="2">
                  <c:v>42</c:v>
                </c:pt>
                <c:pt idx="3">
                  <c:v>43</c:v>
                </c:pt>
                <c:pt idx="4">
                  <c:v>44</c:v>
                </c:pt>
                <c:pt idx="5">
                  <c:v>45</c:v>
                </c:pt>
                <c:pt idx="6">
                  <c:v>46</c:v>
                </c:pt>
                <c:pt idx="7">
                  <c:v>47</c:v>
                </c:pt>
                <c:pt idx="8">
                  <c:v>48</c:v>
                </c:pt>
                <c:pt idx="9">
                  <c:v>49</c:v>
                </c:pt>
                <c:pt idx="10">
                  <c:v>50</c:v>
                </c:pt>
                <c:pt idx="11">
                  <c:v>51</c:v>
                </c:pt>
                <c:pt idx="12">
                  <c:v>52</c:v>
                </c:pt>
                <c:pt idx="13">
                  <c:v>53</c:v>
                </c:pt>
                <c:pt idx="14">
                  <c:v>54</c:v>
                </c:pt>
                <c:pt idx="15">
                  <c:v>55</c:v>
                </c:pt>
                <c:pt idx="16">
                  <c:v>56</c:v>
                </c:pt>
                <c:pt idx="17">
                  <c:v>57</c:v>
                </c:pt>
                <c:pt idx="18">
                  <c:v>58</c:v>
                </c:pt>
                <c:pt idx="19">
                  <c:v>59</c:v>
                </c:pt>
                <c:pt idx="20">
                  <c:v>60</c:v>
                </c:pt>
                <c:pt idx="21">
                  <c:v>61</c:v>
                </c:pt>
                <c:pt idx="22">
                  <c:v>62</c:v>
                </c:pt>
                <c:pt idx="23">
                  <c:v>63</c:v>
                </c:pt>
                <c:pt idx="24">
                  <c:v>64</c:v>
                </c:pt>
                <c:pt idx="25">
                  <c:v>65</c:v>
                </c:pt>
                <c:pt idx="26">
                  <c:v>66</c:v>
                </c:pt>
                <c:pt idx="27">
                  <c:v>67</c:v>
                </c:pt>
                <c:pt idx="28">
                  <c:v>68</c:v>
                </c:pt>
                <c:pt idx="29">
                  <c:v>69</c:v>
                </c:pt>
                <c:pt idx="30">
                  <c:v>70</c:v>
                </c:pt>
              </c:numCache>
            </c:numRef>
          </c:cat>
          <c:val>
            <c:numRef>
              <c:f>'Glide Path'!$D$12:$AH$12</c:f>
              <c:numCache>
                <c:formatCode>0.00%</c:formatCode>
                <c:ptCount val="31"/>
                <c:pt idx="0">
                  <c:v>0</c:v>
                </c:pt>
                <c:pt idx="1">
                  <c:v>0</c:v>
                </c:pt>
                <c:pt idx="2">
                  <c:v>0</c:v>
                </c:pt>
                <c:pt idx="3">
                  <c:v>0</c:v>
                </c:pt>
                <c:pt idx="4">
                  <c:v>0</c:v>
                </c:pt>
                <c:pt idx="5">
                  <c:v>0</c:v>
                </c:pt>
                <c:pt idx="6">
                  <c:v>0</c:v>
                </c:pt>
                <c:pt idx="7">
                  <c:v>0</c:v>
                </c:pt>
                <c:pt idx="8">
                  <c:v>0</c:v>
                </c:pt>
                <c:pt idx="9">
                  <c:v>0</c:v>
                </c:pt>
                <c:pt idx="10">
                  <c:v>0</c:v>
                </c:pt>
                <c:pt idx="11">
                  <c:v>0</c:v>
                </c:pt>
                <c:pt idx="12">
                  <c:v>0</c:v>
                </c:pt>
                <c:pt idx="13">
                  <c:v>1.2500000000000001E-2</c:v>
                </c:pt>
                <c:pt idx="14">
                  <c:v>2.5000000000000001E-2</c:v>
                </c:pt>
                <c:pt idx="15">
                  <c:v>3.7500000000000006E-2</c:v>
                </c:pt>
                <c:pt idx="16">
                  <c:v>0.05</c:v>
                </c:pt>
                <c:pt idx="17">
                  <c:v>6.25E-2</c:v>
                </c:pt>
                <c:pt idx="18">
                  <c:v>7.5000000000000011E-2</c:v>
                </c:pt>
                <c:pt idx="19">
                  <c:v>8.7500000000000008E-2</c:v>
                </c:pt>
                <c:pt idx="20">
                  <c:v>0.1</c:v>
                </c:pt>
                <c:pt idx="21">
                  <c:v>0.1125</c:v>
                </c:pt>
                <c:pt idx="22">
                  <c:v>0.125</c:v>
                </c:pt>
                <c:pt idx="23">
                  <c:v>0.13750000000000001</c:v>
                </c:pt>
                <c:pt idx="24">
                  <c:v>0.15000000000000002</c:v>
                </c:pt>
                <c:pt idx="25">
                  <c:v>0.16666000000000003</c:v>
                </c:pt>
                <c:pt idx="26">
                  <c:v>0.18332000000000001</c:v>
                </c:pt>
                <c:pt idx="27">
                  <c:v>0.2</c:v>
                </c:pt>
                <c:pt idx="28">
                  <c:v>0.2</c:v>
                </c:pt>
                <c:pt idx="29">
                  <c:v>0.2</c:v>
                </c:pt>
                <c:pt idx="30">
                  <c:v>0.2</c:v>
                </c:pt>
              </c:numCache>
            </c:numRef>
          </c:val>
          <c:extLst>
            <c:ext xmlns:c16="http://schemas.microsoft.com/office/drawing/2014/chart" uri="{C3380CC4-5D6E-409C-BE32-E72D297353CC}">
              <c16:uniqueId val="{00000007-8FFF-4C85-8051-46C7A7F4FB91}"/>
            </c:ext>
          </c:extLst>
        </c:ser>
        <c:dLbls>
          <c:showLegendKey val="0"/>
          <c:showVal val="0"/>
          <c:showCatName val="0"/>
          <c:showSerName val="0"/>
          <c:showPercent val="0"/>
          <c:showBubbleSize val="0"/>
        </c:dLbls>
        <c:dropLines>
          <c:spPr>
            <a:ln w="9525" cap="flat" cmpd="sng" algn="ctr">
              <a:solidFill>
                <a:schemeClr val="lt1">
                  <a:alpha val="40000"/>
                </a:schemeClr>
              </a:solidFill>
              <a:round/>
            </a:ln>
            <a:effectLst/>
          </c:spPr>
        </c:dropLines>
        <c:axId val="1043826863"/>
        <c:axId val="1043827279"/>
      </c:areaChart>
      <c:catAx>
        <c:axId val="1043826863"/>
        <c:scaling>
          <c:orientation val="minMax"/>
        </c:scaling>
        <c:delete val="0"/>
        <c:axPos val="b"/>
        <c:numFmt formatCode="General" sourceLinked="1"/>
        <c:majorTickMark val="none"/>
        <c:minorTickMark val="none"/>
        <c:tickLblPos val="nextTo"/>
        <c:spPr>
          <a:noFill/>
          <a:ln w="9575" cap="flat" cmpd="sng" algn="ctr">
            <a:solidFill>
              <a:schemeClr val="lt1">
                <a:lumMod val="75000"/>
              </a:schemeClr>
            </a:solidFill>
            <a:round/>
            <a:headEnd type="none" w="sm" len="sm"/>
            <a:tailEnd type="none" w="sm" len="sm"/>
          </a:ln>
          <a:effectLst/>
        </c:spPr>
        <c:txPr>
          <a:bodyPr rot="-60000000" spcFirstLastPara="1" vertOverflow="ellipsis" vert="horz" wrap="square" anchor="ctr" anchorCtr="1"/>
          <a:lstStyle/>
          <a:p>
            <a:pPr>
              <a:defRPr sz="900" b="1" i="0" u="none" strike="noStrike" kern="1200" cap="all" baseline="0">
                <a:solidFill>
                  <a:schemeClr val="tx1"/>
                </a:solidFill>
                <a:latin typeface="+mn-lt"/>
                <a:ea typeface="+mn-ea"/>
                <a:cs typeface="+mn-cs"/>
              </a:defRPr>
            </a:pPr>
            <a:endParaRPr lang="en-US"/>
          </a:p>
        </c:txPr>
        <c:crossAx val="1043827279"/>
        <c:crosses val="autoZero"/>
        <c:auto val="1"/>
        <c:lblAlgn val="ctr"/>
        <c:lblOffset val="100"/>
        <c:noMultiLvlLbl val="0"/>
      </c:catAx>
      <c:valAx>
        <c:axId val="1043827279"/>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prstDash val="sysDot"/>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43826863"/>
        <c:crosses val="autoZero"/>
        <c:crossBetween val="midCat"/>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zero"/>
    <c:showDLblsOverMax val="0"/>
  </c:chart>
  <c:spPr>
    <a:solidFill>
      <a:sysClr val="window" lastClr="FFFFFF"/>
    </a:solidFill>
    <a:ln w="9525" cap="flat" cmpd="sng" algn="ctr">
      <a:solidFill>
        <a:schemeClr val="lt1">
          <a:lumMod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7">
  <cs:axisTitle>
    <cs:lnRef idx="0"/>
    <cs:fillRef idx="0"/>
    <cs:effectRef idx="0"/>
    <cs:fontRef idx="minor">
      <a:schemeClr val="lt1">
        <a:lumMod val="85000"/>
      </a:schemeClr>
    </cs:fontRef>
    <cs:defRPr sz="900" kern="1200"/>
  </cs:axisTitle>
  <cs:categoryAxis>
    <cs:lnRef idx="0"/>
    <cs:fillRef idx="0"/>
    <cs:effectRef idx="0"/>
    <cs:fontRef idx="minor">
      <a:schemeClr val="lt1">
        <a:lumMod val="85000"/>
      </a:schemeClr>
    </cs:fontRef>
    <cs:spPr>
      <a:ln w="9575" cap="flat" cmpd="sng" algn="ctr">
        <a:solidFill>
          <a:schemeClr val="lt1">
            <a:lumMod val="75000"/>
          </a:schemeClr>
        </a:solidFill>
        <a:round/>
        <a:headEnd type="none" w="sm" len="sm"/>
        <a:tailEnd type="none" w="sm" len="sm"/>
      </a:ln>
    </cs:spPr>
    <cs:defRPr sz="900" b="1" kern="1200" cap="all" baseline="0"/>
  </cs:categoryAxis>
  <cs:chartArea>
    <cs:lnRef idx="0"/>
    <cs:fillRef idx="0"/>
    <cs:effectRef idx="0"/>
    <cs:fontRef idx="minor">
      <a:schemeClr val="dk1"/>
    </cs:fontRef>
    <cs:spPr>
      <a:solidFill>
        <a:schemeClr val="dk1">
          <a:lumMod val="75000"/>
          <a:lumOff val="25000"/>
        </a:schemeClr>
      </a:solidFill>
      <a:ln w="9525" cap="flat" cmpd="sng" algn="ctr">
        <a:solidFill>
          <a:schemeClr val="lt1">
            <a:lumMod val="75000"/>
          </a:schemeClr>
        </a:solidFill>
        <a:round/>
      </a:ln>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lt1">
        <a:lumMod val="85000"/>
      </a:schemeClr>
    </cs:fontRef>
    <cs:spPr>
      <a:solidFill>
        <a:schemeClr val="dk1">
          <a:lumMod val="65000"/>
          <a:lumOff val="35000"/>
        </a:schemeClr>
      </a:solidFill>
      <a:ln>
        <a:solidFill>
          <a:schemeClr val="lt1">
            <a:lumMod val="50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gradFill>
        <a:gsLst>
          <a:gs pos="100000">
            <a:schemeClr val="phClr"/>
          </a:gs>
          <a:gs pos="0">
            <a:schemeClr val="phClr">
              <a:lumMod val="75000"/>
            </a:schemeClr>
          </a:gs>
        </a:gsLst>
        <a:lin ang="0" scaled="1"/>
      </a:gradFill>
      <a:effectLst>
        <a:innerShdw dist="12700" dir="16200000">
          <a:schemeClr val="lt1">
            <a:alpha val="75000"/>
          </a:schemeClr>
        </a:innerShdw>
      </a:effectLst>
    </cs:spPr>
  </cs:dataPoint>
  <cs:dataPoint3D>
    <cs:lnRef idx="0"/>
    <cs:fillRef idx="0">
      <cs:styleClr val="auto"/>
    </cs:fillRef>
    <cs:effectRef idx="0"/>
    <cs:fontRef idx="minor">
      <a:schemeClr val="dk1"/>
    </cs:fontRef>
    <cs:spPr>
      <a:gradFill>
        <a:gsLst>
          <a:gs pos="100000">
            <a:schemeClr val="phClr"/>
          </a:gs>
          <a:gs pos="0">
            <a:schemeClr val="phClr">
              <a:lumMod val="75000"/>
            </a:schemeClr>
          </a:gs>
        </a:gsLst>
        <a:lin ang="0" scaled="1"/>
      </a:gradFill>
      <a:effectLst>
        <a:innerShdw dist="12700" dir="16200000">
          <a:schemeClr val="lt1">
            <a:alpha val="75000"/>
          </a:schemeClr>
        </a:innerShdw>
      </a:effectLst>
    </cs:spPr>
  </cs:dataPoint3D>
  <cs:dataPointLine>
    <cs:lnRef idx="0">
      <cs:styleClr val="auto"/>
    </cs:lnRef>
    <cs:fillRef idx="0"/>
    <cs:effectRef idx="0"/>
    <cs:fontRef idx="minor">
      <a:schemeClr val="dk1"/>
    </cs:fontRef>
    <cs:spPr>
      <a:ln w="25400"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lt1">
        <a:lumMod val="50000"/>
      </a:schemeClr>
    </cs:fontRef>
    <cs:spPr>
      <a:ln w="9525">
        <a:solidFill>
          <a:schemeClr val="lt1">
            <a:lumMod val="50000"/>
          </a:schemeClr>
        </a:solidFill>
      </a:ln>
    </cs:spPr>
    <cs:defRPr sz="900" kern="1200"/>
  </cs:dataTable>
  <cs:downBar>
    <cs:lnRef idx="0"/>
    <cs:fillRef idx="0"/>
    <cs:effectRef idx="0"/>
    <cs:fontRef idx="minor">
      <a:schemeClr val="lt1"/>
    </cs:fontRef>
    <cs:spPr>
      <a:solidFill>
        <a:schemeClr val="dk1">
          <a:lumMod val="50000"/>
          <a:lumOff val="50000"/>
        </a:schemeClr>
      </a:solidFill>
      <a:ln w="9525">
        <a:solidFill>
          <a:schemeClr val="dk1">
            <a:lumMod val="75000"/>
          </a:schemeClr>
        </a:solidFill>
        <a:round/>
      </a:ln>
    </cs:spPr>
  </cs:downBar>
  <cs:dropLine>
    <cs:lnRef idx="0"/>
    <cs:fillRef idx="0"/>
    <cs:effectRef idx="0"/>
    <cs:fontRef idx="minor">
      <a:schemeClr val="dk1"/>
    </cs:fontRef>
    <cs:spPr>
      <a:ln w="9525" cap="flat" cmpd="sng" algn="ctr">
        <a:solidFill>
          <a:schemeClr val="lt1">
            <a:alpha val="40000"/>
          </a:schemeClr>
        </a:solidFill>
        <a:round/>
      </a:ln>
    </cs:spPr>
  </cs:dropLine>
  <cs:errorBar>
    <cs:lnRef idx="0"/>
    <cs:fillRef idx="0"/>
    <cs:effectRef idx="0"/>
    <cs:fontRef idx="minor">
      <a:schemeClr val="dk1"/>
    </cs:fontRef>
    <cs:spPr>
      <a:ln w="9525" cap="flat" cmpd="sng" algn="ctr">
        <a:solidFill>
          <a:schemeClr val="lt1">
            <a:alpha val="4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prstDash val="sysDot"/>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65000"/>
                <a:alpha val="36000"/>
              </a:schemeClr>
            </a:gs>
          </a:gsLst>
          <a:lin ang="5400000" scaled="0"/>
        </a:gradFill>
      </a:ln>
    </cs:spPr>
  </cs:gridlineMinor>
  <cs:hiLoLine>
    <cs:lnRef idx="0"/>
    <cs:fillRef idx="0"/>
    <cs:effectRef idx="0"/>
    <cs:fontRef idx="minor">
      <a:schemeClr val="dk1"/>
    </cs:fontRef>
    <cs:spPr>
      <a:ln w="9525">
        <a:solidFill>
          <a:schemeClr val="lt1">
            <a:lumMod val="50000"/>
          </a:schemeClr>
        </a:solidFill>
        <a:round/>
      </a:ln>
    </cs:spPr>
  </cs:hiLoLine>
  <cs:leaderLine>
    <cs:lnRef idx="0"/>
    <cs:fillRef idx="0"/>
    <cs:effectRef idx="0"/>
    <cs:fontRef idx="minor">
      <a:schemeClr val="dk1"/>
    </cs:fontRef>
    <cs:spPr>
      <a:ln w="9525">
        <a:solidFill>
          <a:schemeClr val="lt1">
            <a:lumMod val="50000"/>
          </a:schemeClr>
        </a:solidFill>
        <a:round/>
      </a:ln>
    </cs:spPr>
  </cs:leaderLine>
  <cs:legend>
    <cs:lnRef idx="0"/>
    <cs:fillRef idx="0"/>
    <cs:effectRef idx="0"/>
    <cs:fontRef idx="minor">
      <a:schemeClr val="lt1">
        <a:lumMod val="8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bg1">
        <a:lumMod val="85000"/>
      </a:schemeClr>
    </cs:fontRef>
    <cs:spPr>
      <a:ln w="19050" cap="flat" cmpd="sng" algn="ctr">
        <a:solidFill>
          <a:schemeClr val="bg1">
            <a:lumMod val="85000"/>
          </a:schemeClr>
        </a:solidFill>
        <a:round/>
        <a:headEnd type="none" w="sm" len="sm"/>
        <a:tailEnd type="none" w="sm" len="sm"/>
      </a:ln>
    </cs:spPr>
    <cs:defRPr sz="900" b="1" kern="1200"/>
  </cs:seriesAxis>
  <cs:seriesLine>
    <cs:lnRef idx="0"/>
    <cs:fillRef idx="0"/>
    <cs:effectRef idx="0"/>
    <cs:fontRef idx="minor">
      <a:schemeClr val="dk1"/>
    </cs:fontRef>
    <cs:spPr>
      <a:ln w="9525">
        <a:solidFill>
          <a:schemeClr val="lt1">
            <a:lumMod val="50000"/>
          </a:schemeClr>
        </a:solidFill>
        <a:round/>
      </a:ln>
    </cs:spPr>
  </cs:seriesLine>
  <cs:title>
    <cs:lnRef idx="0"/>
    <cs:fillRef idx="0"/>
    <cs:effectRef idx="0"/>
    <cs:fontRef idx="major">
      <a:schemeClr val="lt1">
        <a:lumMod val="85000"/>
      </a:schemeClr>
    </cs:fontRef>
    <cs:defRPr sz="1800" b="1" kern="1200" baseline="0"/>
  </cs:title>
  <cs:trendline>
    <cs:lnRef idx="0">
      <cs:styleClr val="auto"/>
    </cs:lnRef>
    <cs:fillRef idx="0"/>
    <cs:effectRef idx="0"/>
    <cs:fontRef idx="minor">
      <a:schemeClr val="dk1"/>
    </cs:fontRef>
    <cs:spPr>
      <a:ln w="9525" cap="rnd">
        <a:solidFill>
          <a:schemeClr val="phClr">
            <a:alpha val="50000"/>
          </a:scheme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dk1"/>
    </cs:fontRef>
    <cs:spPr>
      <a:solidFill>
        <a:schemeClr val="lt1">
          <a:lumMod val="85000"/>
        </a:schemeClr>
      </a:solidFill>
      <a:ln w="9525">
        <a:solidFill>
          <a:schemeClr val="dk1">
            <a:lumMod val="50000"/>
          </a:schemeClr>
        </a:solidFill>
        <a:round/>
      </a:ln>
    </cs:spPr>
  </cs:upBar>
  <cs:valueAxis>
    <cs:lnRef idx="0"/>
    <cs:fillRef idx="0"/>
    <cs:effectRef idx="0"/>
    <cs:fontRef idx="minor">
      <a:schemeClr val="lt1">
        <a:lumMod val="7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08C561-87A3-E94A-AFC2-826C97C40905}" type="datetimeFigureOut">
              <a:rPr lang="en-US" smtClean="0"/>
              <a:t>5/23/2024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0946A9-D606-5C47-A07C-5CFD832426C6}" type="slidenum">
              <a:rPr lang="en-US" smtClean="0"/>
              <a:t>‹#›</a:t>
            </a:fld>
            <a:endParaRPr lang="en-US"/>
          </a:p>
        </p:txBody>
      </p:sp>
    </p:spTree>
    <p:extLst>
      <p:ext uri="{BB962C8B-B14F-4D97-AF65-F5344CB8AC3E}">
        <p14:creationId xmlns:p14="http://schemas.microsoft.com/office/powerpoint/2010/main" val="30621969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thepeoplespension.co.uk/jargonbuster/annual-allowance/"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thepeoplespension.co.uk/jargonbuster/annual-allowanc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thepeoplespension.co.uk/minimum-pension-age-change/"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Hello my name is </a:t>
            </a:r>
            <a:r>
              <a:rPr lang="en-GB" b="1" dirty="0">
                <a:highlight>
                  <a:srgbClr val="FFFF00"/>
                </a:highlight>
              </a:rPr>
              <a:t>….</a:t>
            </a:r>
          </a:p>
          <a:p>
            <a:endParaRPr lang="en-GB" dirty="0"/>
          </a:p>
          <a:p>
            <a:r>
              <a:rPr lang="en-GB" dirty="0"/>
              <a:t>I work for [</a:t>
            </a:r>
            <a:r>
              <a:rPr lang="en-GB" b="1" dirty="0"/>
              <a:t>adviser company</a:t>
            </a:r>
            <a:r>
              <a:rPr lang="en-GB" dirty="0"/>
              <a:t>] and have been asked to come here today to speak about the pension savings you have in The People’s Pension, through your [</a:t>
            </a:r>
            <a:r>
              <a:rPr lang="en-GB" b="1" dirty="0"/>
              <a:t>employer name</a:t>
            </a:r>
            <a:r>
              <a:rPr lang="en-GB" dirty="0"/>
              <a:t>].</a:t>
            </a:r>
          </a:p>
          <a:p>
            <a:endParaRPr lang="en-GB" dirty="0"/>
          </a:p>
          <a:p>
            <a:r>
              <a:rPr lang="en-GB" b="1" dirty="0"/>
              <a:t>OR</a:t>
            </a:r>
          </a:p>
          <a:p>
            <a:endParaRPr lang="en-GB" dirty="0"/>
          </a:p>
          <a:p>
            <a:r>
              <a:rPr lang="en-GB" dirty="0"/>
              <a:t>If being delivered by the employer:</a:t>
            </a:r>
          </a:p>
          <a:p>
            <a:endParaRPr lang="en-GB" dirty="0"/>
          </a:p>
          <a:p>
            <a:r>
              <a:rPr lang="en-GB" dirty="0"/>
              <a:t>Hello, thanks for joining me today.</a:t>
            </a:r>
          </a:p>
          <a:p>
            <a:endParaRPr lang="en-GB" dirty="0"/>
          </a:p>
          <a:p>
            <a:r>
              <a:rPr lang="en-GB" dirty="0"/>
              <a:t>Today I’d like to speak to you about the workplace pension that we’ve set up for you, The People’s Pension. </a:t>
            </a:r>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1</a:t>
            </a:fld>
            <a:endParaRPr lang="en-US"/>
          </a:p>
        </p:txBody>
      </p:sp>
    </p:spTree>
    <p:extLst>
      <p:ext uri="{BB962C8B-B14F-4D97-AF65-F5344CB8AC3E}">
        <p14:creationId xmlns:p14="http://schemas.microsoft.com/office/powerpoint/2010/main" val="594024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Some employees won’t be auto-enrolled, and this could be because:</a:t>
            </a:r>
          </a:p>
          <a:p>
            <a:pPr lvl="0"/>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you’re</a:t>
            </a:r>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under 22 or over State Pension age, or</a:t>
            </a: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your earnings are below the earnings trigger.</a:t>
            </a:r>
          </a:p>
          <a:p>
            <a:pPr lvl="0"/>
            <a:endParaRPr lang="en-GB"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But this doesn’t necessarily mean you can’t opt into The People’s Pension scheme.</a:t>
            </a:r>
          </a:p>
          <a:p>
            <a:r>
              <a:rPr lang="en-GB" sz="1200" kern="1200" dirty="0">
                <a:solidFill>
                  <a:schemeClr val="tx1"/>
                </a:solidFill>
                <a:effectLst/>
                <a:latin typeface="+mn-lt"/>
                <a:ea typeface="+mn-ea"/>
                <a:cs typeface="+mn-cs"/>
              </a:rPr>
              <a:t>If you would like to find out whether you can join, please speak to [</a:t>
            </a:r>
            <a:r>
              <a:rPr lang="en-GB" sz="1200" b="1" kern="1200" dirty="0">
                <a:solidFill>
                  <a:schemeClr val="tx1"/>
                </a:solidFill>
                <a:effectLst/>
                <a:latin typeface="+mn-lt"/>
                <a:ea typeface="+mn-ea"/>
                <a:cs typeface="+mn-cs"/>
              </a:rPr>
              <a:t>HR/employer name</a:t>
            </a:r>
            <a:r>
              <a:rPr lang="en-GB" sz="1200" b="0" kern="1200" dirty="0">
                <a:solidFill>
                  <a:schemeClr val="tx1"/>
                </a:solidFill>
                <a:effectLst/>
                <a:latin typeface="+mn-lt"/>
                <a:ea typeface="+mn-ea"/>
                <a:cs typeface="+mn-cs"/>
              </a:rPr>
              <a:t>].</a:t>
            </a:r>
            <a:endParaRPr lang="en-GB" b="0" dirty="0"/>
          </a:p>
          <a:p>
            <a:endParaRPr lang="en-GB" dirty="0"/>
          </a:p>
          <a:p>
            <a:r>
              <a:rPr lang="en-GB" dirty="0"/>
              <a:t>The government is working on plans to remove the lower age limit/earnings trigger (although it will likely take some time for the supporting AE rules to change).</a:t>
            </a:r>
          </a:p>
        </p:txBody>
      </p:sp>
      <p:sp>
        <p:nvSpPr>
          <p:cNvPr id="4" name="Slide Number Placeholder 3"/>
          <p:cNvSpPr>
            <a:spLocks noGrp="1"/>
          </p:cNvSpPr>
          <p:nvPr>
            <p:ph type="sldNum" sz="quarter" idx="5"/>
          </p:nvPr>
        </p:nvSpPr>
        <p:spPr/>
        <p:txBody>
          <a:bodyPr/>
          <a:lstStyle/>
          <a:p>
            <a:fld id="{FB0946A9-D606-5C47-A07C-5CFD832426C6}" type="slidenum">
              <a:rPr lang="en-US" smtClean="0"/>
              <a:t>13</a:t>
            </a:fld>
            <a:endParaRPr lang="en-US"/>
          </a:p>
        </p:txBody>
      </p:sp>
    </p:spTree>
    <p:extLst>
      <p:ext uri="{BB962C8B-B14F-4D97-AF65-F5344CB8AC3E}">
        <p14:creationId xmlns:p14="http://schemas.microsoft.com/office/powerpoint/2010/main" val="14608178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And as a member you will be saving into The People’s Pension. </a:t>
            </a:r>
          </a:p>
          <a:p>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Your pension pot will grow as you and </a:t>
            </a:r>
            <a:r>
              <a:rPr lang="en-GB" sz="1200" b="1" kern="1200" dirty="0">
                <a:solidFill>
                  <a:schemeClr val="tx1"/>
                </a:solidFill>
                <a:effectLst/>
                <a:latin typeface="+mn-lt"/>
                <a:ea typeface="+mn-ea"/>
                <a:cs typeface="+mn-cs"/>
              </a:rPr>
              <a:t>[your employer]</a:t>
            </a:r>
            <a:r>
              <a:rPr lang="en-GB" sz="1200" b="0" kern="1200" dirty="0">
                <a:solidFill>
                  <a:schemeClr val="tx1"/>
                </a:solidFill>
                <a:effectLst/>
                <a:latin typeface="+mn-lt"/>
                <a:ea typeface="+mn-ea"/>
                <a:cs typeface="+mn-cs"/>
              </a:rPr>
              <a:t>,</a:t>
            </a:r>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with a little help from the government (through tax relief), contribute to your pension pot.</a:t>
            </a:r>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15</a:t>
            </a:fld>
            <a:endParaRPr lang="en-US"/>
          </a:p>
        </p:txBody>
      </p:sp>
    </p:spTree>
    <p:extLst>
      <p:ext uri="{BB962C8B-B14F-4D97-AF65-F5344CB8AC3E}">
        <p14:creationId xmlns:p14="http://schemas.microsoft.com/office/powerpoint/2010/main" val="1712320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The good news is both you and [employer name] are contributing already, and here’s a couple of scenarios to give you an indication of how much you’re currently paying:</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The examples I’m showing are based on you paying 5% and your employer paying 3% too</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If you earn £17.5k and are paying the minimum contribution amounts...</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If you earn £25k and are paying the minimum contribution amounts…</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You’re free to pay more if you wish (up to HMRC maximums – further information about maximum contributions can be found on our website - </a:t>
            </a:r>
            <a:r>
              <a:rPr lang="en-GB" dirty="0">
                <a:hlinkClick r:id="rId3"/>
              </a:rPr>
              <a:t>Annual allowance - The People's Pension (thepeoplespension.co.uk)</a:t>
            </a:r>
            <a:r>
              <a:rPr lang="en-GB" dirty="0"/>
              <a:t>).</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16</a:t>
            </a:fld>
            <a:endParaRPr lang="en-US"/>
          </a:p>
        </p:txBody>
      </p:sp>
    </p:spTree>
    <p:extLst>
      <p:ext uri="{BB962C8B-B14F-4D97-AF65-F5344CB8AC3E}">
        <p14:creationId xmlns:p14="http://schemas.microsoft.com/office/powerpoint/2010/main" val="2529944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The good news is both you and [employer name] are contributing already, and here’s a couple of scenarios to give you an indication of how much you’re currently paying:</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The examples I’m showing are based on you paying 5% and your employer paying 3% too.</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If you earn £17.5k and are paying the minimum contribution amounts...</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If you earn £25k and are paying the minimum contribution amounts…</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You’re free to pay more if you wish (up to HMRC maximums – more information about this can be found on our website - </a:t>
            </a:r>
            <a:r>
              <a:rPr lang="en-GB" dirty="0">
                <a:hlinkClick r:id="rId3"/>
              </a:rPr>
              <a:t>Annual allowance - The People's Pension (thepeoplespension.co.uk)</a:t>
            </a:r>
            <a:r>
              <a:rPr lang="en-GB" sz="1200" kern="1200" dirty="0">
                <a:solidFill>
                  <a:schemeClr val="tx1"/>
                </a:solidFill>
                <a:effectLst/>
                <a:latin typeface="+mn-lt"/>
                <a:ea typeface="+mn-ea"/>
                <a:cs typeface="+mn-cs"/>
              </a:rPr>
              <a:t>).</a:t>
            </a:r>
          </a:p>
          <a:p>
            <a:pPr lvl="0"/>
            <a:endParaRPr lang="en-GB" sz="1200" kern="1200" dirty="0">
              <a:solidFill>
                <a:schemeClr val="tx1"/>
              </a:solidFill>
              <a:effectLst/>
              <a:latin typeface="+mn-lt"/>
              <a:ea typeface="+mn-ea"/>
              <a:cs typeface="+mn-cs"/>
            </a:endParaRPr>
          </a:p>
          <a:p>
            <a:pPr lvl="0"/>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With a net pay arrangement, your contributions are taken from your pay before your wages are taxed. You only pay tax on what’s left, so you get your full tax relief straightaway, unless you don’t pay tax.</a:t>
            </a:r>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17</a:t>
            </a:fld>
            <a:endParaRPr lang="en-US"/>
          </a:p>
        </p:txBody>
      </p:sp>
    </p:spTree>
    <p:extLst>
      <p:ext uri="{BB962C8B-B14F-4D97-AF65-F5344CB8AC3E}">
        <p14:creationId xmlns:p14="http://schemas.microsoft.com/office/powerpoint/2010/main" val="3835913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Arial" panose="020B0604020202020204" pitchFamily="34" charset="0"/>
                <a:ea typeface="Calibri" panose="020F0502020204030204" pitchFamily="34" charset="0"/>
              </a:rPr>
              <a:t>With The People's Pension, members pay an annual management charge made up of 3 elements:</a:t>
            </a:r>
          </a:p>
          <a:p>
            <a:pPr marL="285750" lvl="0" indent="-285750">
              <a:lnSpc>
                <a:spcPct val="107000"/>
              </a:lnSpc>
              <a:buFont typeface="Arial" panose="020B0604020202020204" pitchFamily="34" charset="0"/>
              <a:buChar char="•"/>
            </a:pPr>
            <a:r>
              <a:rPr lang="en-GB" sz="1800" dirty="0">
                <a:effectLst/>
                <a:latin typeface="Arial" panose="020B0604020202020204" pitchFamily="34" charset="0"/>
                <a:ea typeface="Calibri" panose="020F0502020204030204" pitchFamily="34" charset="0"/>
              </a:rPr>
              <a:t>An annual charge (£4.50)</a:t>
            </a:r>
          </a:p>
          <a:p>
            <a:pPr marL="285750" lvl="0" indent="-285750">
              <a:lnSpc>
                <a:spcPct val="107000"/>
              </a:lnSpc>
              <a:spcAft>
                <a:spcPts val="800"/>
              </a:spcAft>
              <a:buFont typeface="Arial" panose="020B0604020202020204" pitchFamily="34" charset="0"/>
              <a:buChar char="•"/>
            </a:pPr>
            <a:r>
              <a:rPr lang="en-GB" sz="1800" dirty="0">
                <a:effectLst/>
                <a:latin typeface="Arial" panose="020B0604020202020204" pitchFamily="34" charset="0"/>
                <a:ea typeface="Calibri" panose="020F0502020204030204" pitchFamily="34" charset="0"/>
              </a:rPr>
              <a:t>An ongoing management charge of 0.5% (50p for every £100 saved)</a:t>
            </a:r>
          </a:p>
          <a:p>
            <a:pPr marL="285750" indent="-285750">
              <a:buFont typeface="Arial" panose="020B0604020202020204" pitchFamily="34" charset="0"/>
              <a:buChar char="•"/>
            </a:pPr>
            <a:r>
              <a:rPr lang="en-GB" sz="1800" dirty="0">
                <a:effectLst/>
                <a:latin typeface="Arial" panose="020B0604020202020204" pitchFamily="34" charset="0"/>
                <a:ea typeface="Calibri" panose="020F0502020204030204" pitchFamily="34" charset="0"/>
              </a:rPr>
              <a:t>A rebate on the management charge – the rebate level depends on how much is in their pension pot. It starts once a member’s pot exceeds £3k.</a:t>
            </a:r>
            <a:br>
              <a:rPr lang="en-GB" sz="1800" dirty="0">
                <a:effectLst/>
                <a:latin typeface="Arial" panose="020B0604020202020204" pitchFamily="34" charset="0"/>
                <a:ea typeface="Calibri" panose="020F0502020204030204" pitchFamily="34" charset="0"/>
              </a:rPr>
            </a:b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annual charge reduces the cross subsidy, actively saving money for members with inactive small pots – something that has proliferated under auto-enrolment.</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And it’s the same charge that applies across all our funds, even if the member switches out of the default arrangement. Plus, we don’t charge members for switching between funds.</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Each member is set up with their own pension pot, meaning if they were to leave their employment, they can continue to pay into their pot or even take it with them to a new employer – if they too use The People’s Pension. They can also bring their other pension savings (if they have any) to The People’s Pension, helping them to keep track of all their pension savings in one place.</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B0946A9-D606-5C47-A07C-5CFD832426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2976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We believe that a rebate on the management charge is a fair model for all our members. Members with smaller pots aren’t disadvantaged, whilst the charge less the rebate for members with bigger pots is more closely aligned with the costs we incur for managing their pension savings.</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r>
              <a:rPr lang="en-GB" sz="1200" kern="1200" dirty="0">
                <a:solidFill>
                  <a:srgbClr val="FF0000"/>
                </a:solidFill>
                <a:effectLst/>
                <a:highlight>
                  <a:srgbClr val="FFFF00"/>
                </a:highlight>
                <a:latin typeface="+mn-lt"/>
                <a:ea typeface="+mn-ea"/>
                <a:cs typeface="+mn-cs"/>
              </a:rPr>
              <a:t>The People’s Pension is administered by People’s Partnership (a not-for-profit company, or what we call ‘profit for people’) and our ethos is all about offering the best value for our members. This is a long-term change to the way we charge our members as they may benefit from a rebate (at the end of the next rebate period) when their pension pot reaches £3,000. Over time, this could lead to more of their money remaining invested for their future.</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rebate model should be familiar with many consumers who are already familiar with the idea of ‘cashback’ arrangements or tax rebates.</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And members won’t need to do anything to benefit from this. Once their savings pass a threshold, their savings will automatically start to qualify for a rebate. The minimum rebate payable is 1 pence.</a:t>
            </a:r>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19</a:t>
            </a:fld>
            <a:endParaRPr lang="en-US"/>
          </a:p>
        </p:txBody>
      </p:sp>
    </p:spTree>
    <p:extLst>
      <p:ext uri="{BB962C8B-B14F-4D97-AF65-F5344CB8AC3E}">
        <p14:creationId xmlns:p14="http://schemas.microsoft.com/office/powerpoint/2010/main" val="2433215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You can make your pension pot bigger in a number of ways:</a:t>
            </a:r>
          </a:p>
          <a:p>
            <a:pPr lvl="0"/>
            <a:endParaRPr lang="en-GB" sz="1200" kern="1200" dirty="0">
              <a:solidFill>
                <a:schemeClr val="tx1"/>
              </a:solidFill>
              <a:effectLst/>
              <a:latin typeface="+mn-lt"/>
              <a:ea typeface="+mn-ea"/>
              <a:cs typeface="+mn-cs"/>
            </a:endParaRPr>
          </a:p>
          <a:p>
            <a:pPr lvl="1"/>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Increasing your regular contributions either through your payroll or by Direct Debit.</a:t>
            </a:r>
          </a:p>
          <a:p>
            <a:pPr lvl="1"/>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Making a one-off lump sum payment.</a:t>
            </a:r>
          </a:p>
          <a:p>
            <a:pPr lvl="1"/>
            <a:r>
              <a:rPr lang="en-GB" sz="1200" b="0" i="0" u="none" strike="noStrike" kern="1200" baseline="0" dirty="0">
                <a:solidFill>
                  <a:schemeClr val="tx1"/>
                </a:solidFill>
                <a:latin typeface="+mn-lt"/>
                <a:ea typeface="+mn-ea"/>
                <a:cs typeface="+mn-cs"/>
              </a:rPr>
              <a:t>• </a:t>
            </a:r>
            <a:r>
              <a:rPr lang="en-GB" sz="1200" kern="1200" dirty="0">
                <a:solidFill>
                  <a:schemeClr val="tx1"/>
                </a:solidFill>
                <a:effectLst/>
                <a:latin typeface="+mn-lt"/>
                <a:ea typeface="+mn-ea"/>
                <a:cs typeface="+mn-cs"/>
              </a:rPr>
              <a:t>Review your investment options. There’s information on all your options on The People’s Pension website. If you are unsure and might want to change what your money is invested in, you can always speak to an independent financial adviser. </a:t>
            </a:r>
          </a:p>
          <a:p>
            <a:pPr lvl="1"/>
            <a:r>
              <a:rPr lang="en-GB" sz="1200" b="0" i="0" u="none" strike="noStrike" kern="1200" baseline="0" dirty="0">
                <a:solidFill>
                  <a:schemeClr val="tx1"/>
                </a:solidFill>
                <a:latin typeface="+mn-lt"/>
                <a:ea typeface="+mn-ea"/>
                <a:cs typeface="+mn-cs"/>
              </a:rPr>
              <a:t>• Transfer other pensions you may have into one pension pot will help with keeping track of your money from one place. It could mean you also end up paying less in charges too.</a:t>
            </a:r>
            <a:br>
              <a:rPr lang="en-GB" sz="1200" b="0" i="0" u="none" strike="noStrike" kern="1200" baseline="0" dirty="0">
                <a:solidFill>
                  <a:schemeClr val="tx1"/>
                </a:solidFill>
                <a:latin typeface="+mn-lt"/>
                <a:ea typeface="+mn-ea"/>
                <a:cs typeface="+mn-cs"/>
              </a:rPr>
            </a:br>
            <a:endParaRPr lang="en-GB" sz="1200" kern="1200" dirty="0">
              <a:solidFill>
                <a:schemeClr val="tx1"/>
              </a:solidFill>
              <a:effectLst/>
              <a:latin typeface="+mn-lt"/>
              <a:ea typeface="+mn-ea"/>
              <a:cs typeface="+mn-cs"/>
            </a:endParaRPr>
          </a:p>
          <a:p>
            <a:pPr lvl="1"/>
            <a:r>
              <a:rPr lang="en-GB" sz="1200" kern="1200" dirty="0">
                <a:solidFill>
                  <a:schemeClr val="tx1"/>
                </a:solidFill>
                <a:effectLst/>
                <a:latin typeface="+mn-lt"/>
                <a:ea typeface="+mn-ea"/>
                <a:cs typeface="+mn-cs"/>
              </a:rPr>
              <a:t>Of course, the earlier you take your pension savings, the longer they will need to last. So, the more money you’ll need to save.</a:t>
            </a:r>
          </a:p>
          <a:p>
            <a:pPr lvl="1"/>
            <a:endParaRPr lang="en-GB" sz="1200" kern="1200" dirty="0">
              <a:solidFill>
                <a:schemeClr val="tx1"/>
              </a:solidFill>
              <a:effectLst/>
              <a:latin typeface="+mn-lt"/>
              <a:ea typeface="+mn-ea"/>
              <a:cs typeface="+mn-cs"/>
            </a:endParaRPr>
          </a:p>
          <a:p>
            <a:pPr lvl="1"/>
            <a:r>
              <a:rPr lang="en-GB" dirty="0"/>
              <a:t>All our funds carry some degree of risk, and their value can go down as well as up. Past performance is not a reliable indicator of future results.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FB0946A9-D606-5C47-A07C-5CFD832426C6}" type="slidenum">
              <a:rPr lang="en-US" smtClean="0"/>
              <a:t>20</a:t>
            </a:fld>
            <a:endParaRPr lang="en-US"/>
          </a:p>
        </p:txBody>
      </p:sp>
    </p:spTree>
    <p:extLst>
      <p:ext uri="{BB962C8B-B14F-4D97-AF65-F5344CB8AC3E}">
        <p14:creationId xmlns:p14="http://schemas.microsoft.com/office/powerpoint/2010/main" val="4129778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You can keep track of your pension pot and access your savings through your Online Account, although you can’t access your pension savings until you are over 55, (the government propose to increase this to 57 from 2028). Let’s see how you can take more control…</a:t>
            </a:r>
          </a:p>
          <a:p>
            <a:endParaRPr lang="en-GB" dirty="0"/>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21</a:t>
            </a:fld>
            <a:endParaRPr lang="en-US"/>
          </a:p>
        </p:txBody>
      </p:sp>
    </p:spTree>
    <p:extLst>
      <p:ext uri="{BB962C8B-B14F-4D97-AF65-F5344CB8AC3E}">
        <p14:creationId xmlns:p14="http://schemas.microsoft.com/office/powerpoint/2010/main" val="2854970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22</a:t>
            </a:fld>
            <a:endParaRPr lang="en-US"/>
          </a:p>
        </p:txBody>
      </p:sp>
    </p:spTree>
    <p:extLst>
      <p:ext uri="{BB962C8B-B14F-4D97-AF65-F5344CB8AC3E}">
        <p14:creationId xmlns:p14="http://schemas.microsoft.com/office/powerpoint/2010/main" val="32812808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23</a:t>
            </a:fld>
            <a:endParaRPr lang="en-US"/>
          </a:p>
        </p:txBody>
      </p:sp>
    </p:spTree>
    <p:extLst>
      <p:ext uri="{BB962C8B-B14F-4D97-AF65-F5344CB8AC3E}">
        <p14:creationId xmlns:p14="http://schemas.microsoft.com/office/powerpoint/2010/main" val="2887778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23974" indent="-323974">
              <a:spcBef>
                <a:spcPct val="20000"/>
              </a:spcBef>
              <a:buClr>
                <a:srgbClr val="A3D801"/>
              </a:buClr>
              <a:buFont typeface="Arial" panose="020B0604020202020204" pitchFamily="34" charset="0"/>
              <a:buChar char="•"/>
            </a:pPr>
            <a:r>
              <a:rPr lang="en-GB" sz="1200" kern="1200" dirty="0">
                <a:solidFill>
                  <a:schemeClr val="tx1"/>
                </a:solidFill>
                <a:effectLst/>
                <a:latin typeface="+mn-lt"/>
                <a:ea typeface="+mn-ea"/>
                <a:cs typeface="+mn-cs"/>
              </a:rPr>
              <a:t>Read out any housekeeping points you have added.</a:t>
            </a:r>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2</a:t>
            </a:fld>
            <a:endParaRPr lang="en-US"/>
          </a:p>
        </p:txBody>
      </p:sp>
    </p:spTree>
    <p:extLst>
      <p:ext uri="{BB962C8B-B14F-4D97-AF65-F5344CB8AC3E}">
        <p14:creationId xmlns:p14="http://schemas.microsoft.com/office/powerpoint/2010/main" val="20546116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Setting up your Online Account will give you access to managing your pension savings online.</a:t>
            </a:r>
          </a:p>
          <a:p>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B0946A9-D606-5C47-A07C-5CFD832426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4105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5779" indent="-275779">
              <a:lnSpc>
                <a:spcPct val="107000"/>
              </a:lnSpc>
              <a:buFontTx/>
              <a:buChar char="-"/>
            </a:pPr>
            <a:r>
              <a:rPr lang="en-GB" sz="1200" dirty="0"/>
              <a:t>As a master trust, we are run by a professional, independent Trustee that is separate from People’s Partnership and has a legal duty to act in the best interests of the members.  </a:t>
            </a:r>
          </a:p>
          <a:p>
            <a:pPr marL="275779" marR="0" lvl="0" indent="-275779" algn="l" defTabSz="584000" rtl="0" eaLnBrk="1" fontAlgn="auto" latinLnBrk="0" hangingPunct="1">
              <a:lnSpc>
                <a:spcPct val="107000"/>
              </a:lnSpc>
              <a:spcBef>
                <a:spcPts val="0"/>
              </a:spcBef>
              <a:spcAft>
                <a:spcPts val="0"/>
              </a:spcAft>
              <a:buClrTx/>
              <a:buSzTx/>
              <a:buFontTx/>
              <a:buChar char="-"/>
              <a:tabLst/>
              <a:defRPr/>
            </a:pPr>
            <a:r>
              <a:rPr lang="en-GB" sz="1200" dirty="0"/>
              <a:t>The People’s Pension is recognised as having a robust Trustee Board, chaired by Mark Condron. He is supported by </a:t>
            </a:r>
            <a:r>
              <a:rPr lang="en-GB" sz="1400" kern="1200" dirty="0">
                <a:solidFill>
                  <a:schemeClr val="tx1"/>
                </a:solidFill>
                <a:effectLst/>
                <a:latin typeface="+mn-lt"/>
                <a:ea typeface="+mn-ea"/>
                <a:cs typeface="+mn-cs"/>
              </a:rPr>
              <a:t>Baroness Drake CBE, David Butcher, </a:t>
            </a:r>
            <a:r>
              <a:rPr lang="en-GB" sz="1200" dirty="0"/>
              <a:t>David Maddison, Emma Osborne and Chris Fagan – all industry professionals with broad experience of managing large workplace schemes.</a:t>
            </a:r>
          </a:p>
          <a:p>
            <a:pPr marL="275779" indent="-275779">
              <a:lnSpc>
                <a:spcPct val="107000"/>
              </a:lnSpc>
              <a:buFontTx/>
              <a:buChar char="-"/>
            </a:pPr>
            <a:r>
              <a:rPr lang="en-GB" sz="1200" dirty="0"/>
              <a:t>The Trustee must make sure that the scheme is fit for purpose, not only now, but in the future! </a:t>
            </a:r>
          </a:p>
          <a:p>
            <a:pPr marL="275779" indent="-275779">
              <a:lnSpc>
                <a:spcPct val="107000"/>
              </a:lnSpc>
              <a:buFontTx/>
              <a:buChar char="-"/>
            </a:pPr>
            <a:r>
              <a:rPr lang="en-GB" sz="1200" dirty="0"/>
              <a:t>As our membership grows and evolves, so too do the Trustee’s requirements from the scheme. Already, we’ve seen this…in 2015 the government launched pension freedoms, and the Trustee responded, and we now have a suite of retirement options and support to help our members. Elaborate more in a moment. </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B0946A9-D606-5C47-A07C-5CFD832426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3502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So, what happens to your money?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Well, it’s used to buy units in investments. The value of these units can change, which in turn affects the value of your pension pot.</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money you save is invested in funds that are typically a mixture of shares, bonds, and gilts from around the world.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exact make-up of your investment depends on the profile or fund you are in and may also depend on your age.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Remember, you have some choices as to how your money is invested. This can be done through your Online Account.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For more information on investments and funds visit The People’s Pension website.</a:t>
            </a:r>
          </a:p>
          <a:p>
            <a:endParaRPr lang="en-GB" dirty="0"/>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26</a:t>
            </a:fld>
            <a:endParaRPr lang="en-US"/>
          </a:p>
        </p:txBody>
      </p:sp>
    </p:spTree>
    <p:extLst>
      <p:ext uri="{BB962C8B-B14F-4D97-AF65-F5344CB8AC3E}">
        <p14:creationId xmlns:p14="http://schemas.microsoft.com/office/powerpoint/2010/main" val="2090190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Let’s have a look at why you may wish to contribute more, into your pension. The estimated figures shows that if someone looking to retire in the next 20 years paid £20 a month, they could get… If they paid £30, they could get…. </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But, if the pension saver increases their contributions from £30 to £50 a month, they’ll pay in an additional £4,800 but get back £8,220.</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So, in short, it pays to start early as you could get back more at retirement:</a:t>
            </a:r>
          </a:p>
          <a:p>
            <a:pPr lvl="0"/>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Contribute as much as you can, as early as you can.</a:t>
            </a: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sooner you start, the more time your pension pot has to grow. </a:t>
            </a: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more you can add to your pension, the more you’ll receive when you need it.</a:t>
            </a: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How much you get back depends on how well the funds you contribute to, perform. The better they perform, the more money you’ll have in your pension pot. </a:t>
            </a:r>
          </a:p>
          <a:p>
            <a:pPr marL="171450" lvl="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0" lvl="0" indent="0">
              <a:buFont typeface="Arial" panose="020B0604020202020204" pitchFamily="34" charset="0"/>
              <a:buNone/>
            </a:pPr>
            <a:r>
              <a:rPr lang="en-GB" sz="1200" kern="1200" dirty="0">
                <a:solidFill>
                  <a:schemeClr val="tx1"/>
                </a:solidFill>
                <a:effectLst/>
                <a:latin typeface="+mn-lt"/>
                <a:ea typeface="+mn-ea"/>
                <a:cs typeface="+mn-cs"/>
              </a:rPr>
              <a:t>Our retirement planner can help with working out how much you may need to save into your pension. You’ll find the planner by logging into your account. </a:t>
            </a:r>
            <a:endParaRPr lang="en-US" dirty="0"/>
          </a:p>
        </p:txBody>
      </p:sp>
      <p:sp>
        <p:nvSpPr>
          <p:cNvPr id="4" name="Slide Number Placeholder 3"/>
          <p:cNvSpPr>
            <a:spLocks noGrp="1"/>
          </p:cNvSpPr>
          <p:nvPr>
            <p:ph type="sldNum" sz="quarter" idx="5"/>
          </p:nvPr>
        </p:nvSpPr>
        <p:spPr/>
        <p:txBody>
          <a:bodyPr/>
          <a:lstStyle/>
          <a:p>
            <a:fld id="{FB0946A9-D606-5C47-A07C-5CFD832426C6}" type="slidenum">
              <a:rPr lang="en-US" smtClean="0"/>
              <a:t>27</a:t>
            </a:fld>
            <a:endParaRPr lang="en-US"/>
          </a:p>
        </p:txBody>
      </p:sp>
    </p:spTree>
    <p:extLst>
      <p:ext uri="{BB962C8B-B14F-4D97-AF65-F5344CB8AC3E}">
        <p14:creationId xmlns:p14="http://schemas.microsoft.com/office/powerpoint/2010/main" val="22882093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dirty="0"/>
              <a:t>Purpose – to explain the investment options available on The People’s Pension </a:t>
            </a:r>
          </a:p>
          <a:p>
            <a:pPr marL="0" indent="0">
              <a:buFontTx/>
              <a:buNone/>
            </a:pPr>
            <a:r>
              <a:rPr lang="en-US" sz="1200" b="1" dirty="0"/>
              <a:t>Audience - all</a:t>
            </a:r>
          </a:p>
          <a:p>
            <a:pPr marL="0" indent="0">
              <a:buFontTx/>
              <a:buNone/>
            </a:pPr>
            <a:endParaRPr lang="en-US" sz="1200" b="1" dirty="0"/>
          </a:p>
          <a:p>
            <a:pPr marL="170004" indent="-170004">
              <a:buFont typeface="Arial" panose="020B0604020202020204" pitchFamily="34" charset="0"/>
              <a:buChar char="•"/>
            </a:pPr>
            <a:r>
              <a:rPr lang="en-US" sz="1200" dirty="0"/>
              <a:t>We know that members often find investments difficult. We therefore have a small, carefully selected range of funds – monitored and reviewed on an ongoing basis by our Trustees. </a:t>
            </a:r>
          </a:p>
          <a:p>
            <a:pPr marL="170004" indent="-170004">
              <a:buFont typeface="Arial" panose="020B0604020202020204" pitchFamily="34" charset="0"/>
              <a:buChar char="•"/>
            </a:pPr>
            <a:endParaRPr lang="en-US" sz="1200" dirty="0"/>
          </a:p>
          <a:p>
            <a:pPr marL="170004" indent="-170004">
              <a:buFont typeface="Arial" panose="020B0604020202020204" pitchFamily="34" charset="0"/>
              <a:buChar char="•"/>
            </a:pPr>
            <a:r>
              <a:rPr lang="en-US" sz="1200" dirty="0"/>
              <a:t>We have 8 funds in total and 3 lifestyle options or glidepaths. The default is the ‘balanced’ profile – which initially invests up to 85% in global equity, with the remainder in more cautious assets. We then have two other lifestyle profiles – ‘cautious’, which is 60% equity and ‘adventurous’ which is 100%. </a:t>
            </a:r>
          </a:p>
          <a:p>
            <a:pPr marL="170004" indent="-170004">
              <a:buFont typeface="Arial" panose="020B0604020202020204" pitchFamily="34" charset="0"/>
              <a:buChar char="•"/>
            </a:pPr>
            <a:r>
              <a:rPr lang="en-US" sz="1200" dirty="0"/>
              <a:t>The idea behind these lifestyles is that as the member moves towards retirement, they are automatically moved into lower risk investments away from equities. </a:t>
            </a:r>
          </a:p>
          <a:p>
            <a:pPr marL="170004" indent="-170004">
              <a:buFont typeface="Arial" panose="020B0604020202020204" pitchFamily="34" charset="0"/>
              <a:buChar char="•"/>
            </a:pPr>
            <a:r>
              <a:rPr lang="en-US" sz="1200" dirty="0"/>
              <a:t>Once enrolled more engaged investors can switch out of the ‘balanced’ investment profile and self-select funds if they wish. </a:t>
            </a:r>
          </a:p>
          <a:p>
            <a:endParaRPr lang="en-GB" dirty="0"/>
          </a:p>
          <a:p>
            <a:r>
              <a:rPr lang="en-GB" b="1" dirty="0"/>
              <a:t>Additional info:</a:t>
            </a:r>
          </a:p>
          <a:p>
            <a:pPr marL="171450" indent="-171450">
              <a:buFont typeface="Arial" panose="020B0604020202020204" pitchFamily="34" charset="0"/>
              <a:buChar char="•"/>
            </a:pPr>
            <a:r>
              <a:rPr lang="en-GB" dirty="0"/>
              <a:t>Detailed information about our investment proposition together with the composition of each of our funds and fund factsheets can be found on The People’s Pension website.</a:t>
            </a:r>
          </a:p>
          <a:p>
            <a:pPr marL="171450" indent="-171450">
              <a:buFont typeface="Arial" panose="020B0604020202020204" pitchFamily="34" charset="0"/>
              <a:buChar char="•"/>
            </a:pPr>
            <a:endParaRPr lang="en-GB" dirty="0"/>
          </a:p>
          <a:p>
            <a:pPr marL="0" indent="0">
              <a:buFontTx/>
              <a:buNone/>
            </a:pPr>
            <a:r>
              <a:rPr lang="en-US" sz="1200" b="1" dirty="0"/>
              <a:t>Purpose – to explain the investment additional investment options available on The People’s Pension</a:t>
            </a:r>
          </a:p>
          <a:p>
            <a:pPr marL="0" indent="0">
              <a:buFontTx/>
              <a:buNone/>
            </a:pPr>
            <a:r>
              <a:rPr lang="en-US" sz="1200" b="1" dirty="0"/>
              <a:t>Audience - all</a:t>
            </a:r>
          </a:p>
          <a:p>
            <a:pPr marL="0" indent="0">
              <a:buFontTx/>
              <a:buNone/>
            </a:pPr>
            <a:endParaRPr lang="en-US" sz="1200" b="1" dirty="0"/>
          </a:p>
          <a:p>
            <a:pPr marL="170004" indent="-170004">
              <a:buFont typeface="Arial" panose="020B0604020202020204" pitchFamily="34" charset="0"/>
              <a:buChar char="•"/>
            </a:pPr>
            <a:r>
              <a:rPr lang="en-US" sz="1200" dirty="0"/>
              <a:t>In addition to the funds that make up our 3 lifestyle options The People’s Pension has an additional 5 funds that members can self-select. </a:t>
            </a:r>
          </a:p>
          <a:p>
            <a:pPr marL="170004" indent="-170004">
              <a:buFont typeface="Arial" panose="020B0604020202020204" pitchFamily="34" charset="0"/>
              <a:buChar char="•"/>
            </a:pPr>
            <a:endParaRPr lang="en-US" sz="1200" dirty="0"/>
          </a:p>
          <a:p>
            <a:pPr marL="170004" indent="-170004">
              <a:buFont typeface="Arial" panose="020B0604020202020204" pitchFamily="34" charset="0"/>
              <a:buChar char="•"/>
            </a:pPr>
            <a:r>
              <a:rPr lang="en-US" sz="1200" dirty="0"/>
              <a:t>All funds are risk-graded and include Shariah and Ethical funds. These are important funds to have available from an HR perspective. </a:t>
            </a:r>
          </a:p>
          <a:p>
            <a:pPr marL="170004" indent="-170004">
              <a:buFont typeface="Arial" panose="020B0604020202020204" pitchFamily="34" charset="0"/>
              <a:buChar char="•"/>
            </a:pPr>
            <a:r>
              <a:rPr lang="en-US" sz="1200" dirty="0"/>
              <a:t>The Cash fund aims to provide short term capital security.</a:t>
            </a:r>
          </a:p>
          <a:p>
            <a:pPr marL="170004" indent="-170004">
              <a:buFont typeface="Arial" panose="020B0604020202020204" pitchFamily="34" charset="0"/>
              <a:buChar char="•"/>
            </a:pPr>
            <a:r>
              <a:rPr lang="en-US" sz="1200" dirty="0"/>
              <a:t>The Annuity Fund </a:t>
            </a:r>
            <a:r>
              <a:rPr lang="en-GB" dirty="0"/>
              <a:t>s suitable for those approaching retirement and looking to buy an annuity (a regular income, usually for life). It aims to protect against the effect of falls in the level of annuity rates.</a:t>
            </a:r>
          </a:p>
          <a:p>
            <a:pPr marL="170004" indent="-170004">
              <a:buFont typeface="Arial" panose="020B0604020202020204" pitchFamily="34" charset="0"/>
              <a:buChar char="•"/>
            </a:pPr>
            <a:r>
              <a:rPr lang="en-GB" sz="1200" dirty="0"/>
              <a:t>The Pre-Retirement fund aims to reduce risk for members approaching retirement who have not made their decision about how they will take their pension benefits. </a:t>
            </a:r>
            <a:r>
              <a:rPr lang="en-US" sz="1200" dirty="0"/>
              <a:t>This is the fund all of the lifestyle profiles switch into as a member approaches retirement. </a:t>
            </a:r>
          </a:p>
          <a:p>
            <a:endParaRPr lang="en-GB" dirty="0"/>
          </a:p>
          <a:p>
            <a:r>
              <a:rPr lang="en-GB" b="1" dirty="0"/>
              <a:t>Additional info:</a:t>
            </a:r>
          </a:p>
          <a:p>
            <a:pPr marL="171450" indent="-171450">
              <a:buFont typeface="Arial" panose="020B0604020202020204" pitchFamily="34" charset="0"/>
              <a:buChar char="•"/>
            </a:pPr>
            <a:r>
              <a:rPr lang="en-GB" dirty="0"/>
              <a:t>Where they self-select members can invest into as many funds as they wish, except in the case of the Shariah Fund where members have to be 100% invested into this.</a:t>
            </a:r>
          </a:p>
          <a:p>
            <a:pPr marL="171450" indent="-171450">
              <a:buFont typeface="Arial" panose="020B0604020202020204" pitchFamily="34" charset="0"/>
              <a:buChar char="•"/>
            </a:pPr>
            <a:endParaRPr lang="en-GB" dirty="0"/>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B0946A9-D606-5C47-A07C-5CFD832426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1916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b="1" dirty="0"/>
              <a:t>Purpose to explain how our default life styling profile works</a:t>
            </a:r>
          </a:p>
          <a:p>
            <a:pPr marL="0" indent="0">
              <a:buFont typeface="Arial" panose="020B0604020202020204" pitchFamily="34" charset="0"/>
              <a:buNone/>
            </a:pPr>
            <a:r>
              <a:rPr lang="en-GB" sz="1200" b="1" dirty="0"/>
              <a:t>Audience - all</a:t>
            </a:r>
          </a:p>
          <a:p>
            <a:pPr marL="0" indent="0">
              <a:buFont typeface="Arial" panose="020B0604020202020204" pitchFamily="34" charset="0"/>
              <a:buNone/>
            </a:pPr>
            <a:endParaRPr lang="en-GB" sz="1200" dirty="0"/>
          </a:p>
          <a:p>
            <a:pPr marL="163647" indent="-163647">
              <a:buFont typeface="Arial" panose="020B0604020202020204" pitchFamily="34" charset="0"/>
              <a:buChar char="•"/>
            </a:pPr>
            <a:r>
              <a:rPr lang="en-GB" sz="1200" dirty="0"/>
              <a:t>The investment profiles gradually and automatically move members’ pension savings into lower-risk investments from 15 years prior to their retirement age. This is designed to reduce the impact of any market falls as they get closer to retirement, resulting in a more predictable return. The blue and orange areas of the chart are the riskier assets, the green the less risky</a:t>
            </a:r>
          </a:p>
          <a:p>
            <a:pPr marL="163647" indent="-163647">
              <a:buFont typeface="Arial" panose="020B0604020202020204" pitchFamily="34" charset="0"/>
              <a:buChar char="•"/>
            </a:pPr>
            <a:endParaRPr lang="en-GB" sz="1200" dirty="0"/>
          </a:p>
          <a:p>
            <a:pPr marL="163647" indent="-163647">
              <a:buFont typeface="Arial" panose="020B0604020202020204" pitchFamily="34" charset="0"/>
              <a:buChar char="•"/>
            </a:pPr>
            <a:r>
              <a:rPr lang="en-GB" sz="1200" dirty="0"/>
              <a:t>Within the default strategy we achieve this by gradually switching members out of the Global Equity 85% shares fund into the Pre-Retirement Fund.</a:t>
            </a:r>
          </a:p>
          <a:p>
            <a:pPr marL="163647" indent="-163647">
              <a:buFont typeface="Arial" panose="020B0604020202020204" pitchFamily="34" charset="0"/>
              <a:buChar char="•"/>
            </a:pPr>
            <a:endParaRPr lang="en-GB" sz="1200" dirty="0"/>
          </a:p>
          <a:p>
            <a:pPr marL="163647" indent="-163647">
              <a:buFont typeface="Arial" panose="020B0604020202020204" pitchFamily="34" charset="0"/>
              <a:buChar char="•"/>
            </a:pPr>
            <a:r>
              <a:rPr lang="en-GB" sz="1200" dirty="0"/>
              <a:t>The life styling profile has been designed by the Trustees to meet the requirements of the majority of our members and provide flexibility in the era of pension freedoms. The Pre-Retirement fund is a de-risked solution that still aims to maintain the real terms value of a member’s pension pot. </a:t>
            </a:r>
          </a:p>
          <a:p>
            <a:endParaRPr lang="en-GB"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176836D-4FAB-1945-A811-2EB7AD07961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66396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B0946A9-D606-5C47-A07C-5CFD832426C6}" type="slidenum">
              <a:rPr lang="en-US" smtClean="0"/>
              <a:t>30</a:t>
            </a:fld>
            <a:endParaRPr lang="en-US"/>
          </a:p>
        </p:txBody>
      </p:sp>
    </p:spTree>
    <p:extLst>
      <p:ext uri="{BB962C8B-B14F-4D97-AF65-F5344CB8AC3E}">
        <p14:creationId xmlns:p14="http://schemas.microsoft.com/office/powerpoint/2010/main" val="10297806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Remember, the pension pots you’ve built up over your working life are designed to provide you with an income during your retirement. </a:t>
            </a:r>
          </a:p>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It may be tempting to cash them in and use them for other things, but that might leave you with only the State Pension to live on and any other savings you have.</a:t>
            </a:r>
            <a:endParaRPr lang="en-GB" sz="1200" dirty="0">
              <a:solidFill>
                <a:schemeClr val="bg1"/>
              </a:solidFill>
            </a:endParaRPr>
          </a:p>
          <a:p>
            <a:endParaRPr lang="en-GB" dirty="0"/>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31</a:t>
            </a:fld>
            <a:endParaRPr lang="en-US"/>
          </a:p>
        </p:txBody>
      </p:sp>
    </p:spTree>
    <p:extLst>
      <p:ext uri="{BB962C8B-B14F-4D97-AF65-F5344CB8AC3E}">
        <p14:creationId xmlns:p14="http://schemas.microsoft.com/office/powerpoint/2010/main" val="20482725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a:solidFill>
                  <a:schemeClr val="tx1"/>
                </a:solidFill>
                <a:effectLst/>
                <a:latin typeface="+mn-lt"/>
                <a:ea typeface="+mn-ea"/>
                <a:cs typeface="+mn-cs"/>
              </a:rPr>
              <a:t>It might seem like a long way away for you right now, but it’s worth knowing about what happens when you retire.  After all, it’s the whole reason you’re saving…</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When you get close to your selected retirement age, you will be sent some information which will tell you what options you have with the money you have built up in your pension pot. </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If you have not selected a retirement age, your State Pension age will be used. If your State Pension age includes a number of months, your retirement age will be your birthday before your State Pension age. For example, if your State Pension age is 66 and 3 months, your retirement age will be 66.</a:t>
            </a:r>
            <a:br>
              <a:rPr lang="en-GB" sz="1200" kern="1200" dirty="0">
                <a:solidFill>
                  <a:schemeClr val="tx1"/>
                </a:solidFill>
                <a:effectLst/>
                <a:latin typeface="+mn-lt"/>
                <a:ea typeface="+mn-ea"/>
                <a:cs typeface="+mn-cs"/>
              </a:rPr>
            </a:b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Normally you can only really access your money from the age of 55 (the government propose to increase this to 57 from 2028). This is the law, which applies to all pension providers. It helps to ensure the money that you intended for your retirement is used for that. However, members who joined The People’s Pension before </a:t>
            </a:r>
            <a:r>
              <a:rPr lang="en-GB" sz="1200" kern="1200">
                <a:solidFill>
                  <a:schemeClr val="tx1"/>
                </a:solidFill>
                <a:effectLst/>
                <a:latin typeface="+mn-lt"/>
                <a:ea typeface="+mn-ea"/>
                <a:cs typeface="+mn-cs"/>
              </a:rPr>
              <a:t>4 November </a:t>
            </a:r>
            <a:r>
              <a:rPr lang="en-GB" sz="1200" kern="1200" dirty="0">
                <a:solidFill>
                  <a:schemeClr val="tx1"/>
                </a:solidFill>
                <a:effectLst/>
                <a:latin typeface="+mn-lt"/>
                <a:ea typeface="+mn-ea"/>
                <a:cs typeface="+mn-cs"/>
              </a:rPr>
              <a:t>2021 (and had money in their pot) can keep their retirement age at 55. Further information about this can be found on our website - </a:t>
            </a:r>
            <a:r>
              <a:rPr lang="en-GB" dirty="0">
                <a:hlinkClick r:id="rId3"/>
              </a:rPr>
              <a:t>Minimum pension age change - The People's Pension (thepeoplespension.co.uk)</a:t>
            </a:r>
            <a:r>
              <a:rPr lang="en-GB" dirty="0"/>
              <a:t>.</a:t>
            </a:r>
            <a:endParaRPr lang="en-GB" sz="1200" kern="1200" dirty="0">
              <a:solidFill>
                <a:schemeClr val="tx1"/>
              </a:solidFill>
              <a:effectLst/>
              <a:latin typeface="+mn-lt"/>
              <a:ea typeface="+mn-ea"/>
              <a:cs typeface="+mn-cs"/>
            </a:endParaRP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It helps to ensure the money that you intended for your retirement is used for that.</a:t>
            </a:r>
          </a:p>
          <a:p>
            <a:pPr lvl="0"/>
            <a:endParaRPr lang="en-GB"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The amount you’ll receive at retirement is based on many factors, like when you started to save, how much you or your employer pay in, investment performance, scheme charges and your retirement choices.</a:t>
            </a:r>
          </a:p>
          <a:p>
            <a:endParaRPr lang="en-US" dirty="0"/>
          </a:p>
        </p:txBody>
      </p:sp>
      <p:sp>
        <p:nvSpPr>
          <p:cNvPr id="4" name="Slide Number Placeholder 3"/>
          <p:cNvSpPr>
            <a:spLocks noGrp="1"/>
          </p:cNvSpPr>
          <p:nvPr>
            <p:ph type="sldNum" sz="quarter" idx="5"/>
          </p:nvPr>
        </p:nvSpPr>
        <p:spPr/>
        <p:txBody>
          <a:bodyPr/>
          <a:lstStyle/>
          <a:p>
            <a:fld id="{FB0946A9-D606-5C47-A07C-5CFD832426C6}" type="slidenum">
              <a:rPr lang="en-US" smtClean="0"/>
              <a:t>32</a:t>
            </a:fld>
            <a:endParaRPr lang="en-US"/>
          </a:p>
        </p:txBody>
      </p:sp>
    </p:spTree>
    <p:extLst>
      <p:ext uri="{BB962C8B-B14F-4D97-AF65-F5344CB8AC3E}">
        <p14:creationId xmlns:p14="http://schemas.microsoft.com/office/powerpoint/2010/main" val="19185325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There are a number of options that you should consider when you come to take your pension pot and this animation explains these. </a:t>
            </a:r>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33</a:t>
            </a:fld>
            <a:endParaRPr lang="en-US"/>
          </a:p>
        </p:txBody>
      </p:sp>
    </p:spTree>
    <p:extLst>
      <p:ext uri="{BB962C8B-B14F-4D97-AF65-F5344CB8AC3E}">
        <p14:creationId xmlns:p14="http://schemas.microsoft.com/office/powerpoint/2010/main" val="3485175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3</a:t>
            </a:fld>
            <a:endParaRPr lang="en-US"/>
          </a:p>
        </p:txBody>
      </p:sp>
    </p:spTree>
    <p:extLst>
      <p:ext uri="{BB962C8B-B14F-4D97-AF65-F5344CB8AC3E}">
        <p14:creationId xmlns:p14="http://schemas.microsoft.com/office/powerpoint/2010/main" val="12898315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34</a:t>
            </a:fld>
            <a:endParaRPr lang="en-US"/>
          </a:p>
        </p:txBody>
      </p:sp>
    </p:spTree>
    <p:extLst>
      <p:ext uri="{BB962C8B-B14F-4D97-AF65-F5344CB8AC3E}">
        <p14:creationId xmlns:p14="http://schemas.microsoft.com/office/powerpoint/2010/main" val="3126069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5586" indent="-275586">
              <a:buFontTx/>
              <a:buChar char="-"/>
            </a:pPr>
            <a:r>
              <a:rPr lang="en-GB" sz="1200" dirty="0"/>
              <a:t>I mentioned our values – these guide us as a business and are at the heart of what we offer and how we support our clients</a:t>
            </a:r>
            <a:br>
              <a:rPr lang="en-GB" sz="1200" dirty="0"/>
            </a:br>
            <a:endParaRPr lang="en-GB" sz="1200" dirty="0"/>
          </a:p>
          <a:p>
            <a:pPr marL="275586" indent="-275586">
              <a:buFontTx/>
              <a:buChar char="-"/>
            </a:pPr>
            <a:r>
              <a:rPr lang="en-GB" sz="1200" dirty="0"/>
              <a:t>For members, we know that pensions are not simple or easy –  so it is highly beneficial that in our products, our pension scheme and in the way we communicate, we ‘create simplicity’.</a:t>
            </a:r>
            <a:br>
              <a:rPr lang="en-GB" sz="1200" dirty="0"/>
            </a:br>
            <a:endParaRPr lang="en-GB" sz="1200" dirty="0"/>
          </a:p>
          <a:p>
            <a:pPr marL="275586" indent="-275586">
              <a:buFontTx/>
              <a:buChar char="-"/>
            </a:pPr>
            <a:r>
              <a:rPr lang="en-GB" sz="1200" dirty="0"/>
              <a:t>Equally, there is some mistrust of financial institutions and pensions –  so at the centre for us is ‘keeping promises’.</a:t>
            </a:r>
            <a:br>
              <a:rPr lang="en-GB" sz="1200" dirty="0"/>
            </a:br>
            <a:endParaRPr lang="en-GB" sz="1200" dirty="0"/>
          </a:p>
          <a:p>
            <a:pPr marL="275586" indent="-275586">
              <a:buFontTx/>
              <a:buChar char="-"/>
            </a:pPr>
            <a:r>
              <a:rPr lang="en-GB" sz="1200" dirty="0"/>
              <a:t>Finally, we ‘show compassion’ – as a not-for-profit business (what we call ‘profit for people’), members are at the heart of everything we do – we are run entirely for the benefit of our members. </a:t>
            </a:r>
          </a:p>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B0946A9-D606-5C47-A07C-5CFD832426C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2289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5779" indent="-275779">
              <a:lnSpc>
                <a:spcPct val="107000"/>
              </a:lnSpc>
              <a:buFontTx/>
              <a:buChar char="-"/>
            </a:pPr>
            <a:r>
              <a:rPr lang="en-GB" sz="1200" dirty="0"/>
              <a:t>As a master trust, we are run by a professional, independent Trustee that is separate from People’s Partnership and has a legal duty to act in the best interests of the members.  </a:t>
            </a:r>
          </a:p>
          <a:p>
            <a:pPr marL="275779" marR="0" lvl="0" indent="-275779" algn="l" defTabSz="584000" rtl="0" eaLnBrk="1" fontAlgn="auto" latinLnBrk="0" hangingPunct="1">
              <a:lnSpc>
                <a:spcPct val="107000"/>
              </a:lnSpc>
              <a:spcBef>
                <a:spcPts val="0"/>
              </a:spcBef>
              <a:spcAft>
                <a:spcPts val="0"/>
              </a:spcAft>
              <a:buClrTx/>
              <a:buSzTx/>
              <a:buFontTx/>
              <a:buChar char="-"/>
              <a:tabLst/>
              <a:defRPr/>
            </a:pPr>
            <a:r>
              <a:rPr lang="en-GB" sz="1200" dirty="0"/>
              <a:t>The People’s Pension is recognised as having a robust Trustee Board, chaired by Mark Condron. He is supported by </a:t>
            </a:r>
            <a:r>
              <a:rPr lang="en-GB" sz="1400" kern="1200" dirty="0">
                <a:solidFill>
                  <a:schemeClr val="tx1"/>
                </a:solidFill>
                <a:effectLst/>
                <a:latin typeface="+mn-lt"/>
                <a:ea typeface="+mn-ea"/>
                <a:cs typeface="+mn-cs"/>
              </a:rPr>
              <a:t>Baroness Drake CBE, David Butcher, </a:t>
            </a:r>
            <a:r>
              <a:rPr lang="en-GB" sz="1200" dirty="0"/>
              <a:t>David Maddison, Emma Osborne, Chris Fagan and Dr Sheila Doyle – all industry professionals with broad experience of managing large workplace schemes.</a:t>
            </a:r>
          </a:p>
          <a:p>
            <a:pPr marL="275779" indent="-275779">
              <a:lnSpc>
                <a:spcPct val="107000"/>
              </a:lnSpc>
              <a:buFontTx/>
              <a:buChar char="-"/>
            </a:pPr>
            <a:r>
              <a:rPr lang="en-GB" sz="1200" dirty="0"/>
              <a:t>The Trustee must make sure that the scheme is fit for purpose, not only now, but in the future! </a:t>
            </a:r>
          </a:p>
        </p:txBody>
      </p:sp>
      <p:sp>
        <p:nvSpPr>
          <p:cNvPr id="4" name="Slide Number Placeholder 3"/>
          <p:cNvSpPr>
            <a:spLocks noGrp="1"/>
          </p:cNvSpPr>
          <p:nvPr>
            <p:ph type="sldNum" sz="quarter" idx="5"/>
          </p:nvPr>
        </p:nvSpPr>
        <p:spPr/>
        <p:txBody>
          <a:bodyPr/>
          <a:lstStyle/>
          <a:p>
            <a:fld id="{FB0946A9-D606-5C47-A07C-5CFD832426C6}" type="slidenum">
              <a:rPr lang="en-US" smtClean="0"/>
              <a:t>7</a:t>
            </a:fld>
            <a:endParaRPr lang="en-US"/>
          </a:p>
        </p:txBody>
      </p:sp>
    </p:spTree>
    <p:extLst>
      <p:ext uri="{BB962C8B-B14F-4D97-AF65-F5344CB8AC3E}">
        <p14:creationId xmlns:p14="http://schemas.microsoft.com/office/powerpoint/2010/main" val="2906159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5779" indent="-275779">
              <a:buFontTx/>
              <a:buChar char="-"/>
            </a:pPr>
            <a:r>
              <a:rPr lang="en-GB" sz="1200" dirty="0"/>
              <a:t>The feedback we get from the pensions industry, and our customers is very positive.</a:t>
            </a:r>
          </a:p>
          <a:p>
            <a:pPr marL="275779" indent="-275779">
              <a:buFontTx/>
              <a:buChar char="-"/>
            </a:pPr>
            <a:r>
              <a:rPr lang="en-GB" sz="1200" dirty="0"/>
              <a:t>I’m conscious that all providers talk about their awards – the proof is in the pudding; the acid test is what happens when payroll picks up the phone to us, or a member.</a:t>
            </a:r>
          </a:p>
          <a:p>
            <a:pPr marL="275779" indent="-275779">
              <a:buFontTx/>
              <a:buChar char="-"/>
            </a:pPr>
            <a:r>
              <a:rPr lang="en-GB" sz="1200" dirty="0"/>
              <a:t>Where we have been successful is in managing rapid growth, supporting employers with workplace pension, and at the same time maintaining very high standards. What’s really pleasing is where we have won awards in successive years </a:t>
            </a:r>
            <a:r>
              <a:rPr lang="en-GB" sz="1200" dirty="0" err="1"/>
              <a:t>eg</a:t>
            </a:r>
            <a:r>
              <a:rPr lang="en-GB" sz="1200" dirty="0"/>
              <a:t> Prof Pensions, DC Pension Provider of the year in 2014/6/7/8, and a </a:t>
            </a:r>
            <a:r>
              <a:rPr lang="en-GB" sz="1200" dirty="0" err="1"/>
              <a:t>Defaqto</a:t>
            </a:r>
            <a:r>
              <a:rPr lang="en-GB" sz="1200" dirty="0"/>
              <a:t> 5 star rating since 2015. </a:t>
            </a:r>
          </a:p>
          <a:p>
            <a:pPr marL="275779" indent="-275779">
              <a:buFontTx/>
              <a:buChar char="-"/>
            </a:pPr>
            <a:r>
              <a:rPr lang="en-GB" sz="1200" dirty="0"/>
              <a:t>Be aware of Times top 100 and investors in Gold.</a:t>
            </a:r>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8</a:t>
            </a:fld>
            <a:endParaRPr lang="en-US"/>
          </a:p>
        </p:txBody>
      </p:sp>
    </p:spTree>
    <p:extLst>
      <p:ext uri="{BB962C8B-B14F-4D97-AF65-F5344CB8AC3E}">
        <p14:creationId xmlns:p14="http://schemas.microsoft.com/office/powerpoint/2010/main" val="3169056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effectLst/>
                <a:latin typeface="+mn-lt"/>
                <a:ea typeface="+mn-ea"/>
                <a:cs typeface="+mn-cs"/>
              </a:rPr>
              <a:t>Government legislation requires </a:t>
            </a:r>
            <a:r>
              <a:rPr lang="en-GB" sz="1200" b="1" u="none" kern="1200" dirty="0">
                <a:solidFill>
                  <a:schemeClr val="tx1"/>
                </a:solidFill>
                <a:effectLst/>
                <a:latin typeface="+mn-lt"/>
                <a:ea typeface="+mn-ea"/>
                <a:cs typeface="+mn-cs"/>
              </a:rPr>
              <a:t>all </a:t>
            </a:r>
            <a:r>
              <a:rPr lang="en-GB" sz="1200" kern="1200" dirty="0">
                <a:solidFill>
                  <a:schemeClr val="tx1"/>
                </a:solidFill>
                <a:effectLst/>
                <a:latin typeface="+mn-lt"/>
                <a:ea typeface="+mn-ea"/>
                <a:cs typeface="+mn-cs"/>
              </a:rPr>
              <a:t>employers to offer a workplace pension scheme, and to auto-enrol employees that meet a certain age and earnings criteria into it, unless </a:t>
            </a:r>
            <a:r>
              <a:rPr lang="en-GB" sz="1200" kern="1200">
                <a:solidFill>
                  <a:schemeClr val="tx1"/>
                </a:solidFill>
                <a:effectLst/>
                <a:latin typeface="+mn-lt"/>
                <a:ea typeface="+mn-ea"/>
                <a:cs typeface="+mn-cs"/>
              </a:rPr>
              <a:t>they aren’t </a:t>
            </a:r>
            <a:r>
              <a:rPr lang="en-GB" sz="1200" kern="1200" dirty="0">
                <a:solidFill>
                  <a:schemeClr val="tx1"/>
                </a:solidFill>
                <a:effectLst/>
                <a:latin typeface="+mn-lt"/>
                <a:ea typeface="+mn-ea"/>
                <a:cs typeface="+mn-cs"/>
              </a:rPr>
              <a:t>already </a:t>
            </a:r>
            <a:r>
              <a:rPr lang="en-GB" sz="1200" kern="1200">
                <a:solidFill>
                  <a:schemeClr val="tx1"/>
                </a:solidFill>
                <a:effectLst/>
                <a:latin typeface="+mn-lt"/>
                <a:ea typeface="+mn-ea"/>
                <a:cs typeface="+mn-cs"/>
              </a:rPr>
              <a:t>contractually enrolled. </a:t>
            </a:r>
            <a:r>
              <a:rPr lang="en-GB" sz="1200" kern="1200" dirty="0">
                <a:solidFill>
                  <a:schemeClr val="tx1"/>
                </a:solidFill>
                <a:effectLst/>
                <a:latin typeface="+mn-lt"/>
                <a:ea typeface="+mn-ea"/>
                <a:cs typeface="+mn-cs"/>
              </a:rPr>
              <a:t>Employers also need to make a minimum contribution in respect of their workers.</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sz="1200" kern="1200" dirty="0">
                <a:solidFill>
                  <a:schemeClr val="tx1"/>
                </a:solidFill>
                <a:effectLst/>
                <a:latin typeface="+mn-lt"/>
                <a:ea typeface="+mn-ea"/>
                <a:cs typeface="+mn-cs"/>
              </a:rPr>
              <a:t>You’ll know if you’re eligible as you’ll have been auto-enrolled into a pension scheme when you joined here. If you’re not enrolled but would like to be, speak to your </a:t>
            </a:r>
            <a:r>
              <a:rPr lang="en-GB" sz="1200" kern="1200" dirty="0">
                <a:solidFill>
                  <a:srgbClr val="FF0000"/>
                </a:solidFill>
                <a:effectLst/>
                <a:latin typeface="+mn-lt"/>
                <a:ea typeface="+mn-ea"/>
                <a:cs typeface="+mn-cs"/>
              </a:rPr>
              <a:t>[</a:t>
            </a:r>
            <a:r>
              <a:rPr lang="en-GB" sz="1200" b="1" kern="1200" dirty="0">
                <a:solidFill>
                  <a:srgbClr val="FF0000"/>
                </a:solidFill>
                <a:effectLst/>
                <a:latin typeface="+mn-lt"/>
                <a:ea typeface="+mn-ea"/>
                <a:cs typeface="+mn-cs"/>
              </a:rPr>
              <a:t>HR team/manager</a:t>
            </a:r>
            <a:r>
              <a:rPr lang="en-GB" sz="1200" kern="1200" dirty="0">
                <a:solidFill>
                  <a:srgbClr val="FF0000"/>
                </a:solidFill>
                <a:effectLst/>
                <a:latin typeface="+mn-lt"/>
                <a:ea typeface="+mn-ea"/>
                <a:cs typeface="+mn-cs"/>
              </a:rPr>
              <a:t>]</a:t>
            </a:r>
            <a:r>
              <a:rPr lang="en-GB" sz="1200" kern="1200" dirty="0">
                <a:solidFill>
                  <a:schemeClr val="tx1"/>
                </a:solidFill>
                <a:effectLst/>
                <a:latin typeface="+mn-lt"/>
                <a:ea typeface="+mn-ea"/>
                <a:cs typeface="+mn-cs"/>
              </a:rPr>
              <a:t>.</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effectLst/>
              <a:latin typeface="+mn-lt"/>
              <a:ea typeface="+mn-ea"/>
              <a:cs typeface="+mn-cs"/>
            </a:endParaRPr>
          </a:p>
          <a:p>
            <a:endParaRPr lang="en-GB" dirty="0"/>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10</a:t>
            </a:fld>
            <a:endParaRPr lang="en-US"/>
          </a:p>
        </p:txBody>
      </p:sp>
    </p:spTree>
    <p:extLst>
      <p:ext uri="{BB962C8B-B14F-4D97-AF65-F5344CB8AC3E}">
        <p14:creationId xmlns:p14="http://schemas.microsoft.com/office/powerpoint/2010/main" val="2311198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Workplace pensions are a way of helping you save more for later life.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People are living for longer. And most people are not saving enough for their retirement now.</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You may not be able to have the lifestyle you want on the State Pension alone.</a:t>
            </a:r>
          </a:p>
          <a:p>
            <a:pPr lvl="0"/>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11</a:t>
            </a:fld>
            <a:endParaRPr lang="en-US"/>
          </a:p>
        </p:txBody>
      </p:sp>
    </p:spTree>
    <p:extLst>
      <p:ext uri="{BB962C8B-B14F-4D97-AF65-F5344CB8AC3E}">
        <p14:creationId xmlns:p14="http://schemas.microsoft.com/office/powerpoint/2010/main" val="4099239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You are auto-enrolled into a workplace pension if you’re found to be what the industry calls ‘eligible’. This means you:</a:t>
            </a:r>
          </a:p>
          <a:p>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are at least 22</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are under State Pension age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earn more than £10,000 a year (£833.33 per month)</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are contracted to work or ordinarily work in the UK</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will need to opt out of the pension scheme if you don’t want to start saving for your retirement now – but [employer name] will have to re-enrol you every 3 years based on their own 3-year cyclical timescale, not from when you last opted out.</a:t>
            </a:r>
          </a:p>
          <a:p>
            <a:endParaRPr lang="en-GB" dirty="0"/>
          </a:p>
        </p:txBody>
      </p:sp>
      <p:sp>
        <p:nvSpPr>
          <p:cNvPr id="4" name="Slide Number Placeholder 3"/>
          <p:cNvSpPr>
            <a:spLocks noGrp="1"/>
          </p:cNvSpPr>
          <p:nvPr>
            <p:ph type="sldNum" sz="quarter" idx="5"/>
          </p:nvPr>
        </p:nvSpPr>
        <p:spPr/>
        <p:txBody>
          <a:bodyPr/>
          <a:lstStyle/>
          <a:p>
            <a:fld id="{FB0946A9-D606-5C47-A07C-5CFD832426C6}" type="slidenum">
              <a:rPr lang="en-US" smtClean="0"/>
              <a:t>12</a:t>
            </a:fld>
            <a:endParaRPr lang="en-US"/>
          </a:p>
        </p:txBody>
      </p:sp>
    </p:spTree>
    <p:extLst>
      <p:ext uri="{BB962C8B-B14F-4D97-AF65-F5344CB8AC3E}">
        <p14:creationId xmlns:p14="http://schemas.microsoft.com/office/powerpoint/2010/main" val="23028311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Mai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Holder 2">
            <a:extLst>
              <a:ext uri="{FF2B5EF4-FFF2-40B4-BE49-F238E27FC236}">
                <a16:creationId xmlns:a16="http://schemas.microsoft.com/office/drawing/2014/main" id="{B62F9412-6A70-A55D-3C35-2A74422226D4}"/>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bg1"/>
                </a:solidFill>
                <a:latin typeface="Fifita " panose="02000506020000020004" pitchFamily="2" charset="0"/>
                <a:cs typeface="Fifita " panose="02000506020000020004" pitchFamily="2" charset="0"/>
              </a:defRPr>
            </a:lvl1pPr>
          </a:lstStyle>
          <a:p>
            <a:endParaRPr dirty="0"/>
          </a:p>
        </p:txBody>
      </p:sp>
      <p:sp>
        <p:nvSpPr>
          <p:cNvPr id="10" name="Holder 3">
            <a:extLst>
              <a:ext uri="{FF2B5EF4-FFF2-40B4-BE49-F238E27FC236}">
                <a16:creationId xmlns:a16="http://schemas.microsoft.com/office/drawing/2014/main" id="{41E56CD3-0C8A-ECB4-D6E5-FB1C8651FFFE}"/>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12" name="object 74">
            <a:extLst>
              <a:ext uri="{FF2B5EF4-FFF2-40B4-BE49-F238E27FC236}">
                <a16:creationId xmlns:a16="http://schemas.microsoft.com/office/drawing/2014/main" id="{8A63BDE5-347E-F98D-65FA-50E34D68E08B}"/>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3" name="Picture 12">
            <a:extLst>
              <a:ext uri="{FF2B5EF4-FFF2-40B4-BE49-F238E27FC236}">
                <a16:creationId xmlns:a16="http://schemas.microsoft.com/office/drawing/2014/main" id="{F9B8FC4F-BAF0-A91B-3ACA-8561ED3E0E89}"/>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4087031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column text slide">
    <p:spTree>
      <p:nvGrpSpPr>
        <p:cNvPr id="1" name=""/>
        <p:cNvGrpSpPr/>
        <p:nvPr/>
      </p:nvGrpSpPr>
      <p:grpSpPr>
        <a:xfrm>
          <a:off x="0" y="0"/>
          <a:ext cx="0" cy="0"/>
          <a:chOff x="0" y="0"/>
          <a:chExt cx="0" cy="0"/>
        </a:xfrm>
      </p:grpSpPr>
      <p:sp>
        <p:nvSpPr>
          <p:cNvPr id="9" name="Holder 2">
            <a:extLst>
              <a:ext uri="{FF2B5EF4-FFF2-40B4-BE49-F238E27FC236}">
                <a16:creationId xmlns:a16="http://schemas.microsoft.com/office/drawing/2014/main" id="{B62F9412-6A70-A55D-3C35-2A74422226D4}"/>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10" name="Holder 3">
            <a:extLst>
              <a:ext uri="{FF2B5EF4-FFF2-40B4-BE49-F238E27FC236}">
                <a16:creationId xmlns:a16="http://schemas.microsoft.com/office/drawing/2014/main" id="{41E56CD3-0C8A-ECB4-D6E5-FB1C8651FFFE}"/>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2" name="object 74">
            <a:extLst>
              <a:ext uri="{FF2B5EF4-FFF2-40B4-BE49-F238E27FC236}">
                <a16:creationId xmlns:a16="http://schemas.microsoft.com/office/drawing/2014/main" id="{CAED4A12-BFEA-7010-A482-FF23211A8752}"/>
              </a:ext>
            </a:extLst>
          </p:cNvPr>
          <p:cNvSpPr txBox="1"/>
          <p:nvPr userDrawn="1"/>
        </p:nvSpPr>
        <p:spPr>
          <a:xfrm>
            <a:off x="10249103"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tx1"/>
                </a:solidFill>
                <a:latin typeface="Raleway SemiBold" panose="020B0003030101060003" pitchFamily="34" charset="0"/>
                <a:cs typeface="Raleway"/>
              </a:rPr>
              <a:t>Profit for people</a:t>
            </a:r>
            <a:endParaRPr sz="1200" b="1" i="0" dirty="0">
              <a:solidFill>
                <a:schemeClr val="tx1"/>
              </a:solidFill>
              <a:latin typeface="Raleway SemiBold" panose="020B0003030101060003" pitchFamily="34" charset="0"/>
              <a:cs typeface="Raleway"/>
            </a:endParaRPr>
          </a:p>
        </p:txBody>
      </p:sp>
    </p:spTree>
    <p:extLst>
      <p:ext uri="{BB962C8B-B14F-4D97-AF65-F5344CB8AC3E}">
        <p14:creationId xmlns:p14="http://schemas.microsoft.com/office/powerpoint/2010/main" val="380211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umn text slide">
    <p:spTree>
      <p:nvGrpSpPr>
        <p:cNvPr id="1" name=""/>
        <p:cNvGrpSpPr/>
        <p:nvPr/>
      </p:nvGrpSpPr>
      <p:grpSpPr>
        <a:xfrm>
          <a:off x="0" y="0"/>
          <a:ext cx="0" cy="0"/>
          <a:chOff x="0" y="0"/>
          <a:chExt cx="0" cy="0"/>
        </a:xfrm>
      </p:grpSpPr>
      <p:sp>
        <p:nvSpPr>
          <p:cNvPr id="13" name="Holder 3">
            <a:extLst>
              <a:ext uri="{FF2B5EF4-FFF2-40B4-BE49-F238E27FC236}">
                <a16:creationId xmlns:a16="http://schemas.microsoft.com/office/drawing/2014/main" id="{1C5C5430-DA22-8B87-FA07-09F3C899CC73}"/>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4" name="Holder 3">
            <a:extLst>
              <a:ext uri="{FF2B5EF4-FFF2-40B4-BE49-F238E27FC236}">
                <a16:creationId xmlns:a16="http://schemas.microsoft.com/office/drawing/2014/main" id="{47D18547-C2E7-A726-EFD4-FFB5D729757A}"/>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4" name="Holder 3">
            <a:extLst>
              <a:ext uri="{FF2B5EF4-FFF2-40B4-BE49-F238E27FC236}">
                <a16:creationId xmlns:a16="http://schemas.microsoft.com/office/drawing/2014/main" id="{1DEC2EAB-4FED-2D1F-33ED-2CB879160232}"/>
              </a:ext>
            </a:extLst>
          </p:cNvPr>
          <p:cNvSpPr>
            <a:spLocks noGrp="1"/>
          </p:cNvSpPr>
          <p:nvPr>
            <p:ph type="body" idx="15"/>
          </p:nvPr>
        </p:nvSpPr>
        <p:spPr>
          <a:xfrm>
            <a:off x="6743497"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5" name="Holder 3">
            <a:extLst>
              <a:ext uri="{FF2B5EF4-FFF2-40B4-BE49-F238E27FC236}">
                <a16:creationId xmlns:a16="http://schemas.microsoft.com/office/drawing/2014/main" id="{673A3060-B34F-CDD3-245C-A6ABFC8AB4EE}"/>
              </a:ext>
            </a:extLst>
          </p:cNvPr>
          <p:cNvSpPr>
            <a:spLocks noGrp="1"/>
          </p:cNvSpPr>
          <p:nvPr>
            <p:ph type="body" idx="16"/>
          </p:nvPr>
        </p:nvSpPr>
        <p:spPr>
          <a:xfrm>
            <a:off x="6743497"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2" name="object 74">
            <a:extLst>
              <a:ext uri="{FF2B5EF4-FFF2-40B4-BE49-F238E27FC236}">
                <a16:creationId xmlns:a16="http://schemas.microsoft.com/office/drawing/2014/main" id="{A7AE0209-1D52-2B8F-D01A-4D4D54BE3192}"/>
              </a:ext>
            </a:extLst>
          </p:cNvPr>
          <p:cNvSpPr txBox="1"/>
          <p:nvPr userDrawn="1"/>
        </p:nvSpPr>
        <p:spPr>
          <a:xfrm>
            <a:off x="10249103"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tx1"/>
                </a:solidFill>
                <a:latin typeface="Raleway SemiBold" panose="020B0003030101060003" pitchFamily="34" charset="0"/>
                <a:cs typeface="Raleway"/>
              </a:rPr>
              <a:t>Profit for people</a:t>
            </a:r>
            <a:endParaRPr sz="1200" b="1" i="0" dirty="0">
              <a:solidFill>
                <a:schemeClr val="tx1"/>
              </a:solidFill>
              <a:latin typeface="Raleway SemiBold" panose="020B0003030101060003" pitchFamily="34" charset="0"/>
              <a:cs typeface="Raleway"/>
            </a:endParaRPr>
          </a:p>
        </p:txBody>
      </p:sp>
      <p:sp>
        <p:nvSpPr>
          <p:cNvPr id="3" name="Holder 2">
            <a:extLst>
              <a:ext uri="{FF2B5EF4-FFF2-40B4-BE49-F238E27FC236}">
                <a16:creationId xmlns:a16="http://schemas.microsoft.com/office/drawing/2014/main" id="{EA9E5953-033A-0A5D-982C-50A4DF4B4915}"/>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6" name="Holder 3">
            <a:extLst>
              <a:ext uri="{FF2B5EF4-FFF2-40B4-BE49-F238E27FC236}">
                <a16:creationId xmlns:a16="http://schemas.microsoft.com/office/drawing/2014/main" id="{F8C88F37-2A7D-AA60-5C3C-F59B417AF928}"/>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Tree>
    <p:extLst>
      <p:ext uri="{BB962C8B-B14F-4D97-AF65-F5344CB8AC3E}">
        <p14:creationId xmlns:p14="http://schemas.microsoft.com/office/powerpoint/2010/main" val="11295026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column text slide">
    <p:spTree>
      <p:nvGrpSpPr>
        <p:cNvPr id="1" name=""/>
        <p:cNvGrpSpPr/>
        <p:nvPr/>
      </p:nvGrpSpPr>
      <p:grpSpPr>
        <a:xfrm>
          <a:off x="0" y="0"/>
          <a:ext cx="0" cy="0"/>
          <a:chOff x="0" y="0"/>
          <a:chExt cx="0" cy="0"/>
        </a:xfrm>
      </p:grpSpPr>
      <p:sp>
        <p:nvSpPr>
          <p:cNvPr id="13" name="Holder 3">
            <a:extLst>
              <a:ext uri="{FF2B5EF4-FFF2-40B4-BE49-F238E27FC236}">
                <a16:creationId xmlns:a16="http://schemas.microsoft.com/office/drawing/2014/main" id="{1C5C5430-DA22-8B87-FA07-09F3C899CC73}"/>
              </a:ext>
            </a:extLst>
          </p:cNvPr>
          <p:cNvSpPr>
            <a:spLocks noGrp="1"/>
          </p:cNvSpPr>
          <p:nvPr>
            <p:ph type="body" idx="13"/>
          </p:nvPr>
        </p:nvSpPr>
        <p:spPr>
          <a:xfrm>
            <a:off x="402332" y="2352585"/>
            <a:ext cx="3523625"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4" name="Holder 3">
            <a:extLst>
              <a:ext uri="{FF2B5EF4-FFF2-40B4-BE49-F238E27FC236}">
                <a16:creationId xmlns:a16="http://schemas.microsoft.com/office/drawing/2014/main" id="{47D18547-C2E7-A726-EFD4-FFB5D729757A}"/>
              </a:ext>
            </a:extLst>
          </p:cNvPr>
          <p:cNvSpPr>
            <a:spLocks noGrp="1"/>
          </p:cNvSpPr>
          <p:nvPr>
            <p:ph type="body" idx="14"/>
          </p:nvPr>
        </p:nvSpPr>
        <p:spPr>
          <a:xfrm>
            <a:off x="402332" y="1970895"/>
            <a:ext cx="3523625"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6C5DB158-BC36-1260-12A5-FDB1A01DCC0E}"/>
              </a:ext>
            </a:extLst>
          </p:cNvPr>
          <p:cNvSpPr>
            <a:spLocks noGrp="1"/>
          </p:cNvSpPr>
          <p:nvPr>
            <p:ph type="body" idx="15"/>
          </p:nvPr>
        </p:nvSpPr>
        <p:spPr>
          <a:xfrm>
            <a:off x="8274123" y="2352585"/>
            <a:ext cx="3523625"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492640CF-6026-2A83-FF8A-F6B1ECF9B246}"/>
              </a:ext>
            </a:extLst>
          </p:cNvPr>
          <p:cNvSpPr>
            <a:spLocks noGrp="1"/>
          </p:cNvSpPr>
          <p:nvPr>
            <p:ph type="body" idx="16"/>
          </p:nvPr>
        </p:nvSpPr>
        <p:spPr>
          <a:xfrm>
            <a:off x="8274123" y="1970895"/>
            <a:ext cx="3523625"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15" name="Holder 3">
            <a:extLst>
              <a:ext uri="{FF2B5EF4-FFF2-40B4-BE49-F238E27FC236}">
                <a16:creationId xmlns:a16="http://schemas.microsoft.com/office/drawing/2014/main" id="{2D8D63A0-6E26-69FF-2EE1-EB2A36AB22A0}"/>
              </a:ext>
            </a:extLst>
          </p:cNvPr>
          <p:cNvSpPr>
            <a:spLocks noGrp="1"/>
          </p:cNvSpPr>
          <p:nvPr>
            <p:ph type="body" idx="17"/>
          </p:nvPr>
        </p:nvSpPr>
        <p:spPr>
          <a:xfrm>
            <a:off x="4348166" y="2352585"/>
            <a:ext cx="3523625"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96315A08-8CCD-005D-F9E4-F57C6ED8C72D}"/>
              </a:ext>
            </a:extLst>
          </p:cNvPr>
          <p:cNvSpPr>
            <a:spLocks noGrp="1"/>
          </p:cNvSpPr>
          <p:nvPr>
            <p:ph type="body" idx="18"/>
          </p:nvPr>
        </p:nvSpPr>
        <p:spPr>
          <a:xfrm>
            <a:off x="4348166" y="1970895"/>
            <a:ext cx="3523625"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2" name="object 74">
            <a:extLst>
              <a:ext uri="{FF2B5EF4-FFF2-40B4-BE49-F238E27FC236}">
                <a16:creationId xmlns:a16="http://schemas.microsoft.com/office/drawing/2014/main" id="{58A166BA-1094-CF93-6297-33C17838C717}"/>
              </a:ext>
            </a:extLst>
          </p:cNvPr>
          <p:cNvSpPr txBox="1"/>
          <p:nvPr userDrawn="1"/>
        </p:nvSpPr>
        <p:spPr>
          <a:xfrm>
            <a:off x="10249103"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tx1"/>
                </a:solidFill>
                <a:latin typeface="Raleway SemiBold" panose="020B0003030101060003" pitchFamily="34" charset="0"/>
                <a:cs typeface="Raleway"/>
              </a:rPr>
              <a:t>Profit for people</a:t>
            </a:r>
            <a:endParaRPr sz="1200" b="1" i="0" dirty="0">
              <a:solidFill>
                <a:schemeClr val="tx1"/>
              </a:solidFill>
              <a:latin typeface="Raleway SemiBold" panose="020B0003030101060003" pitchFamily="34" charset="0"/>
              <a:cs typeface="Raleway"/>
            </a:endParaRPr>
          </a:p>
        </p:txBody>
      </p:sp>
      <p:sp>
        <p:nvSpPr>
          <p:cNvPr id="3" name="Holder 2">
            <a:extLst>
              <a:ext uri="{FF2B5EF4-FFF2-40B4-BE49-F238E27FC236}">
                <a16:creationId xmlns:a16="http://schemas.microsoft.com/office/drawing/2014/main" id="{CFAAD787-5BB6-F92A-28F2-C56B9A377841}"/>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4" name="Holder 3">
            <a:extLst>
              <a:ext uri="{FF2B5EF4-FFF2-40B4-BE49-F238E27FC236}">
                <a16:creationId xmlns:a16="http://schemas.microsoft.com/office/drawing/2014/main" id="{42B458E4-AB70-FE54-D259-46119DBBDE01}"/>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Tree>
    <p:extLst>
      <p:ext uri="{BB962C8B-B14F-4D97-AF65-F5344CB8AC3E}">
        <p14:creationId xmlns:p14="http://schemas.microsoft.com/office/powerpoint/2010/main" val="2114245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alf-page sky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D68349BA-9B9C-7A2D-DE25-3CC51419186A}"/>
              </a:ext>
            </a:extLst>
          </p:cNvPr>
          <p:cNvSpPr>
            <a:spLocks noGrp="1"/>
          </p:cNvSpPr>
          <p:nvPr>
            <p:ph type="body" idx="15"/>
          </p:nvPr>
        </p:nvSpPr>
        <p:spPr>
          <a:xfrm>
            <a:off x="6654045"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D470E814-2EA6-F849-CEED-48BC62BA930E}"/>
              </a:ext>
            </a:extLst>
          </p:cNvPr>
          <p:cNvSpPr>
            <a:spLocks noGrp="1"/>
          </p:cNvSpPr>
          <p:nvPr>
            <p:ph type="body" idx="16"/>
          </p:nvPr>
        </p:nvSpPr>
        <p:spPr>
          <a:xfrm>
            <a:off x="6654045" y="1970895"/>
            <a:ext cx="4994616" cy="304800"/>
          </a:xfrm>
          <a:prstGeom prst="rect">
            <a:avLst/>
          </a:prstGeom>
        </p:spPr>
        <p:txBody>
          <a:bodyPr lIns="0" tIns="0" rIns="0" bIns="0"/>
          <a:lstStyle>
            <a:lvl1pPr marL="0" indent="0">
              <a:buNone/>
              <a:defRPr sz="18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4" name="Holder 2">
            <a:extLst>
              <a:ext uri="{FF2B5EF4-FFF2-40B4-BE49-F238E27FC236}">
                <a16:creationId xmlns:a16="http://schemas.microsoft.com/office/drawing/2014/main" id="{302BE2DC-C688-9AB8-315F-7F5755A72A19}"/>
              </a:ext>
            </a:extLst>
          </p:cNvPr>
          <p:cNvSpPr>
            <a:spLocks noGrp="1"/>
          </p:cNvSpPr>
          <p:nvPr>
            <p:ph type="title"/>
          </p:nvPr>
        </p:nvSpPr>
        <p:spPr>
          <a:xfrm>
            <a:off x="402332" y="361812"/>
            <a:ext cx="4994616"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5" name="Holder 3">
            <a:extLst>
              <a:ext uri="{FF2B5EF4-FFF2-40B4-BE49-F238E27FC236}">
                <a16:creationId xmlns:a16="http://schemas.microsoft.com/office/drawing/2014/main" id="{EC81ACF4-FB89-55BF-CAA1-0D4AF945FAD3}"/>
              </a:ext>
            </a:extLst>
          </p:cNvPr>
          <p:cNvSpPr>
            <a:spLocks noGrp="1"/>
          </p:cNvSpPr>
          <p:nvPr>
            <p:ph type="body" idx="1"/>
          </p:nvPr>
        </p:nvSpPr>
        <p:spPr>
          <a:xfrm>
            <a:off x="402332" y="921716"/>
            <a:ext cx="4994616"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10" name="object 74">
            <a:extLst>
              <a:ext uri="{FF2B5EF4-FFF2-40B4-BE49-F238E27FC236}">
                <a16:creationId xmlns:a16="http://schemas.microsoft.com/office/drawing/2014/main" id="{9921714F-704C-C047-38FE-18170DC042EF}"/>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1" name="Picture 10">
            <a:extLst>
              <a:ext uri="{FF2B5EF4-FFF2-40B4-BE49-F238E27FC236}">
                <a16:creationId xmlns:a16="http://schemas.microsoft.com/office/drawing/2014/main" id="{737EA0C0-F133-66D3-16FC-54636BC5195C}"/>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7771459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page cobal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D68349BA-9B9C-7A2D-DE25-3CC51419186A}"/>
              </a:ext>
            </a:extLst>
          </p:cNvPr>
          <p:cNvSpPr>
            <a:spLocks noGrp="1"/>
          </p:cNvSpPr>
          <p:nvPr>
            <p:ph type="body" idx="15"/>
          </p:nvPr>
        </p:nvSpPr>
        <p:spPr>
          <a:xfrm>
            <a:off x="6654045"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D470E814-2EA6-F849-CEED-48BC62BA930E}"/>
              </a:ext>
            </a:extLst>
          </p:cNvPr>
          <p:cNvSpPr>
            <a:spLocks noGrp="1"/>
          </p:cNvSpPr>
          <p:nvPr>
            <p:ph type="body" idx="16"/>
          </p:nvPr>
        </p:nvSpPr>
        <p:spPr>
          <a:xfrm>
            <a:off x="6654045"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4" name="Holder 2">
            <a:extLst>
              <a:ext uri="{FF2B5EF4-FFF2-40B4-BE49-F238E27FC236}">
                <a16:creationId xmlns:a16="http://schemas.microsoft.com/office/drawing/2014/main" id="{C1C0EA27-24B5-28DC-4534-4FC0400B9E72}"/>
              </a:ext>
            </a:extLst>
          </p:cNvPr>
          <p:cNvSpPr>
            <a:spLocks noGrp="1"/>
          </p:cNvSpPr>
          <p:nvPr>
            <p:ph type="title"/>
          </p:nvPr>
        </p:nvSpPr>
        <p:spPr>
          <a:xfrm>
            <a:off x="402332" y="361812"/>
            <a:ext cx="4994616"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6" name="Holder 3">
            <a:extLst>
              <a:ext uri="{FF2B5EF4-FFF2-40B4-BE49-F238E27FC236}">
                <a16:creationId xmlns:a16="http://schemas.microsoft.com/office/drawing/2014/main" id="{C481BB49-A315-E8AE-39B7-4E647F33CDD0}"/>
              </a:ext>
            </a:extLst>
          </p:cNvPr>
          <p:cNvSpPr>
            <a:spLocks noGrp="1"/>
          </p:cNvSpPr>
          <p:nvPr>
            <p:ph type="body" idx="1"/>
          </p:nvPr>
        </p:nvSpPr>
        <p:spPr>
          <a:xfrm>
            <a:off x="402332" y="921716"/>
            <a:ext cx="4994616"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9" name="object 74">
            <a:extLst>
              <a:ext uri="{FF2B5EF4-FFF2-40B4-BE49-F238E27FC236}">
                <a16:creationId xmlns:a16="http://schemas.microsoft.com/office/drawing/2014/main" id="{70B7A7FA-922D-070D-BC2F-BC82719F8B87}"/>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0" name="Picture 9">
            <a:extLst>
              <a:ext uri="{FF2B5EF4-FFF2-40B4-BE49-F238E27FC236}">
                <a16:creationId xmlns:a16="http://schemas.microsoft.com/office/drawing/2014/main" id="{C0CA9A74-760B-C3C7-BE8B-C2268206DC4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3414783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page sky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D68349BA-9B9C-7A2D-DE25-3CC51419186A}"/>
              </a:ext>
            </a:extLst>
          </p:cNvPr>
          <p:cNvSpPr>
            <a:spLocks noGrp="1"/>
          </p:cNvSpPr>
          <p:nvPr>
            <p:ph type="body" idx="15"/>
          </p:nvPr>
        </p:nvSpPr>
        <p:spPr>
          <a:xfrm>
            <a:off x="6654045"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D470E814-2EA6-F849-CEED-48BC62BA930E}"/>
              </a:ext>
            </a:extLst>
          </p:cNvPr>
          <p:cNvSpPr>
            <a:spLocks noGrp="1"/>
          </p:cNvSpPr>
          <p:nvPr>
            <p:ph type="body" idx="16"/>
          </p:nvPr>
        </p:nvSpPr>
        <p:spPr>
          <a:xfrm>
            <a:off x="6654045" y="1970895"/>
            <a:ext cx="4994616" cy="304800"/>
          </a:xfrm>
          <a:prstGeom prst="rect">
            <a:avLst/>
          </a:prstGeom>
        </p:spPr>
        <p:txBody>
          <a:bodyPr lIns="0" tIns="0" rIns="0" bIns="0"/>
          <a:lstStyle>
            <a:lvl1pPr marL="0" indent="0">
              <a:buNone/>
              <a:defRPr sz="18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4" name="Holder 2">
            <a:extLst>
              <a:ext uri="{FF2B5EF4-FFF2-40B4-BE49-F238E27FC236}">
                <a16:creationId xmlns:a16="http://schemas.microsoft.com/office/drawing/2014/main" id="{81260889-2FAF-9264-52ED-E7B853316DD2}"/>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5" name="Holder 3">
            <a:extLst>
              <a:ext uri="{FF2B5EF4-FFF2-40B4-BE49-F238E27FC236}">
                <a16:creationId xmlns:a16="http://schemas.microsoft.com/office/drawing/2014/main" id="{7A21A829-D605-A1F8-26BC-1FE578F16539}"/>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9" name="object 74">
            <a:extLst>
              <a:ext uri="{FF2B5EF4-FFF2-40B4-BE49-F238E27FC236}">
                <a16:creationId xmlns:a16="http://schemas.microsoft.com/office/drawing/2014/main" id="{5512A671-BD2A-4A33-F896-979AA7D94533}"/>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0" name="Picture 9">
            <a:extLst>
              <a:ext uri="{FF2B5EF4-FFF2-40B4-BE49-F238E27FC236}">
                <a16:creationId xmlns:a16="http://schemas.microsoft.com/office/drawing/2014/main" id="{35E0BE53-BFED-A610-DE98-D3EA078BF68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2034952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age cobal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D68349BA-9B9C-7A2D-DE25-3CC51419186A}"/>
              </a:ext>
            </a:extLst>
          </p:cNvPr>
          <p:cNvSpPr>
            <a:spLocks noGrp="1"/>
          </p:cNvSpPr>
          <p:nvPr>
            <p:ph type="body" idx="15"/>
          </p:nvPr>
        </p:nvSpPr>
        <p:spPr>
          <a:xfrm>
            <a:off x="6654045"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D470E814-2EA6-F849-CEED-48BC62BA930E}"/>
              </a:ext>
            </a:extLst>
          </p:cNvPr>
          <p:cNvSpPr>
            <a:spLocks noGrp="1"/>
          </p:cNvSpPr>
          <p:nvPr>
            <p:ph type="body" idx="16"/>
          </p:nvPr>
        </p:nvSpPr>
        <p:spPr>
          <a:xfrm>
            <a:off x="6654045"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5" name="Holder 2">
            <a:extLst>
              <a:ext uri="{FF2B5EF4-FFF2-40B4-BE49-F238E27FC236}">
                <a16:creationId xmlns:a16="http://schemas.microsoft.com/office/drawing/2014/main" id="{A0699F3C-2728-FC3B-C18A-73AC2B995F46}"/>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bg1"/>
                </a:solidFill>
                <a:latin typeface="Raleway SemiBold" panose="020B0003030101060003" pitchFamily="34" charset="0"/>
                <a:cs typeface="Raleway SemiBold" panose="020B0003030101060003" pitchFamily="34" charset="0"/>
              </a:defRPr>
            </a:lvl1pPr>
          </a:lstStyle>
          <a:p>
            <a:endParaRPr dirty="0"/>
          </a:p>
        </p:txBody>
      </p:sp>
      <p:sp>
        <p:nvSpPr>
          <p:cNvPr id="6" name="Holder 3">
            <a:extLst>
              <a:ext uri="{FF2B5EF4-FFF2-40B4-BE49-F238E27FC236}">
                <a16:creationId xmlns:a16="http://schemas.microsoft.com/office/drawing/2014/main" id="{DE45C0D5-9FA5-FABE-8822-69393BB081FF}"/>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9" name="object 74">
            <a:extLst>
              <a:ext uri="{FF2B5EF4-FFF2-40B4-BE49-F238E27FC236}">
                <a16:creationId xmlns:a16="http://schemas.microsoft.com/office/drawing/2014/main" id="{2E505BEE-E8FC-9881-B9B2-4FEB4F775716}"/>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0" name="Picture 9">
            <a:extLst>
              <a:ext uri="{FF2B5EF4-FFF2-40B4-BE49-F238E27FC236}">
                <a16:creationId xmlns:a16="http://schemas.microsoft.com/office/drawing/2014/main" id="{0B24404A-7A3D-49A3-2BE2-74669D66F71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31121759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Main 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Holder 2">
            <a:extLst>
              <a:ext uri="{FF2B5EF4-FFF2-40B4-BE49-F238E27FC236}">
                <a16:creationId xmlns:a16="http://schemas.microsoft.com/office/drawing/2014/main" id="{B62F9412-6A70-A55D-3C35-2A74422226D4}"/>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bg1"/>
                </a:solidFill>
                <a:latin typeface="Fifita " panose="02000506020000020004" pitchFamily="2" charset="0"/>
                <a:cs typeface="Fifita " panose="02000506020000020004" pitchFamily="2" charset="0"/>
              </a:defRPr>
            </a:lvl1pPr>
          </a:lstStyle>
          <a:p>
            <a:endParaRPr dirty="0"/>
          </a:p>
        </p:txBody>
      </p:sp>
      <p:sp>
        <p:nvSpPr>
          <p:cNvPr id="10" name="Holder 3">
            <a:extLst>
              <a:ext uri="{FF2B5EF4-FFF2-40B4-BE49-F238E27FC236}">
                <a16:creationId xmlns:a16="http://schemas.microsoft.com/office/drawing/2014/main" id="{41E56CD3-0C8A-ECB4-D6E5-FB1C8651FFFE}"/>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12" name="object 74">
            <a:extLst>
              <a:ext uri="{FF2B5EF4-FFF2-40B4-BE49-F238E27FC236}">
                <a16:creationId xmlns:a16="http://schemas.microsoft.com/office/drawing/2014/main" id="{8A63BDE5-347E-F98D-65FA-50E34D68E08B}"/>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3" name="Picture 12">
            <a:extLst>
              <a:ext uri="{FF2B5EF4-FFF2-40B4-BE49-F238E27FC236}">
                <a16:creationId xmlns:a16="http://schemas.microsoft.com/office/drawing/2014/main" id="{F9B8FC4F-BAF0-A91B-3ACA-8561ED3E0E8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19193119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slide sky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9" name="Holder 2">
            <a:extLst>
              <a:ext uri="{FF2B5EF4-FFF2-40B4-BE49-F238E27FC236}">
                <a16:creationId xmlns:a16="http://schemas.microsoft.com/office/drawing/2014/main" id="{B62F9412-6A70-A55D-3C35-2A74422226D4}"/>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10" name="Holder 3">
            <a:extLst>
              <a:ext uri="{FF2B5EF4-FFF2-40B4-BE49-F238E27FC236}">
                <a16:creationId xmlns:a16="http://schemas.microsoft.com/office/drawing/2014/main" id="{41E56CD3-0C8A-ECB4-D6E5-FB1C8651FFFE}"/>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1" name="object 74">
            <a:extLst>
              <a:ext uri="{FF2B5EF4-FFF2-40B4-BE49-F238E27FC236}">
                <a16:creationId xmlns:a16="http://schemas.microsoft.com/office/drawing/2014/main" id="{294FDFC5-D9F2-413B-E56B-E6B9F8C3CCE4}"/>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2" name="Picture 11">
            <a:extLst>
              <a:ext uri="{FF2B5EF4-FFF2-40B4-BE49-F238E27FC236}">
                <a16:creationId xmlns:a16="http://schemas.microsoft.com/office/drawing/2014/main" id="{9D30A5DB-49FF-E7A3-0AB5-440A598D762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35604708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slide cobal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6" name="object 74">
            <a:extLst>
              <a:ext uri="{FF2B5EF4-FFF2-40B4-BE49-F238E27FC236}">
                <a16:creationId xmlns:a16="http://schemas.microsoft.com/office/drawing/2014/main" id="{732651FC-9B17-3FBD-8100-8CEE08C99B31}"/>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sp>
        <p:nvSpPr>
          <p:cNvPr id="8" name="Holder 2">
            <a:extLst>
              <a:ext uri="{FF2B5EF4-FFF2-40B4-BE49-F238E27FC236}">
                <a16:creationId xmlns:a16="http://schemas.microsoft.com/office/drawing/2014/main" id="{1256439C-8994-ECB5-E3E0-F4A8DB38CC18}"/>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bg2"/>
                </a:solidFill>
                <a:latin typeface="Fifita " panose="02000506020000020004" pitchFamily="2" charset="0"/>
                <a:cs typeface="Fifita " panose="02000506020000020004" pitchFamily="2" charset="0"/>
              </a:defRPr>
            </a:lvl1pPr>
          </a:lstStyle>
          <a:p>
            <a:endParaRPr dirty="0"/>
          </a:p>
        </p:txBody>
      </p:sp>
      <p:sp>
        <p:nvSpPr>
          <p:cNvPr id="12" name="Holder 3">
            <a:extLst>
              <a:ext uri="{FF2B5EF4-FFF2-40B4-BE49-F238E27FC236}">
                <a16:creationId xmlns:a16="http://schemas.microsoft.com/office/drawing/2014/main" id="{A32C978F-F088-81F3-4B99-F3EE401F768D}"/>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pic>
        <p:nvPicPr>
          <p:cNvPr id="3" name="Picture 2">
            <a:extLst>
              <a:ext uri="{FF2B5EF4-FFF2-40B4-BE49-F238E27FC236}">
                <a16:creationId xmlns:a16="http://schemas.microsoft.com/office/drawing/2014/main" id="{5FBA831A-8F42-56D2-0EBF-2061325F7DE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1090229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sky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9" name="Holder 2">
            <a:extLst>
              <a:ext uri="{FF2B5EF4-FFF2-40B4-BE49-F238E27FC236}">
                <a16:creationId xmlns:a16="http://schemas.microsoft.com/office/drawing/2014/main" id="{B62F9412-6A70-A55D-3C35-2A74422226D4}"/>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10" name="Holder 3">
            <a:extLst>
              <a:ext uri="{FF2B5EF4-FFF2-40B4-BE49-F238E27FC236}">
                <a16:creationId xmlns:a16="http://schemas.microsoft.com/office/drawing/2014/main" id="{41E56CD3-0C8A-ECB4-D6E5-FB1C8651FFFE}"/>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1" name="object 74">
            <a:extLst>
              <a:ext uri="{FF2B5EF4-FFF2-40B4-BE49-F238E27FC236}">
                <a16:creationId xmlns:a16="http://schemas.microsoft.com/office/drawing/2014/main" id="{294FDFC5-D9F2-413B-E56B-E6B9F8C3CCE4}"/>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2" name="Picture 11">
            <a:extLst>
              <a:ext uri="{FF2B5EF4-FFF2-40B4-BE49-F238E27FC236}">
                <a16:creationId xmlns:a16="http://schemas.microsoft.com/office/drawing/2014/main" id="{9D30A5DB-49FF-E7A3-0AB5-440A598D762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14491530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turquois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13" name="Holder 2">
            <a:extLst>
              <a:ext uri="{FF2B5EF4-FFF2-40B4-BE49-F238E27FC236}">
                <a16:creationId xmlns:a16="http://schemas.microsoft.com/office/drawing/2014/main" id="{A7E19156-C4EF-9285-BD17-FCC28856A521}"/>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14" name="Holder 3">
            <a:extLst>
              <a:ext uri="{FF2B5EF4-FFF2-40B4-BE49-F238E27FC236}">
                <a16:creationId xmlns:a16="http://schemas.microsoft.com/office/drawing/2014/main" id="{2C0BA439-4583-625D-6791-3F8BC33A3252}"/>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5" name="object 74">
            <a:extLst>
              <a:ext uri="{FF2B5EF4-FFF2-40B4-BE49-F238E27FC236}">
                <a16:creationId xmlns:a16="http://schemas.microsoft.com/office/drawing/2014/main" id="{E4A36A6A-1B25-21D8-EA00-E3A6A4E65877}"/>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6" name="Picture 5">
            <a:extLst>
              <a:ext uri="{FF2B5EF4-FFF2-40B4-BE49-F238E27FC236}">
                <a16:creationId xmlns:a16="http://schemas.microsoft.com/office/drawing/2014/main" id="{203592EA-4E48-E46E-302E-EB82850190D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4130747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slide gree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7" name="Holder 2">
            <a:extLst>
              <a:ext uri="{FF2B5EF4-FFF2-40B4-BE49-F238E27FC236}">
                <a16:creationId xmlns:a16="http://schemas.microsoft.com/office/drawing/2014/main" id="{251A8BDD-4B8E-991E-2311-274EC04D114C}"/>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8" name="Holder 3">
            <a:extLst>
              <a:ext uri="{FF2B5EF4-FFF2-40B4-BE49-F238E27FC236}">
                <a16:creationId xmlns:a16="http://schemas.microsoft.com/office/drawing/2014/main" id="{7023FA74-2272-7962-93F0-9C5E1C65783F}"/>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6" name="object 74">
            <a:extLst>
              <a:ext uri="{FF2B5EF4-FFF2-40B4-BE49-F238E27FC236}">
                <a16:creationId xmlns:a16="http://schemas.microsoft.com/office/drawing/2014/main" id="{24BAF37C-3FBD-4323-4BD3-73582B596430}"/>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7BF63B54-78AB-ED1E-6B05-BDA6222CD94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13076698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slide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7" name="Holder 2">
            <a:extLst>
              <a:ext uri="{FF2B5EF4-FFF2-40B4-BE49-F238E27FC236}">
                <a16:creationId xmlns:a16="http://schemas.microsoft.com/office/drawing/2014/main" id="{C6431296-CEB1-0B16-BE92-4373FE288830}"/>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8" name="Holder 3">
            <a:extLst>
              <a:ext uri="{FF2B5EF4-FFF2-40B4-BE49-F238E27FC236}">
                <a16:creationId xmlns:a16="http://schemas.microsoft.com/office/drawing/2014/main" id="{CDFCFE26-11A4-4DEA-9281-CD4E9B1E882E}"/>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6" name="object 74">
            <a:extLst>
              <a:ext uri="{FF2B5EF4-FFF2-40B4-BE49-F238E27FC236}">
                <a16:creationId xmlns:a16="http://schemas.microsoft.com/office/drawing/2014/main" id="{E5223950-F05E-4D34-A707-F8BB954F79B1}"/>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E157FCCA-9770-4222-BCDA-4460D9FBD7D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10960484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slide oran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5" name="Holder 2">
            <a:extLst>
              <a:ext uri="{FF2B5EF4-FFF2-40B4-BE49-F238E27FC236}">
                <a16:creationId xmlns:a16="http://schemas.microsoft.com/office/drawing/2014/main" id="{9450B7A5-D63E-092B-36AD-363B522B2367}"/>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6" name="Holder 3">
            <a:extLst>
              <a:ext uri="{FF2B5EF4-FFF2-40B4-BE49-F238E27FC236}">
                <a16:creationId xmlns:a16="http://schemas.microsoft.com/office/drawing/2014/main" id="{4024BCEE-B76A-CD32-A715-7401CA027D6E}"/>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8" name="object 74">
            <a:extLst>
              <a:ext uri="{FF2B5EF4-FFF2-40B4-BE49-F238E27FC236}">
                <a16:creationId xmlns:a16="http://schemas.microsoft.com/office/drawing/2014/main" id="{C3E65198-993D-6DE1-A022-897638BCEFE2}"/>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688B85C3-FEE6-905C-F1CA-A446EE8330B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22842293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ivider slide pi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5" name="Holder 2">
            <a:extLst>
              <a:ext uri="{FF2B5EF4-FFF2-40B4-BE49-F238E27FC236}">
                <a16:creationId xmlns:a16="http://schemas.microsoft.com/office/drawing/2014/main" id="{DF8C17FF-C0D1-1234-227B-B4AC466D8E9F}"/>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6" name="Holder 3">
            <a:extLst>
              <a:ext uri="{FF2B5EF4-FFF2-40B4-BE49-F238E27FC236}">
                <a16:creationId xmlns:a16="http://schemas.microsoft.com/office/drawing/2014/main" id="{13D3BD25-0007-B35A-A625-EA16C5E667DD}"/>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8" name="object 74">
            <a:extLst>
              <a:ext uri="{FF2B5EF4-FFF2-40B4-BE49-F238E27FC236}">
                <a16:creationId xmlns:a16="http://schemas.microsoft.com/office/drawing/2014/main" id="{18B76E7F-DD95-B77A-0281-97D5D6A02E04}"/>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A4C4B774-B711-2208-3297-1FDF1987129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31992037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vider slide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accent1"/>
              </a:solidFill>
            </a:endParaRPr>
          </a:p>
        </p:txBody>
      </p:sp>
      <p:sp>
        <p:nvSpPr>
          <p:cNvPr id="5" name="Holder 2">
            <a:extLst>
              <a:ext uri="{FF2B5EF4-FFF2-40B4-BE49-F238E27FC236}">
                <a16:creationId xmlns:a16="http://schemas.microsoft.com/office/drawing/2014/main" id="{76FF9C23-5841-225F-9B16-6710B0755C65}"/>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6" name="Holder 3">
            <a:extLst>
              <a:ext uri="{FF2B5EF4-FFF2-40B4-BE49-F238E27FC236}">
                <a16:creationId xmlns:a16="http://schemas.microsoft.com/office/drawing/2014/main" id="{BF44F3B5-1A8D-E98B-1A06-F30CCA893004}"/>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8" name="object 74">
            <a:extLst>
              <a:ext uri="{FF2B5EF4-FFF2-40B4-BE49-F238E27FC236}">
                <a16:creationId xmlns:a16="http://schemas.microsoft.com/office/drawing/2014/main" id="{84700863-929C-046B-23D2-DE862115850E}"/>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0846C302-DA87-0938-F0F5-80338B5E940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28590944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 column text slide">
    <p:spTree>
      <p:nvGrpSpPr>
        <p:cNvPr id="1" name=""/>
        <p:cNvGrpSpPr/>
        <p:nvPr/>
      </p:nvGrpSpPr>
      <p:grpSpPr>
        <a:xfrm>
          <a:off x="0" y="0"/>
          <a:ext cx="0" cy="0"/>
          <a:chOff x="0" y="0"/>
          <a:chExt cx="0" cy="0"/>
        </a:xfrm>
      </p:grpSpPr>
      <p:sp>
        <p:nvSpPr>
          <p:cNvPr id="9" name="Holder 2">
            <a:extLst>
              <a:ext uri="{FF2B5EF4-FFF2-40B4-BE49-F238E27FC236}">
                <a16:creationId xmlns:a16="http://schemas.microsoft.com/office/drawing/2014/main" id="{B62F9412-6A70-A55D-3C35-2A74422226D4}"/>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10" name="Holder 3">
            <a:extLst>
              <a:ext uri="{FF2B5EF4-FFF2-40B4-BE49-F238E27FC236}">
                <a16:creationId xmlns:a16="http://schemas.microsoft.com/office/drawing/2014/main" id="{41E56CD3-0C8A-ECB4-D6E5-FB1C8651FFFE}"/>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2" name="object 74">
            <a:extLst>
              <a:ext uri="{FF2B5EF4-FFF2-40B4-BE49-F238E27FC236}">
                <a16:creationId xmlns:a16="http://schemas.microsoft.com/office/drawing/2014/main" id="{CAED4A12-BFEA-7010-A482-FF23211A8752}"/>
              </a:ext>
            </a:extLst>
          </p:cNvPr>
          <p:cNvSpPr txBox="1"/>
          <p:nvPr userDrawn="1"/>
        </p:nvSpPr>
        <p:spPr>
          <a:xfrm>
            <a:off x="10249103"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tx1"/>
                </a:solidFill>
                <a:latin typeface="Raleway SemiBold" panose="020B0003030101060003" pitchFamily="34" charset="0"/>
                <a:cs typeface="Raleway"/>
              </a:rPr>
              <a:t>Profit for people</a:t>
            </a:r>
            <a:endParaRPr sz="1200" b="1" i="0" dirty="0">
              <a:solidFill>
                <a:schemeClr val="tx1"/>
              </a:solidFill>
              <a:latin typeface="Raleway SemiBold" panose="020B0003030101060003" pitchFamily="34" charset="0"/>
              <a:cs typeface="Raleway"/>
            </a:endParaRPr>
          </a:p>
        </p:txBody>
      </p:sp>
    </p:spTree>
    <p:extLst>
      <p:ext uri="{BB962C8B-B14F-4D97-AF65-F5344CB8AC3E}">
        <p14:creationId xmlns:p14="http://schemas.microsoft.com/office/powerpoint/2010/main" val="13691715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column text slide">
    <p:spTree>
      <p:nvGrpSpPr>
        <p:cNvPr id="1" name=""/>
        <p:cNvGrpSpPr/>
        <p:nvPr/>
      </p:nvGrpSpPr>
      <p:grpSpPr>
        <a:xfrm>
          <a:off x="0" y="0"/>
          <a:ext cx="0" cy="0"/>
          <a:chOff x="0" y="0"/>
          <a:chExt cx="0" cy="0"/>
        </a:xfrm>
      </p:grpSpPr>
      <p:sp>
        <p:nvSpPr>
          <p:cNvPr id="13" name="Holder 3">
            <a:extLst>
              <a:ext uri="{FF2B5EF4-FFF2-40B4-BE49-F238E27FC236}">
                <a16:creationId xmlns:a16="http://schemas.microsoft.com/office/drawing/2014/main" id="{1C5C5430-DA22-8B87-FA07-09F3C899CC73}"/>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4" name="Holder 3">
            <a:extLst>
              <a:ext uri="{FF2B5EF4-FFF2-40B4-BE49-F238E27FC236}">
                <a16:creationId xmlns:a16="http://schemas.microsoft.com/office/drawing/2014/main" id="{47D18547-C2E7-A726-EFD4-FFB5D729757A}"/>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4" name="Holder 3">
            <a:extLst>
              <a:ext uri="{FF2B5EF4-FFF2-40B4-BE49-F238E27FC236}">
                <a16:creationId xmlns:a16="http://schemas.microsoft.com/office/drawing/2014/main" id="{1DEC2EAB-4FED-2D1F-33ED-2CB879160232}"/>
              </a:ext>
            </a:extLst>
          </p:cNvPr>
          <p:cNvSpPr>
            <a:spLocks noGrp="1"/>
          </p:cNvSpPr>
          <p:nvPr>
            <p:ph type="body" idx="15"/>
          </p:nvPr>
        </p:nvSpPr>
        <p:spPr>
          <a:xfrm>
            <a:off x="6743497"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5" name="Holder 3">
            <a:extLst>
              <a:ext uri="{FF2B5EF4-FFF2-40B4-BE49-F238E27FC236}">
                <a16:creationId xmlns:a16="http://schemas.microsoft.com/office/drawing/2014/main" id="{673A3060-B34F-CDD3-245C-A6ABFC8AB4EE}"/>
              </a:ext>
            </a:extLst>
          </p:cNvPr>
          <p:cNvSpPr>
            <a:spLocks noGrp="1"/>
          </p:cNvSpPr>
          <p:nvPr>
            <p:ph type="body" idx="16"/>
          </p:nvPr>
        </p:nvSpPr>
        <p:spPr>
          <a:xfrm>
            <a:off x="6743497"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2" name="object 74">
            <a:extLst>
              <a:ext uri="{FF2B5EF4-FFF2-40B4-BE49-F238E27FC236}">
                <a16:creationId xmlns:a16="http://schemas.microsoft.com/office/drawing/2014/main" id="{A7AE0209-1D52-2B8F-D01A-4D4D54BE3192}"/>
              </a:ext>
            </a:extLst>
          </p:cNvPr>
          <p:cNvSpPr txBox="1"/>
          <p:nvPr userDrawn="1"/>
        </p:nvSpPr>
        <p:spPr>
          <a:xfrm>
            <a:off x="10249103"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tx1"/>
                </a:solidFill>
                <a:latin typeface="Raleway SemiBold" panose="020B0003030101060003" pitchFamily="34" charset="0"/>
                <a:cs typeface="Raleway"/>
              </a:rPr>
              <a:t>Profit for people</a:t>
            </a:r>
            <a:endParaRPr sz="1200" b="1" i="0" dirty="0">
              <a:solidFill>
                <a:schemeClr val="tx1"/>
              </a:solidFill>
              <a:latin typeface="Raleway SemiBold" panose="020B0003030101060003" pitchFamily="34" charset="0"/>
              <a:cs typeface="Raleway"/>
            </a:endParaRPr>
          </a:p>
        </p:txBody>
      </p:sp>
      <p:sp>
        <p:nvSpPr>
          <p:cNvPr id="3" name="Holder 2">
            <a:extLst>
              <a:ext uri="{FF2B5EF4-FFF2-40B4-BE49-F238E27FC236}">
                <a16:creationId xmlns:a16="http://schemas.microsoft.com/office/drawing/2014/main" id="{EA9E5953-033A-0A5D-982C-50A4DF4B4915}"/>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6" name="Holder 3">
            <a:extLst>
              <a:ext uri="{FF2B5EF4-FFF2-40B4-BE49-F238E27FC236}">
                <a16:creationId xmlns:a16="http://schemas.microsoft.com/office/drawing/2014/main" id="{F8C88F37-2A7D-AA60-5C3C-F59B417AF928}"/>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Tree>
    <p:extLst>
      <p:ext uri="{BB962C8B-B14F-4D97-AF65-F5344CB8AC3E}">
        <p14:creationId xmlns:p14="http://schemas.microsoft.com/office/powerpoint/2010/main" val="17464488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 column text slide">
    <p:spTree>
      <p:nvGrpSpPr>
        <p:cNvPr id="1" name=""/>
        <p:cNvGrpSpPr/>
        <p:nvPr/>
      </p:nvGrpSpPr>
      <p:grpSpPr>
        <a:xfrm>
          <a:off x="0" y="0"/>
          <a:ext cx="0" cy="0"/>
          <a:chOff x="0" y="0"/>
          <a:chExt cx="0" cy="0"/>
        </a:xfrm>
      </p:grpSpPr>
      <p:sp>
        <p:nvSpPr>
          <p:cNvPr id="13" name="Holder 3">
            <a:extLst>
              <a:ext uri="{FF2B5EF4-FFF2-40B4-BE49-F238E27FC236}">
                <a16:creationId xmlns:a16="http://schemas.microsoft.com/office/drawing/2014/main" id="{1C5C5430-DA22-8B87-FA07-09F3C899CC73}"/>
              </a:ext>
            </a:extLst>
          </p:cNvPr>
          <p:cNvSpPr>
            <a:spLocks noGrp="1"/>
          </p:cNvSpPr>
          <p:nvPr>
            <p:ph type="body" idx="13"/>
          </p:nvPr>
        </p:nvSpPr>
        <p:spPr>
          <a:xfrm>
            <a:off x="402332" y="2352585"/>
            <a:ext cx="3523625"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4" name="Holder 3">
            <a:extLst>
              <a:ext uri="{FF2B5EF4-FFF2-40B4-BE49-F238E27FC236}">
                <a16:creationId xmlns:a16="http://schemas.microsoft.com/office/drawing/2014/main" id="{47D18547-C2E7-A726-EFD4-FFB5D729757A}"/>
              </a:ext>
            </a:extLst>
          </p:cNvPr>
          <p:cNvSpPr>
            <a:spLocks noGrp="1"/>
          </p:cNvSpPr>
          <p:nvPr>
            <p:ph type="body" idx="14"/>
          </p:nvPr>
        </p:nvSpPr>
        <p:spPr>
          <a:xfrm>
            <a:off x="402332" y="1970895"/>
            <a:ext cx="3523625"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6C5DB158-BC36-1260-12A5-FDB1A01DCC0E}"/>
              </a:ext>
            </a:extLst>
          </p:cNvPr>
          <p:cNvSpPr>
            <a:spLocks noGrp="1"/>
          </p:cNvSpPr>
          <p:nvPr>
            <p:ph type="body" idx="15"/>
          </p:nvPr>
        </p:nvSpPr>
        <p:spPr>
          <a:xfrm>
            <a:off x="8274123" y="2352585"/>
            <a:ext cx="3523625"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492640CF-6026-2A83-FF8A-F6B1ECF9B246}"/>
              </a:ext>
            </a:extLst>
          </p:cNvPr>
          <p:cNvSpPr>
            <a:spLocks noGrp="1"/>
          </p:cNvSpPr>
          <p:nvPr>
            <p:ph type="body" idx="16"/>
          </p:nvPr>
        </p:nvSpPr>
        <p:spPr>
          <a:xfrm>
            <a:off x="8274123" y="1970895"/>
            <a:ext cx="3523625"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15" name="Holder 3">
            <a:extLst>
              <a:ext uri="{FF2B5EF4-FFF2-40B4-BE49-F238E27FC236}">
                <a16:creationId xmlns:a16="http://schemas.microsoft.com/office/drawing/2014/main" id="{2D8D63A0-6E26-69FF-2EE1-EB2A36AB22A0}"/>
              </a:ext>
            </a:extLst>
          </p:cNvPr>
          <p:cNvSpPr>
            <a:spLocks noGrp="1"/>
          </p:cNvSpPr>
          <p:nvPr>
            <p:ph type="body" idx="17"/>
          </p:nvPr>
        </p:nvSpPr>
        <p:spPr>
          <a:xfrm>
            <a:off x="4348166" y="2352585"/>
            <a:ext cx="3523625"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96315A08-8CCD-005D-F9E4-F57C6ED8C72D}"/>
              </a:ext>
            </a:extLst>
          </p:cNvPr>
          <p:cNvSpPr>
            <a:spLocks noGrp="1"/>
          </p:cNvSpPr>
          <p:nvPr>
            <p:ph type="body" idx="18"/>
          </p:nvPr>
        </p:nvSpPr>
        <p:spPr>
          <a:xfrm>
            <a:off x="4348166" y="1970895"/>
            <a:ext cx="3523625"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2" name="object 74">
            <a:extLst>
              <a:ext uri="{FF2B5EF4-FFF2-40B4-BE49-F238E27FC236}">
                <a16:creationId xmlns:a16="http://schemas.microsoft.com/office/drawing/2014/main" id="{58A166BA-1094-CF93-6297-33C17838C717}"/>
              </a:ext>
            </a:extLst>
          </p:cNvPr>
          <p:cNvSpPr txBox="1"/>
          <p:nvPr userDrawn="1"/>
        </p:nvSpPr>
        <p:spPr>
          <a:xfrm>
            <a:off x="10249103"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tx1"/>
                </a:solidFill>
                <a:latin typeface="Raleway SemiBold" panose="020B0003030101060003" pitchFamily="34" charset="0"/>
                <a:cs typeface="Raleway"/>
              </a:rPr>
              <a:t>Profit for people</a:t>
            </a:r>
            <a:endParaRPr sz="1200" b="1" i="0" dirty="0">
              <a:solidFill>
                <a:schemeClr val="tx1"/>
              </a:solidFill>
              <a:latin typeface="Raleway SemiBold" panose="020B0003030101060003" pitchFamily="34" charset="0"/>
              <a:cs typeface="Raleway"/>
            </a:endParaRPr>
          </a:p>
        </p:txBody>
      </p:sp>
      <p:sp>
        <p:nvSpPr>
          <p:cNvPr id="3" name="Holder 2">
            <a:extLst>
              <a:ext uri="{FF2B5EF4-FFF2-40B4-BE49-F238E27FC236}">
                <a16:creationId xmlns:a16="http://schemas.microsoft.com/office/drawing/2014/main" id="{CFAAD787-5BB6-F92A-28F2-C56B9A377841}"/>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4" name="Holder 3">
            <a:extLst>
              <a:ext uri="{FF2B5EF4-FFF2-40B4-BE49-F238E27FC236}">
                <a16:creationId xmlns:a16="http://schemas.microsoft.com/office/drawing/2014/main" id="{42B458E4-AB70-FE54-D259-46119DBBDE01}"/>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Tree>
    <p:extLst>
      <p:ext uri="{BB962C8B-B14F-4D97-AF65-F5344CB8AC3E}">
        <p14:creationId xmlns:p14="http://schemas.microsoft.com/office/powerpoint/2010/main" val="31583585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alf-page sky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D68349BA-9B9C-7A2D-DE25-3CC51419186A}"/>
              </a:ext>
            </a:extLst>
          </p:cNvPr>
          <p:cNvSpPr>
            <a:spLocks noGrp="1"/>
          </p:cNvSpPr>
          <p:nvPr>
            <p:ph type="body" idx="15"/>
          </p:nvPr>
        </p:nvSpPr>
        <p:spPr>
          <a:xfrm>
            <a:off x="6654045"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D470E814-2EA6-F849-CEED-48BC62BA930E}"/>
              </a:ext>
            </a:extLst>
          </p:cNvPr>
          <p:cNvSpPr>
            <a:spLocks noGrp="1"/>
          </p:cNvSpPr>
          <p:nvPr>
            <p:ph type="body" idx="16"/>
          </p:nvPr>
        </p:nvSpPr>
        <p:spPr>
          <a:xfrm>
            <a:off x="6654045" y="1970895"/>
            <a:ext cx="4994616" cy="304800"/>
          </a:xfrm>
          <a:prstGeom prst="rect">
            <a:avLst/>
          </a:prstGeom>
        </p:spPr>
        <p:txBody>
          <a:bodyPr lIns="0" tIns="0" rIns="0" bIns="0"/>
          <a:lstStyle>
            <a:lvl1pPr marL="0" indent="0">
              <a:buNone/>
              <a:defRPr sz="18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4" name="Holder 2">
            <a:extLst>
              <a:ext uri="{FF2B5EF4-FFF2-40B4-BE49-F238E27FC236}">
                <a16:creationId xmlns:a16="http://schemas.microsoft.com/office/drawing/2014/main" id="{302BE2DC-C688-9AB8-315F-7F5755A72A19}"/>
              </a:ext>
            </a:extLst>
          </p:cNvPr>
          <p:cNvSpPr>
            <a:spLocks noGrp="1"/>
          </p:cNvSpPr>
          <p:nvPr>
            <p:ph type="title"/>
          </p:nvPr>
        </p:nvSpPr>
        <p:spPr>
          <a:xfrm>
            <a:off x="402332" y="361812"/>
            <a:ext cx="4994616"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5" name="Holder 3">
            <a:extLst>
              <a:ext uri="{FF2B5EF4-FFF2-40B4-BE49-F238E27FC236}">
                <a16:creationId xmlns:a16="http://schemas.microsoft.com/office/drawing/2014/main" id="{EC81ACF4-FB89-55BF-CAA1-0D4AF945FAD3}"/>
              </a:ext>
            </a:extLst>
          </p:cNvPr>
          <p:cNvSpPr>
            <a:spLocks noGrp="1"/>
          </p:cNvSpPr>
          <p:nvPr>
            <p:ph type="body" idx="1"/>
          </p:nvPr>
        </p:nvSpPr>
        <p:spPr>
          <a:xfrm>
            <a:off x="402332" y="921716"/>
            <a:ext cx="4994616"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10" name="object 74">
            <a:extLst>
              <a:ext uri="{FF2B5EF4-FFF2-40B4-BE49-F238E27FC236}">
                <a16:creationId xmlns:a16="http://schemas.microsoft.com/office/drawing/2014/main" id="{9921714F-704C-C047-38FE-18170DC042EF}"/>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1" name="Picture 10">
            <a:extLst>
              <a:ext uri="{FF2B5EF4-FFF2-40B4-BE49-F238E27FC236}">
                <a16:creationId xmlns:a16="http://schemas.microsoft.com/office/drawing/2014/main" id="{737EA0C0-F133-66D3-16FC-54636BC519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1951596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cobal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object 74">
            <a:extLst>
              <a:ext uri="{FF2B5EF4-FFF2-40B4-BE49-F238E27FC236}">
                <a16:creationId xmlns:a16="http://schemas.microsoft.com/office/drawing/2014/main" id="{732651FC-9B17-3FBD-8100-8CEE08C99B31}"/>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sp>
        <p:nvSpPr>
          <p:cNvPr id="8" name="Holder 2">
            <a:extLst>
              <a:ext uri="{FF2B5EF4-FFF2-40B4-BE49-F238E27FC236}">
                <a16:creationId xmlns:a16="http://schemas.microsoft.com/office/drawing/2014/main" id="{1256439C-8994-ECB5-E3E0-F4A8DB38CC18}"/>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bg2"/>
                </a:solidFill>
                <a:latin typeface="Fifita " panose="02000506020000020004" pitchFamily="2" charset="0"/>
                <a:cs typeface="Fifita " panose="02000506020000020004" pitchFamily="2" charset="0"/>
              </a:defRPr>
            </a:lvl1pPr>
          </a:lstStyle>
          <a:p>
            <a:endParaRPr dirty="0"/>
          </a:p>
        </p:txBody>
      </p:sp>
      <p:sp>
        <p:nvSpPr>
          <p:cNvPr id="12" name="Holder 3">
            <a:extLst>
              <a:ext uri="{FF2B5EF4-FFF2-40B4-BE49-F238E27FC236}">
                <a16:creationId xmlns:a16="http://schemas.microsoft.com/office/drawing/2014/main" id="{A32C978F-F088-81F3-4B99-F3EE401F768D}"/>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pic>
        <p:nvPicPr>
          <p:cNvPr id="3" name="Picture 2">
            <a:extLst>
              <a:ext uri="{FF2B5EF4-FFF2-40B4-BE49-F238E27FC236}">
                <a16:creationId xmlns:a16="http://schemas.microsoft.com/office/drawing/2014/main" id="{5FBA831A-8F42-56D2-0EBF-2061325F7DE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17296870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alf-page cobal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609600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rgbClr val="5E5E5E"/>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D68349BA-9B9C-7A2D-DE25-3CC51419186A}"/>
              </a:ext>
            </a:extLst>
          </p:cNvPr>
          <p:cNvSpPr>
            <a:spLocks noGrp="1"/>
          </p:cNvSpPr>
          <p:nvPr>
            <p:ph type="body" idx="15"/>
          </p:nvPr>
        </p:nvSpPr>
        <p:spPr>
          <a:xfrm>
            <a:off x="6654045"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D470E814-2EA6-F849-CEED-48BC62BA930E}"/>
              </a:ext>
            </a:extLst>
          </p:cNvPr>
          <p:cNvSpPr>
            <a:spLocks noGrp="1"/>
          </p:cNvSpPr>
          <p:nvPr>
            <p:ph type="body" idx="16"/>
          </p:nvPr>
        </p:nvSpPr>
        <p:spPr>
          <a:xfrm>
            <a:off x="6654045"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4" name="Holder 2">
            <a:extLst>
              <a:ext uri="{FF2B5EF4-FFF2-40B4-BE49-F238E27FC236}">
                <a16:creationId xmlns:a16="http://schemas.microsoft.com/office/drawing/2014/main" id="{C1C0EA27-24B5-28DC-4534-4FC0400B9E72}"/>
              </a:ext>
            </a:extLst>
          </p:cNvPr>
          <p:cNvSpPr>
            <a:spLocks noGrp="1"/>
          </p:cNvSpPr>
          <p:nvPr>
            <p:ph type="title"/>
          </p:nvPr>
        </p:nvSpPr>
        <p:spPr>
          <a:xfrm>
            <a:off x="402332" y="361812"/>
            <a:ext cx="4994616"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6" name="Holder 3">
            <a:extLst>
              <a:ext uri="{FF2B5EF4-FFF2-40B4-BE49-F238E27FC236}">
                <a16:creationId xmlns:a16="http://schemas.microsoft.com/office/drawing/2014/main" id="{C481BB49-A315-E8AE-39B7-4E647F33CDD0}"/>
              </a:ext>
            </a:extLst>
          </p:cNvPr>
          <p:cNvSpPr>
            <a:spLocks noGrp="1"/>
          </p:cNvSpPr>
          <p:nvPr>
            <p:ph type="body" idx="1"/>
          </p:nvPr>
        </p:nvSpPr>
        <p:spPr>
          <a:xfrm>
            <a:off x="402332" y="921716"/>
            <a:ext cx="4994616"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9" name="object 74">
            <a:extLst>
              <a:ext uri="{FF2B5EF4-FFF2-40B4-BE49-F238E27FC236}">
                <a16:creationId xmlns:a16="http://schemas.microsoft.com/office/drawing/2014/main" id="{70B7A7FA-922D-070D-BC2F-BC82719F8B87}"/>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0" name="Picture 9">
            <a:extLst>
              <a:ext uri="{FF2B5EF4-FFF2-40B4-BE49-F238E27FC236}">
                <a16:creationId xmlns:a16="http://schemas.microsoft.com/office/drawing/2014/main" id="{C0CA9A74-760B-C3C7-BE8B-C2268206DC4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25486683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ull page sky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D68349BA-9B9C-7A2D-DE25-3CC51419186A}"/>
              </a:ext>
            </a:extLst>
          </p:cNvPr>
          <p:cNvSpPr>
            <a:spLocks noGrp="1"/>
          </p:cNvSpPr>
          <p:nvPr>
            <p:ph type="body" idx="15"/>
          </p:nvPr>
        </p:nvSpPr>
        <p:spPr>
          <a:xfrm>
            <a:off x="6654045"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D470E814-2EA6-F849-CEED-48BC62BA930E}"/>
              </a:ext>
            </a:extLst>
          </p:cNvPr>
          <p:cNvSpPr>
            <a:spLocks noGrp="1"/>
          </p:cNvSpPr>
          <p:nvPr>
            <p:ph type="body" idx="16"/>
          </p:nvPr>
        </p:nvSpPr>
        <p:spPr>
          <a:xfrm>
            <a:off x="6654045" y="1970895"/>
            <a:ext cx="4994616" cy="304800"/>
          </a:xfrm>
          <a:prstGeom prst="rect">
            <a:avLst/>
          </a:prstGeom>
        </p:spPr>
        <p:txBody>
          <a:bodyPr lIns="0" tIns="0" rIns="0" bIns="0"/>
          <a:lstStyle>
            <a:lvl1pPr marL="0" indent="0">
              <a:buNone/>
              <a:defRPr sz="18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4" name="Holder 2">
            <a:extLst>
              <a:ext uri="{FF2B5EF4-FFF2-40B4-BE49-F238E27FC236}">
                <a16:creationId xmlns:a16="http://schemas.microsoft.com/office/drawing/2014/main" id="{81260889-2FAF-9264-52ED-E7B853316DD2}"/>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tx2"/>
                </a:solidFill>
                <a:latin typeface="Raleway SemiBold" panose="020B0003030101060003" pitchFamily="34" charset="0"/>
                <a:cs typeface="Raleway SemiBold" panose="020B0003030101060003" pitchFamily="34" charset="0"/>
              </a:defRPr>
            </a:lvl1pPr>
          </a:lstStyle>
          <a:p>
            <a:endParaRPr dirty="0"/>
          </a:p>
        </p:txBody>
      </p:sp>
      <p:sp>
        <p:nvSpPr>
          <p:cNvPr id="5" name="Holder 3">
            <a:extLst>
              <a:ext uri="{FF2B5EF4-FFF2-40B4-BE49-F238E27FC236}">
                <a16:creationId xmlns:a16="http://schemas.microsoft.com/office/drawing/2014/main" id="{7A21A829-D605-A1F8-26BC-1FE578F16539}"/>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9" name="object 74">
            <a:extLst>
              <a:ext uri="{FF2B5EF4-FFF2-40B4-BE49-F238E27FC236}">
                <a16:creationId xmlns:a16="http://schemas.microsoft.com/office/drawing/2014/main" id="{5512A671-BD2A-4A33-F896-979AA7D94533}"/>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0" name="Picture 9">
            <a:extLst>
              <a:ext uri="{FF2B5EF4-FFF2-40B4-BE49-F238E27FC236}">
                <a16:creationId xmlns:a16="http://schemas.microsoft.com/office/drawing/2014/main" id="{35E0BE53-BFED-A610-DE98-D3EA078BF68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306862648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ull page cobal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Holder 3">
            <a:extLst>
              <a:ext uri="{FF2B5EF4-FFF2-40B4-BE49-F238E27FC236}">
                <a16:creationId xmlns:a16="http://schemas.microsoft.com/office/drawing/2014/main" id="{8C5C90C5-530D-B23B-0A03-2F4ED6F9CD44}"/>
              </a:ext>
            </a:extLst>
          </p:cNvPr>
          <p:cNvSpPr>
            <a:spLocks noGrp="1"/>
          </p:cNvSpPr>
          <p:nvPr>
            <p:ph type="body" idx="13"/>
          </p:nvPr>
        </p:nvSpPr>
        <p:spPr>
          <a:xfrm>
            <a:off x="402332"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6" name="Holder 3">
            <a:extLst>
              <a:ext uri="{FF2B5EF4-FFF2-40B4-BE49-F238E27FC236}">
                <a16:creationId xmlns:a16="http://schemas.microsoft.com/office/drawing/2014/main" id="{B3DAE489-774A-62CD-9F56-E262C816632C}"/>
              </a:ext>
            </a:extLst>
          </p:cNvPr>
          <p:cNvSpPr>
            <a:spLocks noGrp="1"/>
          </p:cNvSpPr>
          <p:nvPr>
            <p:ph type="body" idx="14"/>
          </p:nvPr>
        </p:nvSpPr>
        <p:spPr>
          <a:xfrm>
            <a:off x="402332"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8" name="Holder 3">
            <a:extLst>
              <a:ext uri="{FF2B5EF4-FFF2-40B4-BE49-F238E27FC236}">
                <a16:creationId xmlns:a16="http://schemas.microsoft.com/office/drawing/2014/main" id="{D68349BA-9B9C-7A2D-DE25-3CC51419186A}"/>
              </a:ext>
            </a:extLst>
          </p:cNvPr>
          <p:cNvSpPr>
            <a:spLocks noGrp="1"/>
          </p:cNvSpPr>
          <p:nvPr>
            <p:ph type="body" idx="15"/>
          </p:nvPr>
        </p:nvSpPr>
        <p:spPr>
          <a:xfrm>
            <a:off x="6654045" y="2352585"/>
            <a:ext cx="4994616" cy="304800"/>
          </a:xfrm>
          <a:prstGeom prst="rect">
            <a:avLst/>
          </a:prstGeom>
        </p:spPr>
        <p:txBody>
          <a:bodyPr lIns="0" tIns="0" rIns="0" bIns="0"/>
          <a:lstStyle>
            <a:lvl1pPr marL="0" indent="0">
              <a:buClr>
                <a:srgbClr val="00BBFF"/>
              </a:buClr>
              <a:buFont typeface="Arial" panose="020B0604020202020204" pitchFamily="34" charset="0"/>
              <a:buNone/>
              <a:defRPr sz="12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12" name="Holder 3">
            <a:extLst>
              <a:ext uri="{FF2B5EF4-FFF2-40B4-BE49-F238E27FC236}">
                <a16:creationId xmlns:a16="http://schemas.microsoft.com/office/drawing/2014/main" id="{D470E814-2EA6-F849-CEED-48BC62BA930E}"/>
              </a:ext>
            </a:extLst>
          </p:cNvPr>
          <p:cNvSpPr>
            <a:spLocks noGrp="1"/>
          </p:cNvSpPr>
          <p:nvPr>
            <p:ph type="body" idx="16"/>
          </p:nvPr>
        </p:nvSpPr>
        <p:spPr>
          <a:xfrm>
            <a:off x="6654045" y="1970895"/>
            <a:ext cx="4994616" cy="304800"/>
          </a:xfrm>
          <a:prstGeom prst="rect">
            <a:avLst/>
          </a:prstGeom>
        </p:spPr>
        <p:txBody>
          <a:bodyPr lIns="0" tIns="0" rIns="0" bIns="0"/>
          <a:lstStyle>
            <a:lvl1pPr marL="0" indent="0">
              <a:buNone/>
              <a:defRPr sz="1800" b="1" i="0" baseline="0">
                <a:solidFill>
                  <a:schemeClr val="bg2"/>
                </a:solidFill>
                <a:latin typeface="Raleway SemiBold" panose="020B0003030101060003" pitchFamily="34" charset="0"/>
                <a:cs typeface="Raleway SemiBold" panose="020B0003030101060003" pitchFamily="34" charset="0"/>
              </a:defRPr>
            </a:lvl1pPr>
          </a:lstStyle>
          <a:p>
            <a:endParaRPr dirty="0"/>
          </a:p>
        </p:txBody>
      </p:sp>
      <p:sp>
        <p:nvSpPr>
          <p:cNvPr id="5" name="Holder 2">
            <a:extLst>
              <a:ext uri="{FF2B5EF4-FFF2-40B4-BE49-F238E27FC236}">
                <a16:creationId xmlns:a16="http://schemas.microsoft.com/office/drawing/2014/main" id="{A0699F3C-2728-FC3B-C18A-73AC2B995F46}"/>
              </a:ext>
            </a:extLst>
          </p:cNvPr>
          <p:cNvSpPr>
            <a:spLocks noGrp="1"/>
          </p:cNvSpPr>
          <p:nvPr>
            <p:ph type="title"/>
          </p:nvPr>
        </p:nvSpPr>
        <p:spPr>
          <a:xfrm>
            <a:off x="402332" y="361812"/>
            <a:ext cx="9268442" cy="483014"/>
          </a:xfrm>
          <a:prstGeom prst="rect">
            <a:avLst/>
          </a:prstGeom>
        </p:spPr>
        <p:txBody>
          <a:bodyPr lIns="0" tIns="0" rIns="0" bIns="0"/>
          <a:lstStyle>
            <a:lvl1pPr>
              <a:defRPr sz="3200" b="1" i="0" baseline="0">
                <a:solidFill>
                  <a:schemeClr val="bg1"/>
                </a:solidFill>
                <a:latin typeface="Raleway SemiBold" panose="020B0003030101060003" pitchFamily="34" charset="0"/>
                <a:cs typeface="Raleway SemiBold" panose="020B0003030101060003" pitchFamily="34" charset="0"/>
              </a:defRPr>
            </a:lvl1pPr>
          </a:lstStyle>
          <a:p>
            <a:endParaRPr dirty="0"/>
          </a:p>
        </p:txBody>
      </p:sp>
      <p:sp>
        <p:nvSpPr>
          <p:cNvPr id="6" name="Holder 3">
            <a:extLst>
              <a:ext uri="{FF2B5EF4-FFF2-40B4-BE49-F238E27FC236}">
                <a16:creationId xmlns:a16="http://schemas.microsoft.com/office/drawing/2014/main" id="{DE45C0D5-9FA5-FABE-8822-69393BB081FF}"/>
              </a:ext>
            </a:extLst>
          </p:cNvPr>
          <p:cNvSpPr>
            <a:spLocks noGrp="1"/>
          </p:cNvSpPr>
          <p:nvPr>
            <p:ph type="body" idx="1"/>
          </p:nvPr>
        </p:nvSpPr>
        <p:spPr>
          <a:xfrm>
            <a:off x="402332" y="921716"/>
            <a:ext cx="9268442" cy="304800"/>
          </a:xfrm>
          <a:prstGeom prst="rect">
            <a:avLst/>
          </a:prstGeom>
        </p:spPr>
        <p:txBody>
          <a:bodyPr lIns="0" tIns="0" rIns="0" bIns="0"/>
          <a:lstStyle>
            <a:lvl1pPr marL="0" indent="0">
              <a:buNone/>
              <a:defRPr sz="1800" b="0" i="0" baseline="0">
                <a:solidFill>
                  <a:schemeClr val="bg2"/>
                </a:solidFill>
                <a:latin typeface="Raleway" panose="020B0003030101060003" pitchFamily="34" charset="0"/>
                <a:cs typeface="Raleway" panose="020B0003030101060003" pitchFamily="34" charset="0"/>
              </a:defRPr>
            </a:lvl1pPr>
          </a:lstStyle>
          <a:p>
            <a:endParaRPr dirty="0"/>
          </a:p>
        </p:txBody>
      </p:sp>
      <p:sp>
        <p:nvSpPr>
          <p:cNvPr id="9" name="object 74">
            <a:extLst>
              <a:ext uri="{FF2B5EF4-FFF2-40B4-BE49-F238E27FC236}">
                <a16:creationId xmlns:a16="http://schemas.microsoft.com/office/drawing/2014/main" id="{2E505BEE-E8FC-9881-B9B2-4FEB4F775716}"/>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10" name="Picture 9">
            <a:extLst>
              <a:ext uri="{FF2B5EF4-FFF2-40B4-BE49-F238E27FC236}">
                <a16:creationId xmlns:a16="http://schemas.microsoft.com/office/drawing/2014/main" id="{0B24404A-7A3D-49A3-2BE2-74669D66F71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5297503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8" name="object 74">
            <a:extLst>
              <a:ext uri="{FF2B5EF4-FFF2-40B4-BE49-F238E27FC236}">
                <a16:creationId xmlns:a16="http://schemas.microsoft.com/office/drawing/2014/main" id="{C725C86B-9D60-C47B-C5B7-39FFFFFCEA34}"/>
              </a:ext>
            </a:extLst>
          </p:cNvPr>
          <p:cNvSpPr txBox="1"/>
          <p:nvPr userDrawn="1"/>
        </p:nvSpPr>
        <p:spPr>
          <a:xfrm>
            <a:off x="10249103"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tx1"/>
                </a:solidFill>
                <a:latin typeface="Raleway SemiBold" panose="020B0003030101060003" pitchFamily="34" charset="0"/>
                <a:cs typeface="Raleway"/>
              </a:rPr>
              <a:t>Profit for people</a:t>
            </a:r>
            <a:endParaRPr sz="1200" b="1" i="0" dirty="0">
              <a:solidFill>
                <a:schemeClr val="tx1"/>
              </a:solidFill>
              <a:latin typeface="Raleway SemiBold" panose="020B0003030101060003" pitchFamily="34" charset="0"/>
              <a:cs typeface="Raleway"/>
            </a:endParaRPr>
          </a:p>
        </p:txBody>
      </p:sp>
    </p:spTree>
    <p:extLst>
      <p:ext uri="{BB962C8B-B14F-4D97-AF65-F5344CB8AC3E}">
        <p14:creationId xmlns:p14="http://schemas.microsoft.com/office/powerpoint/2010/main" val="40610251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5" name="object 74">
            <a:extLst>
              <a:ext uri="{FF2B5EF4-FFF2-40B4-BE49-F238E27FC236}">
                <a16:creationId xmlns:a16="http://schemas.microsoft.com/office/drawing/2014/main" id="{6F73561E-F189-20F9-EFD1-62B2BBDD8982}"/>
              </a:ext>
            </a:extLst>
          </p:cNvPr>
          <p:cNvSpPr txBox="1"/>
          <p:nvPr userDrawn="1"/>
        </p:nvSpPr>
        <p:spPr>
          <a:xfrm>
            <a:off x="10249103"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tx1"/>
                </a:solidFill>
                <a:latin typeface="Raleway SemiBold" panose="020B0003030101060003" pitchFamily="34" charset="0"/>
                <a:cs typeface="Raleway"/>
              </a:rPr>
              <a:t>Profit for people</a:t>
            </a:r>
            <a:endParaRPr sz="1200" b="1" i="0" dirty="0">
              <a:solidFill>
                <a:schemeClr val="tx1"/>
              </a:solidFill>
              <a:latin typeface="Raleway SemiBold" panose="020B0003030101060003" pitchFamily="34" charset="0"/>
              <a:cs typeface="Raleway"/>
            </a:endParaRPr>
          </a:p>
        </p:txBody>
      </p:sp>
    </p:spTree>
    <p:extLst>
      <p:ext uri="{BB962C8B-B14F-4D97-AF65-F5344CB8AC3E}">
        <p14:creationId xmlns:p14="http://schemas.microsoft.com/office/powerpoint/2010/main" val="27731203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balt">
    <p:spTree>
      <p:nvGrpSpPr>
        <p:cNvPr id="1" name=""/>
        <p:cNvGrpSpPr/>
        <p:nvPr/>
      </p:nvGrpSpPr>
      <p:grpSpPr>
        <a:xfrm>
          <a:off x="0" y="0"/>
          <a:ext cx="0" cy="0"/>
          <a:chOff x="0" y="0"/>
          <a:chExt cx="0" cy="0"/>
        </a:xfrm>
      </p:grpSpPr>
      <p:sp>
        <p:nvSpPr>
          <p:cNvPr id="12" name="Holder 2">
            <a:extLst>
              <a:ext uri="{FF2B5EF4-FFF2-40B4-BE49-F238E27FC236}">
                <a16:creationId xmlns:a16="http://schemas.microsoft.com/office/drawing/2014/main" id="{3304FD3D-1825-AD48-BF7D-5707156953E7}"/>
              </a:ext>
            </a:extLst>
          </p:cNvPr>
          <p:cNvSpPr>
            <a:spLocks noGrp="1"/>
          </p:cNvSpPr>
          <p:nvPr>
            <p:ph type="title"/>
          </p:nvPr>
        </p:nvSpPr>
        <p:spPr>
          <a:xfrm>
            <a:off x="403922" y="3023101"/>
            <a:ext cx="9248079" cy="1116222"/>
          </a:xfrm>
          <a:prstGeom prst="rect">
            <a:avLst/>
          </a:prstGeom>
        </p:spPr>
        <p:txBody>
          <a:bodyPr lIns="0" tIns="0" rIns="0" bIns="0"/>
          <a:lstStyle>
            <a:lvl1pPr>
              <a:defRPr sz="5327" b="0" i="0" baseline="0">
                <a:solidFill>
                  <a:srgbClr val="2800A0"/>
                </a:solidFill>
                <a:latin typeface="Fifita " panose="02000506020000020004" pitchFamily="2" charset="0"/>
                <a:cs typeface="Fifita " panose="02000506020000020004" pitchFamily="2" charset="0"/>
              </a:defRPr>
            </a:lvl1pPr>
          </a:lstStyle>
          <a:p>
            <a:endParaRPr dirty="0"/>
          </a:p>
        </p:txBody>
      </p:sp>
      <p:sp>
        <p:nvSpPr>
          <p:cNvPr id="13" name="Holder 3">
            <a:extLst>
              <a:ext uri="{FF2B5EF4-FFF2-40B4-BE49-F238E27FC236}">
                <a16:creationId xmlns:a16="http://schemas.microsoft.com/office/drawing/2014/main" id="{9AAA2C33-D580-F84E-BCAD-8DA159C0BF00}"/>
              </a:ext>
            </a:extLst>
          </p:cNvPr>
          <p:cNvSpPr>
            <a:spLocks noGrp="1"/>
          </p:cNvSpPr>
          <p:nvPr>
            <p:ph type="body" idx="1"/>
          </p:nvPr>
        </p:nvSpPr>
        <p:spPr>
          <a:xfrm>
            <a:off x="403922" y="4139323"/>
            <a:ext cx="9248079" cy="405899"/>
          </a:xfrm>
          <a:prstGeom prst="rect">
            <a:avLst/>
          </a:prstGeom>
        </p:spPr>
        <p:txBody>
          <a:bodyPr lIns="0" tIns="0" rIns="0" bIns="0"/>
          <a:lstStyle>
            <a:lvl1pPr>
              <a:defRPr sz="3196" b="0" i="0" baseline="0">
                <a:solidFill>
                  <a:srgbClr val="05D2FA"/>
                </a:solidFill>
                <a:latin typeface="Raleway" panose="020B0003030101060003" pitchFamily="34" charset="0"/>
                <a:cs typeface="Raleway" panose="020B0003030101060003" pitchFamily="34" charset="0"/>
              </a:defRPr>
            </a:lvl1pPr>
          </a:lstStyle>
          <a:p>
            <a:endParaRPr dirty="0"/>
          </a:p>
        </p:txBody>
      </p:sp>
    </p:spTree>
    <p:extLst>
      <p:ext uri="{BB962C8B-B14F-4D97-AF65-F5344CB8AC3E}">
        <p14:creationId xmlns:p14="http://schemas.microsoft.com/office/powerpoint/2010/main" val="192921174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403922" y="587708"/>
            <a:ext cx="9248079" cy="507374"/>
          </a:xfrm>
          <a:prstGeom prst="rect">
            <a:avLst/>
          </a:prstGeom>
        </p:spPr>
        <p:txBody>
          <a:bodyPr lIns="0" tIns="0" rIns="0" bIns="0"/>
          <a:lstStyle>
            <a:lvl1pPr>
              <a:defRPr sz="2663" b="0" i="0" baseline="0">
                <a:solidFill>
                  <a:srgbClr val="2800A0"/>
                </a:solidFill>
                <a:latin typeface="Fifita " panose="02000506020000020004" pitchFamily="2" charset="0"/>
                <a:cs typeface="Fifita " panose="02000506020000020004" pitchFamily="2" charset="0"/>
              </a:defRPr>
            </a:lvl1pPr>
          </a:lstStyle>
          <a:p>
            <a:endParaRPr dirty="0"/>
          </a:p>
        </p:txBody>
      </p:sp>
      <p:sp>
        <p:nvSpPr>
          <p:cNvPr id="3" name="Holder 3"/>
          <p:cNvSpPr>
            <a:spLocks noGrp="1"/>
          </p:cNvSpPr>
          <p:nvPr>
            <p:ph type="body" idx="1"/>
          </p:nvPr>
        </p:nvSpPr>
        <p:spPr>
          <a:xfrm>
            <a:off x="403922" y="1196556"/>
            <a:ext cx="9248079" cy="405899"/>
          </a:xfrm>
          <a:prstGeom prst="rect">
            <a:avLst/>
          </a:prstGeom>
        </p:spPr>
        <p:txBody>
          <a:bodyPr lIns="0" tIns="0" rIns="0" bIns="0"/>
          <a:lstStyle>
            <a:lvl1pPr>
              <a:defRPr sz="2131" b="0" i="0" baseline="0">
                <a:solidFill>
                  <a:srgbClr val="05D2FA"/>
                </a:solidFill>
                <a:latin typeface="Raleway" panose="020B0503030101060003" pitchFamily="34" charset="77"/>
                <a:cs typeface="Fifita Ligatures"/>
              </a:defRPr>
            </a:lvl1pPr>
          </a:lstStyle>
          <a:p>
            <a:endParaRPr dirty="0"/>
          </a:p>
        </p:txBody>
      </p:sp>
      <p:sp>
        <p:nvSpPr>
          <p:cNvPr id="10" name="Holder 3">
            <a:extLst>
              <a:ext uri="{FF2B5EF4-FFF2-40B4-BE49-F238E27FC236}">
                <a16:creationId xmlns:a16="http://schemas.microsoft.com/office/drawing/2014/main" id="{82A44121-7779-2143-B354-EC07E7C04133}"/>
              </a:ext>
            </a:extLst>
          </p:cNvPr>
          <p:cNvSpPr>
            <a:spLocks noGrp="1"/>
          </p:cNvSpPr>
          <p:nvPr>
            <p:ph type="body" idx="10"/>
          </p:nvPr>
        </p:nvSpPr>
        <p:spPr>
          <a:xfrm>
            <a:off x="403922" y="2109829"/>
            <a:ext cx="5692079" cy="405899"/>
          </a:xfrm>
          <a:prstGeom prst="rect">
            <a:avLst/>
          </a:prstGeom>
        </p:spPr>
        <p:txBody>
          <a:bodyPr lIns="0" tIns="0" rIns="0" bIns="0"/>
          <a:lstStyle>
            <a:lvl1pPr>
              <a:defRPr sz="1864" b="0" i="0" baseline="0">
                <a:solidFill>
                  <a:srgbClr val="2800A0"/>
                </a:solidFill>
                <a:latin typeface="Raleway SemiBold" panose="020B0503030101060003" pitchFamily="34" charset="77"/>
                <a:cs typeface="Fifita Ligatures"/>
              </a:defRPr>
            </a:lvl1pPr>
          </a:lstStyle>
          <a:p>
            <a:endParaRPr dirty="0"/>
          </a:p>
        </p:txBody>
      </p:sp>
      <p:sp>
        <p:nvSpPr>
          <p:cNvPr id="11" name="Holder 3">
            <a:extLst>
              <a:ext uri="{FF2B5EF4-FFF2-40B4-BE49-F238E27FC236}">
                <a16:creationId xmlns:a16="http://schemas.microsoft.com/office/drawing/2014/main" id="{7769FA5D-493C-794B-8F2D-6E69DED95080}"/>
              </a:ext>
            </a:extLst>
          </p:cNvPr>
          <p:cNvSpPr>
            <a:spLocks noGrp="1"/>
          </p:cNvSpPr>
          <p:nvPr>
            <p:ph type="body" idx="11"/>
          </p:nvPr>
        </p:nvSpPr>
        <p:spPr>
          <a:xfrm>
            <a:off x="403922" y="2537301"/>
            <a:ext cx="5692079" cy="3530042"/>
          </a:xfrm>
          <a:prstGeom prst="rect">
            <a:avLst/>
          </a:prstGeom>
        </p:spPr>
        <p:txBody>
          <a:bodyPr lIns="0" tIns="0" rIns="0" bIns="0"/>
          <a:lstStyle>
            <a:lvl1pPr>
              <a:defRPr sz="1332" b="0" i="0" baseline="0">
                <a:solidFill>
                  <a:srgbClr val="4B4B55"/>
                </a:solidFill>
                <a:latin typeface="Raleway" panose="020B0503030101060003" pitchFamily="34" charset="77"/>
                <a:cs typeface="Fifita Ligatures"/>
              </a:defRPr>
            </a:lvl1pPr>
          </a:lstStyle>
          <a:p>
            <a:endParaRPr dirty="0"/>
          </a:p>
        </p:txBody>
      </p:sp>
    </p:spTree>
    <p:extLst>
      <p:ext uri="{BB962C8B-B14F-4D97-AF65-F5344CB8AC3E}">
        <p14:creationId xmlns:p14="http://schemas.microsoft.com/office/powerpoint/2010/main" val="211052867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Holder 2">
            <a:extLst>
              <a:ext uri="{FF2B5EF4-FFF2-40B4-BE49-F238E27FC236}">
                <a16:creationId xmlns:a16="http://schemas.microsoft.com/office/drawing/2014/main" id="{4D85947B-500C-CE41-B0DD-8EDB57B06BB2}"/>
              </a:ext>
            </a:extLst>
          </p:cNvPr>
          <p:cNvSpPr>
            <a:spLocks noGrp="1"/>
          </p:cNvSpPr>
          <p:nvPr>
            <p:ph type="title"/>
          </p:nvPr>
        </p:nvSpPr>
        <p:spPr>
          <a:xfrm>
            <a:off x="403922" y="587708"/>
            <a:ext cx="9248079" cy="507374"/>
          </a:xfrm>
          <a:prstGeom prst="rect">
            <a:avLst/>
          </a:prstGeom>
        </p:spPr>
        <p:txBody>
          <a:bodyPr lIns="0" tIns="0" rIns="0" bIns="0"/>
          <a:lstStyle>
            <a:lvl1pPr>
              <a:defRPr sz="2663" b="0" i="0" baseline="0">
                <a:solidFill>
                  <a:srgbClr val="2800A0"/>
                </a:solidFill>
                <a:latin typeface="Fifita " panose="02000506020000020004" pitchFamily="2" charset="0"/>
                <a:cs typeface="Fifita " panose="02000506020000020004" pitchFamily="2" charset="0"/>
              </a:defRPr>
            </a:lvl1pPr>
          </a:lstStyle>
          <a:p>
            <a:endParaRPr dirty="0"/>
          </a:p>
        </p:txBody>
      </p:sp>
      <p:sp>
        <p:nvSpPr>
          <p:cNvPr id="12" name="Holder 3">
            <a:extLst>
              <a:ext uri="{FF2B5EF4-FFF2-40B4-BE49-F238E27FC236}">
                <a16:creationId xmlns:a16="http://schemas.microsoft.com/office/drawing/2014/main" id="{166848E8-73FD-1E4C-9A25-70828253DB78}"/>
              </a:ext>
            </a:extLst>
          </p:cNvPr>
          <p:cNvSpPr>
            <a:spLocks noGrp="1"/>
          </p:cNvSpPr>
          <p:nvPr>
            <p:ph type="body" idx="1"/>
          </p:nvPr>
        </p:nvSpPr>
        <p:spPr>
          <a:xfrm>
            <a:off x="403922" y="1196556"/>
            <a:ext cx="9248079" cy="405899"/>
          </a:xfrm>
          <a:prstGeom prst="rect">
            <a:avLst/>
          </a:prstGeom>
        </p:spPr>
        <p:txBody>
          <a:bodyPr lIns="0" tIns="0" rIns="0" bIns="0"/>
          <a:lstStyle>
            <a:lvl1pPr>
              <a:defRPr sz="2131" b="0" i="0" baseline="0">
                <a:solidFill>
                  <a:srgbClr val="05D2F9"/>
                </a:solidFill>
                <a:latin typeface="Raleway" panose="020B0503030101060003" pitchFamily="34" charset="77"/>
                <a:cs typeface="Fifita Ligatures"/>
              </a:defRPr>
            </a:lvl1pPr>
          </a:lstStyle>
          <a:p>
            <a:endParaRPr dirty="0"/>
          </a:p>
        </p:txBody>
      </p:sp>
      <p:sp>
        <p:nvSpPr>
          <p:cNvPr id="13" name="Holder 3">
            <a:extLst>
              <a:ext uri="{FF2B5EF4-FFF2-40B4-BE49-F238E27FC236}">
                <a16:creationId xmlns:a16="http://schemas.microsoft.com/office/drawing/2014/main" id="{3487BE38-49EE-D74D-BF0F-3D79DF4CEF13}"/>
              </a:ext>
            </a:extLst>
          </p:cNvPr>
          <p:cNvSpPr>
            <a:spLocks noGrp="1"/>
          </p:cNvSpPr>
          <p:nvPr>
            <p:ph type="body" idx="10"/>
          </p:nvPr>
        </p:nvSpPr>
        <p:spPr>
          <a:xfrm>
            <a:off x="403922" y="2109829"/>
            <a:ext cx="5692079" cy="405899"/>
          </a:xfrm>
          <a:prstGeom prst="rect">
            <a:avLst/>
          </a:prstGeom>
        </p:spPr>
        <p:txBody>
          <a:bodyPr lIns="0" tIns="0" rIns="0" bIns="0"/>
          <a:lstStyle>
            <a:lvl1pPr>
              <a:defRPr sz="1864" b="0" i="0" baseline="0">
                <a:solidFill>
                  <a:srgbClr val="2800A0"/>
                </a:solidFill>
                <a:latin typeface="Raleway SemiBold" panose="020B0503030101060003" pitchFamily="34" charset="77"/>
                <a:cs typeface="Fifita Ligatures"/>
              </a:defRPr>
            </a:lvl1pPr>
          </a:lstStyle>
          <a:p>
            <a:endParaRPr dirty="0"/>
          </a:p>
        </p:txBody>
      </p:sp>
      <p:sp>
        <p:nvSpPr>
          <p:cNvPr id="14" name="Holder 3">
            <a:extLst>
              <a:ext uri="{FF2B5EF4-FFF2-40B4-BE49-F238E27FC236}">
                <a16:creationId xmlns:a16="http://schemas.microsoft.com/office/drawing/2014/main" id="{EEF62393-3D66-2C46-8099-9AC4DA1CBC75}"/>
              </a:ext>
            </a:extLst>
          </p:cNvPr>
          <p:cNvSpPr>
            <a:spLocks noGrp="1"/>
          </p:cNvSpPr>
          <p:nvPr>
            <p:ph type="body" idx="11"/>
          </p:nvPr>
        </p:nvSpPr>
        <p:spPr>
          <a:xfrm>
            <a:off x="403922" y="2537301"/>
            <a:ext cx="5692079" cy="405899"/>
          </a:xfrm>
          <a:prstGeom prst="rect">
            <a:avLst/>
          </a:prstGeom>
        </p:spPr>
        <p:txBody>
          <a:bodyPr lIns="0" tIns="0" rIns="0" bIns="0"/>
          <a:lstStyle>
            <a:lvl1pPr marL="304427" indent="-304427">
              <a:buClr>
                <a:srgbClr val="00BBFF"/>
              </a:buClr>
              <a:buFont typeface="+mj-lt"/>
              <a:buAutoNum type="arabicPeriod"/>
              <a:defRPr sz="1332" b="0" i="0" baseline="0">
                <a:solidFill>
                  <a:srgbClr val="4B4B55"/>
                </a:solidFill>
                <a:latin typeface="Raleway" panose="020B0503030101060003" pitchFamily="34" charset="77"/>
                <a:cs typeface="Fifita Ligatures"/>
              </a:defRPr>
            </a:lvl1pPr>
          </a:lstStyle>
          <a:p>
            <a:endParaRPr dirty="0"/>
          </a:p>
        </p:txBody>
      </p:sp>
    </p:spTree>
    <p:extLst>
      <p:ext uri="{BB962C8B-B14F-4D97-AF65-F5344CB8AC3E}">
        <p14:creationId xmlns:p14="http://schemas.microsoft.com/office/powerpoint/2010/main" val="369374878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Holder 2">
            <a:extLst>
              <a:ext uri="{FF2B5EF4-FFF2-40B4-BE49-F238E27FC236}">
                <a16:creationId xmlns:a16="http://schemas.microsoft.com/office/drawing/2014/main" id="{C1BA1054-F38F-4F49-815B-BB48A2F0131F}"/>
              </a:ext>
            </a:extLst>
          </p:cNvPr>
          <p:cNvSpPr>
            <a:spLocks noGrp="1"/>
          </p:cNvSpPr>
          <p:nvPr>
            <p:ph type="title"/>
          </p:nvPr>
        </p:nvSpPr>
        <p:spPr>
          <a:xfrm>
            <a:off x="403922" y="587708"/>
            <a:ext cx="9248079" cy="507374"/>
          </a:xfrm>
          <a:prstGeom prst="rect">
            <a:avLst/>
          </a:prstGeom>
        </p:spPr>
        <p:txBody>
          <a:bodyPr lIns="0" tIns="0" rIns="0" bIns="0"/>
          <a:lstStyle>
            <a:lvl1pPr>
              <a:defRPr sz="2663" b="0" i="0" baseline="0">
                <a:solidFill>
                  <a:srgbClr val="2800A0"/>
                </a:solidFill>
                <a:latin typeface="Fifita " panose="02000506020000020004" pitchFamily="2" charset="0"/>
                <a:cs typeface="Fifita " panose="02000506020000020004" pitchFamily="2" charset="0"/>
              </a:defRPr>
            </a:lvl1pPr>
          </a:lstStyle>
          <a:p>
            <a:endParaRPr dirty="0"/>
          </a:p>
        </p:txBody>
      </p:sp>
      <p:sp>
        <p:nvSpPr>
          <p:cNvPr id="10" name="Holder 3">
            <a:extLst>
              <a:ext uri="{FF2B5EF4-FFF2-40B4-BE49-F238E27FC236}">
                <a16:creationId xmlns:a16="http://schemas.microsoft.com/office/drawing/2014/main" id="{597497F7-F901-1249-AAE0-26E187E0C086}"/>
              </a:ext>
            </a:extLst>
          </p:cNvPr>
          <p:cNvSpPr>
            <a:spLocks noGrp="1"/>
          </p:cNvSpPr>
          <p:nvPr>
            <p:ph type="body" idx="1"/>
          </p:nvPr>
        </p:nvSpPr>
        <p:spPr>
          <a:xfrm>
            <a:off x="403922" y="1196556"/>
            <a:ext cx="9248079" cy="405899"/>
          </a:xfrm>
          <a:prstGeom prst="rect">
            <a:avLst/>
          </a:prstGeom>
        </p:spPr>
        <p:txBody>
          <a:bodyPr lIns="0" tIns="0" rIns="0" bIns="0"/>
          <a:lstStyle>
            <a:lvl1pPr>
              <a:defRPr sz="2131" b="0" i="0" baseline="0">
                <a:solidFill>
                  <a:srgbClr val="05D2FA"/>
                </a:solidFill>
                <a:latin typeface="Raleway" panose="020B0503030101060003" pitchFamily="34" charset="77"/>
                <a:cs typeface="Fifita Ligatures"/>
              </a:defRPr>
            </a:lvl1pPr>
          </a:lstStyle>
          <a:p>
            <a:endParaRPr dirty="0"/>
          </a:p>
        </p:txBody>
      </p:sp>
      <p:sp>
        <p:nvSpPr>
          <p:cNvPr id="12" name="Holder 3">
            <a:extLst>
              <a:ext uri="{FF2B5EF4-FFF2-40B4-BE49-F238E27FC236}">
                <a16:creationId xmlns:a16="http://schemas.microsoft.com/office/drawing/2014/main" id="{A424F073-2B2C-394D-8DEA-E551DDE2BAD0}"/>
              </a:ext>
            </a:extLst>
          </p:cNvPr>
          <p:cNvSpPr>
            <a:spLocks noGrp="1"/>
          </p:cNvSpPr>
          <p:nvPr>
            <p:ph type="body" idx="10"/>
          </p:nvPr>
        </p:nvSpPr>
        <p:spPr>
          <a:xfrm>
            <a:off x="403922" y="2109829"/>
            <a:ext cx="5692079" cy="405899"/>
          </a:xfrm>
          <a:prstGeom prst="rect">
            <a:avLst/>
          </a:prstGeom>
        </p:spPr>
        <p:txBody>
          <a:bodyPr lIns="0" tIns="0" rIns="0" bIns="0"/>
          <a:lstStyle>
            <a:lvl1pPr>
              <a:defRPr sz="1864" b="0" i="0" baseline="0">
                <a:solidFill>
                  <a:srgbClr val="2800A0"/>
                </a:solidFill>
                <a:latin typeface="Raleway SemiBold" panose="020B0503030101060003" pitchFamily="34" charset="77"/>
                <a:cs typeface="Fifita Ligatures"/>
              </a:defRPr>
            </a:lvl1pPr>
          </a:lstStyle>
          <a:p>
            <a:endParaRPr dirty="0"/>
          </a:p>
        </p:txBody>
      </p:sp>
      <p:sp>
        <p:nvSpPr>
          <p:cNvPr id="13" name="Holder 3">
            <a:extLst>
              <a:ext uri="{FF2B5EF4-FFF2-40B4-BE49-F238E27FC236}">
                <a16:creationId xmlns:a16="http://schemas.microsoft.com/office/drawing/2014/main" id="{B1ADCE78-12C6-1849-BA7E-DCF2904F74B6}"/>
              </a:ext>
            </a:extLst>
          </p:cNvPr>
          <p:cNvSpPr>
            <a:spLocks noGrp="1"/>
          </p:cNvSpPr>
          <p:nvPr>
            <p:ph type="body" idx="11"/>
          </p:nvPr>
        </p:nvSpPr>
        <p:spPr>
          <a:xfrm>
            <a:off x="403922" y="2537301"/>
            <a:ext cx="5692079" cy="405899"/>
          </a:xfrm>
          <a:prstGeom prst="rect">
            <a:avLst/>
          </a:prstGeom>
        </p:spPr>
        <p:txBody>
          <a:bodyPr lIns="0" tIns="0" rIns="0" bIns="0"/>
          <a:lstStyle>
            <a:lvl1pPr marL="304427" indent="-304427">
              <a:buClr>
                <a:srgbClr val="00BBFF"/>
              </a:buClr>
              <a:buFont typeface="Arial" panose="020B0604020202020204" pitchFamily="34" charset="0"/>
              <a:buChar char="•"/>
              <a:defRPr sz="1332" b="0" i="0" baseline="0">
                <a:solidFill>
                  <a:srgbClr val="4B4B55"/>
                </a:solidFill>
                <a:latin typeface="Raleway" panose="020B0503030101060003" pitchFamily="34" charset="77"/>
                <a:cs typeface="Fifita Ligatures"/>
              </a:defRPr>
            </a:lvl1pPr>
          </a:lstStyle>
          <a:p>
            <a:endParaRPr dirty="0"/>
          </a:p>
        </p:txBody>
      </p:sp>
      <p:sp>
        <p:nvSpPr>
          <p:cNvPr id="18" name="object 74">
            <a:extLst>
              <a:ext uri="{FF2B5EF4-FFF2-40B4-BE49-F238E27FC236}">
                <a16:creationId xmlns:a16="http://schemas.microsoft.com/office/drawing/2014/main" id="{93EA0229-6EA8-C641-B33A-BE094AC08DB7}"/>
              </a:ext>
            </a:extLst>
          </p:cNvPr>
          <p:cNvSpPr txBox="1"/>
          <p:nvPr userDrawn="1"/>
        </p:nvSpPr>
        <p:spPr>
          <a:xfrm>
            <a:off x="10461413" y="6388939"/>
            <a:ext cx="1324187" cy="222070"/>
          </a:xfrm>
          <a:prstGeom prst="rect">
            <a:avLst/>
          </a:prstGeom>
        </p:spPr>
        <p:txBody>
          <a:bodyPr vert="horz" wrap="square" lIns="0" tIns="16912" rIns="0" bIns="0" rtlCol="0">
            <a:spAutoFit/>
          </a:bodyPr>
          <a:lstStyle/>
          <a:p>
            <a:pPr marL="16913">
              <a:lnSpc>
                <a:spcPct val="100000"/>
              </a:lnSpc>
              <a:spcBef>
                <a:spcPts val="133"/>
              </a:spcBef>
            </a:pPr>
            <a:r>
              <a:rPr lang="en-GB" sz="1332" b="1" i="0" spc="-7" dirty="0">
                <a:solidFill>
                  <a:srgbClr val="4B4B55"/>
                </a:solidFill>
                <a:latin typeface="Raleway SemiBold" panose="020B0503030101060003" pitchFamily="34" charset="77"/>
                <a:cs typeface="Raleway"/>
              </a:rPr>
              <a:t>Profit for people</a:t>
            </a:r>
            <a:endParaRPr sz="1332" b="1" i="0" dirty="0">
              <a:solidFill>
                <a:srgbClr val="4B4B55"/>
              </a:solidFill>
              <a:latin typeface="Raleway SemiBold" panose="020B0503030101060003" pitchFamily="34" charset="77"/>
              <a:cs typeface="Raleway"/>
            </a:endParaRPr>
          </a:p>
        </p:txBody>
      </p:sp>
      <p:pic>
        <p:nvPicPr>
          <p:cNvPr id="8" name="Picture 7">
            <a:extLst>
              <a:ext uri="{FF2B5EF4-FFF2-40B4-BE49-F238E27FC236}">
                <a16:creationId xmlns:a16="http://schemas.microsoft.com/office/drawing/2014/main" id="{26B374CD-FF94-F447-B583-6A6756F7171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163363" y="1"/>
            <a:ext cx="1920287" cy="1500980"/>
          </a:xfrm>
          <a:prstGeom prst="rect">
            <a:avLst/>
          </a:prstGeom>
        </p:spPr>
      </p:pic>
    </p:spTree>
    <p:extLst>
      <p:ext uri="{BB962C8B-B14F-4D97-AF65-F5344CB8AC3E}">
        <p14:creationId xmlns:p14="http://schemas.microsoft.com/office/powerpoint/2010/main" val="33187497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object 31">
            <a:extLst>
              <a:ext uri="{FF2B5EF4-FFF2-40B4-BE49-F238E27FC236}">
                <a16:creationId xmlns:a16="http://schemas.microsoft.com/office/drawing/2014/main" id="{FBB49ACF-FE6A-7D48-8F24-4BCF4DD800B1}"/>
              </a:ext>
            </a:extLst>
          </p:cNvPr>
          <p:cNvSpPr txBox="1"/>
          <p:nvPr userDrawn="1"/>
        </p:nvSpPr>
        <p:spPr>
          <a:xfrm>
            <a:off x="458969" y="615234"/>
            <a:ext cx="4316231" cy="426869"/>
          </a:xfrm>
          <a:prstGeom prst="rect">
            <a:avLst/>
          </a:prstGeom>
        </p:spPr>
        <p:txBody>
          <a:bodyPr vert="horz" wrap="square" lIns="0" tIns="16912" rIns="0" bIns="0" rtlCol="0">
            <a:spAutoFit/>
          </a:bodyPr>
          <a:lstStyle/>
          <a:p>
            <a:pPr marL="16913">
              <a:lnSpc>
                <a:spcPct val="100000"/>
              </a:lnSpc>
              <a:spcBef>
                <a:spcPts val="133"/>
              </a:spcBef>
            </a:pPr>
            <a:r>
              <a:rPr lang="en-GB" sz="2663" b="1" dirty="0">
                <a:solidFill>
                  <a:srgbClr val="FFFFFF"/>
                </a:solidFill>
                <a:latin typeface="Raleway-SemiBold"/>
                <a:cs typeface="Raleway-SemiBold"/>
              </a:rPr>
              <a:t>Enter heading here</a:t>
            </a:r>
            <a:endParaRPr sz="2663" dirty="0">
              <a:latin typeface="Raleway-SemiBold"/>
              <a:cs typeface="Raleway-SemiBold"/>
            </a:endParaRPr>
          </a:p>
        </p:txBody>
      </p:sp>
      <p:sp>
        <p:nvSpPr>
          <p:cNvPr id="13" name="Holder 2">
            <a:extLst>
              <a:ext uri="{FF2B5EF4-FFF2-40B4-BE49-F238E27FC236}">
                <a16:creationId xmlns:a16="http://schemas.microsoft.com/office/drawing/2014/main" id="{28C60CD0-DDB9-7247-8F3F-DC2CC4DED0C2}"/>
              </a:ext>
            </a:extLst>
          </p:cNvPr>
          <p:cNvSpPr>
            <a:spLocks noGrp="1"/>
          </p:cNvSpPr>
          <p:nvPr>
            <p:ph type="title"/>
          </p:nvPr>
        </p:nvSpPr>
        <p:spPr>
          <a:xfrm>
            <a:off x="403922" y="587708"/>
            <a:ext cx="9248079" cy="507374"/>
          </a:xfrm>
          <a:prstGeom prst="rect">
            <a:avLst/>
          </a:prstGeom>
        </p:spPr>
        <p:txBody>
          <a:bodyPr lIns="0" tIns="0" rIns="0" bIns="0"/>
          <a:lstStyle>
            <a:lvl1pPr>
              <a:defRPr sz="2663" b="0" i="0" baseline="0">
                <a:solidFill>
                  <a:srgbClr val="2800A0"/>
                </a:solidFill>
                <a:latin typeface="Fifita " panose="02000506020000020004" pitchFamily="2" charset="0"/>
                <a:cs typeface="Fifita " panose="02000506020000020004" pitchFamily="2" charset="0"/>
              </a:defRPr>
            </a:lvl1pPr>
          </a:lstStyle>
          <a:p>
            <a:endParaRPr dirty="0"/>
          </a:p>
        </p:txBody>
      </p:sp>
      <p:sp>
        <p:nvSpPr>
          <p:cNvPr id="14" name="Holder 3">
            <a:extLst>
              <a:ext uri="{FF2B5EF4-FFF2-40B4-BE49-F238E27FC236}">
                <a16:creationId xmlns:a16="http://schemas.microsoft.com/office/drawing/2014/main" id="{387EB0AE-3DFE-B142-9B7F-051C2A89105B}"/>
              </a:ext>
            </a:extLst>
          </p:cNvPr>
          <p:cNvSpPr>
            <a:spLocks noGrp="1"/>
          </p:cNvSpPr>
          <p:nvPr>
            <p:ph type="body" idx="1"/>
          </p:nvPr>
        </p:nvSpPr>
        <p:spPr>
          <a:xfrm>
            <a:off x="403922" y="1196556"/>
            <a:ext cx="9248079" cy="405899"/>
          </a:xfrm>
          <a:prstGeom prst="rect">
            <a:avLst/>
          </a:prstGeom>
        </p:spPr>
        <p:txBody>
          <a:bodyPr lIns="0" tIns="0" rIns="0" bIns="0"/>
          <a:lstStyle>
            <a:lvl1pPr>
              <a:defRPr sz="2131" b="0" i="0" baseline="0">
                <a:solidFill>
                  <a:srgbClr val="05D2FA"/>
                </a:solidFill>
                <a:latin typeface="Raleway" panose="020B0503030101060003" pitchFamily="34" charset="77"/>
                <a:cs typeface="Fifita Ligatures"/>
              </a:defRPr>
            </a:lvl1pPr>
          </a:lstStyle>
          <a:p>
            <a:endParaRPr dirty="0"/>
          </a:p>
        </p:txBody>
      </p:sp>
      <p:sp>
        <p:nvSpPr>
          <p:cNvPr id="15" name="Holder 3">
            <a:extLst>
              <a:ext uri="{FF2B5EF4-FFF2-40B4-BE49-F238E27FC236}">
                <a16:creationId xmlns:a16="http://schemas.microsoft.com/office/drawing/2014/main" id="{7F2BBB3B-DD72-4A42-9984-949E3D3C154A}"/>
              </a:ext>
            </a:extLst>
          </p:cNvPr>
          <p:cNvSpPr>
            <a:spLocks noGrp="1"/>
          </p:cNvSpPr>
          <p:nvPr>
            <p:ph type="body" idx="11"/>
          </p:nvPr>
        </p:nvSpPr>
        <p:spPr>
          <a:xfrm>
            <a:off x="403922" y="2109829"/>
            <a:ext cx="5387279" cy="405899"/>
          </a:xfrm>
          <a:prstGeom prst="rect">
            <a:avLst/>
          </a:prstGeom>
        </p:spPr>
        <p:txBody>
          <a:bodyPr lIns="0" tIns="0" rIns="0" bIns="0"/>
          <a:lstStyle>
            <a:lvl1pPr>
              <a:defRPr sz="1864" b="0" i="0" baseline="0">
                <a:solidFill>
                  <a:srgbClr val="2800A0"/>
                </a:solidFill>
                <a:latin typeface="Raleway SemiBold" panose="020B0503030101060003" pitchFamily="34" charset="77"/>
                <a:cs typeface="Fifita Ligatures"/>
              </a:defRPr>
            </a:lvl1pPr>
          </a:lstStyle>
          <a:p>
            <a:endParaRPr dirty="0"/>
          </a:p>
        </p:txBody>
      </p:sp>
      <p:sp>
        <p:nvSpPr>
          <p:cNvPr id="16" name="Holder 3">
            <a:extLst>
              <a:ext uri="{FF2B5EF4-FFF2-40B4-BE49-F238E27FC236}">
                <a16:creationId xmlns:a16="http://schemas.microsoft.com/office/drawing/2014/main" id="{6446F1A7-511F-044E-A187-3262E21C329F}"/>
              </a:ext>
            </a:extLst>
          </p:cNvPr>
          <p:cNvSpPr>
            <a:spLocks noGrp="1"/>
          </p:cNvSpPr>
          <p:nvPr>
            <p:ph type="body" idx="12"/>
          </p:nvPr>
        </p:nvSpPr>
        <p:spPr>
          <a:xfrm>
            <a:off x="403922" y="2537301"/>
            <a:ext cx="5387279" cy="405899"/>
          </a:xfrm>
          <a:prstGeom prst="rect">
            <a:avLst/>
          </a:prstGeom>
        </p:spPr>
        <p:txBody>
          <a:bodyPr lIns="0" tIns="0" rIns="0" bIns="0"/>
          <a:lstStyle>
            <a:lvl1pPr marL="0" indent="0">
              <a:buClr>
                <a:srgbClr val="00BBFF"/>
              </a:buClr>
              <a:buFont typeface="Arial" panose="020B0604020202020204" pitchFamily="34" charset="0"/>
              <a:buNone/>
              <a:defRPr sz="1332" b="0" i="0" baseline="0">
                <a:solidFill>
                  <a:srgbClr val="4B4B55"/>
                </a:solidFill>
                <a:latin typeface="Raleway" panose="020B0503030101060003" pitchFamily="34" charset="77"/>
                <a:cs typeface="Fifita Ligatures"/>
              </a:defRPr>
            </a:lvl1pPr>
          </a:lstStyle>
          <a:p>
            <a:endParaRPr dirty="0"/>
          </a:p>
        </p:txBody>
      </p:sp>
      <p:sp>
        <p:nvSpPr>
          <p:cNvPr id="17" name="Holder 3">
            <a:extLst>
              <a:ext uri="{FF2B5EF4-FFF2-40B4-BE49-F238E27FC236}">
                <a16:creationId xmlns:a16="http://schemas.microsoft.com/office/drawing/2014/main" id="{163606AD-5ECD-1F4E-890D-2F7CC589345A}"/>
              </a:ext>
            </a:extLst>
          </p:cNvPr>
          <p:cNvSpPr>
            <a:spLocks noGrp="1"/>
          </p:cNvSpPr>
          <p:nvPr>
            <p:ph type="body" idx="13"/>
          </p:nvPr>
        </p:nvSpPr>
        <p:spPr>
          <a:xfrm>
            <a:off x="6108971" y="2109829"/>
            <a:ext cx="5676629" cy="405899"/>
          </a:xfrm>
          <a:prstGeom prst="rect">
            <a:avLst/>
          </a:prstGeom>
        </p:spPr>
        <p:txBody>
          <a:bodyPr lIns="0" tIns="0" rIns="0" bIns="0"/>
          <a:lstStyle>
            <a:lvl1pPr>
              <a:defRPr sz="1864" b="0" i="0" baseline="0">
                <a:solidFill>
                  <a:srgbClr val="2800A0"/>
                </a:solidFill>
                <a:latin typeface="Raleway SemiBold" panose="020B0503030101060003" pitchFamily="34" charset="77"/>
                <a:cs typeface="Fifita Ligatures"/>
              </a:defRPr>
            </a:lvl1pPr>
          </a:lstStyle>
          <a:p>
            <a:endParaRPr dirty="0"/>
          </a:p>
        </p:txBody>
      </p:sp>
      <p:sp>
        <p:nvSpPr>
          <p:cNvPr id="18" name="Holder 3">
            <a:extLst>
              <a:ext uri="{FF2B5EF4-FFF2-40B4-BE49-F238E27FC236}">
                <a16:creationId xmlns:a16="http://schemas.microsoft.com/office/drawing/2014/main" id="{FC17CF9F-CE02-1645-AAF0-A497F7C4F2B2}"/>
              </a:ext>
            </a:extLst>
          </p:cNvPr>
          <p:cNvSpPr>
            <a:spLocks noGrp="1"/>
          </p:cNvSpPr>
          <p:nvPr>
            <p:ph type="body" idx="14"/>
          </p:nvPr>
        </p:nvSpPr>
        <p:spPr>
          <a:xfrm>
            <a:off x="6108971" y="2537301"/>
            <a:ext cx="5676629" cy="405899"/>
          </a:xfrm>
          <a:prstGeom prst="rect">
            <a:avLst/>
          </a:prstGeom>
        </p:spPr>
        <p:txBody>
          <a:bodyPr lIns="0" tIns="0" rIns="0" bIns="0"/>
          <a:lstStyle>
            <a:lvl1pPr marL="0" indent="0">
              <a:buClr>
                <a:srgbClr val="00BBFF"/>
              </a:buClr>
              <a:buFont typeface="Arial" panose="020B0604020202020204" pitchFamily="34" charset="0"/>
              <a:buNone/>
              <a:defRPr sz="1332" b="0" i="0" baseline="0">
                <a:solidFill>
                  <a:srgbClr val="4B4B55"/>
                </a:solidFill>
                <a:latin typeface="Raleway" panose="020B0503030101060003" pitchFamily="34" charset="77"/>
                <a:cs typeface="Fifita Ligatures"/>
              </a:defRPr>
            </a:lvl1pPr>
          </a:lstStyle>
          <a:p>
            <a:endParaRPr dirty="0"/>
          </a:p>
        </p:txBody>
      </p:sp>
    </p:spTree>
    <p:extLst>
      <p:ext uri="{BB962C8B-B14F-4D97-AF65-F5344CB8AC3E}">
        <p14:creationId xmlns:p14="http://schemas.microsoft.com/office/powerpoint/2010/main" val="21921894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turquois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Holder 2">
            <a:extLst>
              <a:ext uri="{FF2B5EF4-FFF2-40B4-BE49-F238E27FC236}">
                <a16:creationId xmlns:a16="http://schemas.microsoft.com/office/drawing/2014/main" id="{A7E19156-C4EF-9285-BD17-FCC28856A521}"/>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14" name="Holder 3">
            <a:extLst>
              <a:ext uri="{FF2B5EF4-FFF2-40B4-BE49-F238E27FC236}">
                <a16:creationId xmlns:a16="http://schemas.microsoft.com/office/drawing/2014/main" id="{2C0BA439-4583-625D-6791-3F8BC33A3252}"/>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5" name="object 74">
            <a:extLst>
              <a:ext uri="{FF2B5EF4-FFF2-40B4-BE49-F238E27FC236}">
                <a16:creationId xmlns:a16="http://schemas.microsoft.com/office/drawing/2014/main" id="{E4A36A6A-1B25-21D8-EA00-E3A6A4E65877}"/>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6" name="Picture 5">
            <a:extLst>
              <a:ext uri="{FF2B5EF4-FFF2-40B4-BE49-F238E27FC236}">
                <a16:creationId xmlns:a16="http://schemas.microsoft.com/office/drawing/2014/main" id="{203592EA-4E48-E46E-302E-EB82850190D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4016428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 slide green">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7" name="Holder 2">
            <a:extLst>
              <a:ext uri="{FF2B5EF4-FFF2-40B4-BE49-F238E27FC236}">
                <a16:creationId xmlns:a16="http://schemas.microsoft.com/office/drawing/2014/main" id="{251A8BDD-4B8E-991E-2311-274EC04D114C}"/>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8" name="Holder 3">
            <a:extLst>
              <a:ext uri="{FF2B5EF4-FFF2-40B4-BE49-F238E27FC236}">
                <a16:creationId xmlns:a16="http://schemas.microsoft.com/office/drawing/2014/main" id="{7023FA74-2272-7962-93F0-9C5E1C65783F}"/>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6" name="object 74">
            <a:extLst>
              <a:ext uri="{FF2B5EF4-FFF2-40B4-BE49-F238E27FC236}">
                <a16:creationId xmlns:a16="http://schemas.microsoft.com/office/drawing/2014/main" id="{24BAF37C-3FBD-4323-4BD3-73582B596430}"/>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7BF63B54-78AB-ED1E-6B05-BDA6222CD94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3570245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slide yellow">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7" name="Holder 2">
            <a:extLst>
              <a:ext uri="{FF2B5EF4-FFF2-40B4-BE49-F238E27FC236}">
                <a16:creationId xmlns:a16="http://schemas.microsoft.com/office/drawing/2014/main" id="{C6431296-CEB1-0B16-BE92-4373FE288830}"/>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8" name="Holder 3">
            <a:extLst>
              <a:ext uri="{FF2B5EF4-FFF2-40B4-BE49-F238E27FC236}">
                <a16:creationId xmlns:a16="http://schemas.microsoft.com/office/drawing/2014/main" id="{CDFCFE26-11A4-4DEA-9281-CD4E9B1E882E}"/>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6" name="object 74">
            <a:extLst>
              <a:ext uri="{FF2B5EF4-FFF2-40B4-BE49-F238E27FC236}">
                <a16:creationId xmlns:a16="http://schemas.microsoft.com/office/drawing/2014/main" id="{E5223950-F05E-4D34-A707-F8BB954F79B1}"/>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E157FCCA-9770-4222-BCDA-4460D9FBD7D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29771475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slide oran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5" name="Holder 2">
            <a:extLst>
              <a:ext uri="{FF2B5EF4-FFF2-40B4-BE49-F238E27FC236}">
                <a16:creationId xmlns:a16="http://schemas.microsoft.com/office/drawing/2014/main" id="{9450B7A5-D63E-092B-36AD-363B522B2367}"/>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6" name="Holder 3">
            <a:extLst>
              <a:ext uri="{FF2B5EF4-FFF2-40B4-BE49-F238E27FC236}">
                <a16:creationId xmlns:a16="http://schemas.microsoft.com/office/drawing/2014/main" id="{4024BCEE-B76A-CD32-A715-7401CA027D6E}"/>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8" name="object 74">
            <a:extLst>
              <a:ext uri="{FF2B5EF4-FFF2-40B4-BE49-F238E27FC236}">
                <a16:creationId xmlns:a16="http://schemas.microsoft.com/office/drawing/2014/main" id="{C3E65198-993D-6DE1-A022-897638BCEFE2}"/>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688B85C3-FEE6-905C-F1CA-A446EE8330B0}"/>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2309881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pi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5" name="Holder 2">
            <a:extLst>
              <a:ext uri="{FF2B5EF4-FFF2-40B4-BE49-F238E27FC236}">
                <a16:creationId xmlns:a16="http://schemas.microsoft.com/office/drawing/2014/main" id="{DF8C17FF-C0D1-1234-227B-B4AC466D8E9F}"/>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6" name="Holder 3">
            <a:extLst>
              <a:ext uri="{FF2B5EF4-FFF2-40B4-BE49-F238E27FC236}">
                <a16:creationId xmlns:a16="http://schemas.microsoft.com/office/drawing/2014/main" id="{13D3BD25-0007-B35A-A625-EA16C5E667DD}"/>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8" name="object 74">
            <a:extLst>
              <a:ext uri="{FF2B5EF4-FFF2-40B4-BE49-F238E27FC236}">
                <a16:creationId xmlns:a16="http://schemas.microsoft.com/office/drawing/2014/main" id="{18B76E7F-DD95-B77A-0281-97D5D6A02E04}"/>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A4C4B774-B711-2208-3297-1FDF19871297}"/>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712759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04A4625-0D90-829A-23E1-89652CD9F087}"/>
              </a:ext>
            </a:extLst>
          </p:cNvPr>
          <p:cNvSpPr/>
          <p:nvPr userDrawn="1"/>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5" name="Holder 2">
            <a:extLst>
              <a:ext uri="{FF2B5EF4-FFF2-40B4-BE49-F238E27FC236}">
                <a16:creationId xmlns:a16="http://schemas.microsoft.com/office/drawing/2014/main" id="{76FF9C23-5841-225F-9B16-6710B0755C65}"/>
              </a:ext>
            </a:extLst>
          </p:cNvPr>
          <p:cNvSpPr>
            <a:spLocks noGrp="1"/>
          </p:cNvSpPr>
          <p:nvPr>
            <p:ph type="title"/>
          </p:nvPr>
        </p:nvSpPr>
        <p:spPr>
          <a:xfrm>
            <a:off x="1101384" y="1273558"/>
            <a:ext cx="4994616" cy="483014"/>
          </a:xfrm>
          <a:prstGeom prst="rect">
            <a:avLst/>
          </a:prstGeom>
        </p:spPr>
        <p:txBody>
          <a:bodyPr lIns="0" tIns="0" rIns="0" bIns="0"/>
          <a:lstStyle>
            <a:lvl1pPr>
              <a:defRPr sz="4800" b="1" i="0" baseline="0">
                <a:solidFill>
                  <a:schemeClr val="tx2"/>
                </a:solidFill>
                <a:latin typeface="Fifita " panose="02000506020000020004" pitchFamily="2" charset="0"/>
                <a:cs typeface="Fifita " panose="02000506020000020004" pitchFamily="2" charset="0"/>
              </a:defRPr>
            </a:lvl1pPr>
          </a:lstStyle>
          <a:p>
            <a:endParaRPr dirty="0"/>
          </a:p>
        </p:txBody>
      </p:sp>
      <p:sp>
        <p:nvSpPr>
          <p:cNvPr id="6" name="Holder 3">
            <a:extLst>
              <a:ext uri="{FF2B5EF4-FFF2-40B4-BE49-F238E27FC236}">
                <a16:creationId xmlns:a16="http://schemas.microsoft.com/office/drawing/2014/main" id="{BF44F3B5-1A8D-E98B-1A06-F30CCA893004}"/>
              </a:ext>
            </a:extLst>
          </p:cNvPr>
          <p:cNvSpPr>
            <a:spLocks noGrp="1"/>
          </p:cNvSpPr>
          <p:nvPr>
            <p:ph type="body" idx="1"/>
          </p:nvPr>
        </p:nvSpPr>
        <p:spPr>
          <a:xfrm>
            <a:off x="1101384" y="2016954"/>
            <a:ext cx="4994616" cy="304800"/>
          </a:xfrm>
          <a:prstGeom prst="rect">
            <a:avLst/>
          </a:prstGeom>
        </p:spPr>
        <p:txBody>
          <a:bodyPr lIns="0" tIns="0" rIns="0" bIns="0"/>
          <a:lstStyle>
            <a:lvl1pPr marL="0" indent="0">
              <a:buNone/>
              <a:defRPr sz="2000" b="0" i="0" baseline="0">
                <a:solidFill>
                  <a:schemeClr val="bg1"/>
                </a:solidFill>
                <a:latin typeface="Raleway" panose="020B0003030101060003" pitchFamily="34" charset="0"/>
                <a:cs typeface="Raleway" panose="020B0003030101060003" pitchFamily="34" charset="0"/>
              </a:defRPr>
            </a:lvl1pPr>
          </a:lstStyle>
          <a:p>
            <a:endParaRPr dirty="0"/>
          </a:p>
        </p:txBody>
      </p:sp>
      <p:sp>
        <p:nvSpPr>
          <p:cNvPr id="8" name="object 74">
            <a:extLst>
              <a:ext uri="{FF2B5EF4-FFF2-40B4-BE49-F238E27FC236}">
                <a16:creationId xmlns:a16="http://schemas.microsoft.com/office/drawing/2014/main" id="{84700863-929C-046B-23D2-DE862115850E}"/>
              </a:ext>
            </a:extLst>
          </p:cNvPr>
          <p:cNvSpPr txBox="1"/>
          <p:nvPr userDrawn="1"/>
        </p:nvSpPr>
        <p:spPr>
          <a:xfrm>
            <a:off x="10318676" y="6372017"/>
            <a:ext cx="1570382" cy="197490"/>
          </a:xfrm>
          <a:prstGeom prst="rect">
            <a:avLst/>
          </a:prstGeom>
        </p:spPr>
        <p:txBody>
          <a:bodyPr vert="horz" wrap="square" lIns="0" tIns="12700" rIns="0" bIns="0" rtlCol="0">
            <a:spAutoFit/>
          </a:bodyPr>
          <a:lstStyle/>
          <a:p>
            <a:pPr marL="12700" algn="r">
              <a:lnSpc>
                <a:spcPct val="100000"/>
              </a:lnSpc>
              <a:spcBef>
                <a:spcPts val="100"/>
              </a:spcBef>
            </a:pPr>
            <a:r>
              <a:rPr lang="en-GB" sz="1200" b="1" i="0" spc="-5" dirty="0">
                <a:solidFill>
                  <a:schemeClr val="bg1"/>
                </a:solidFill>
                <a:latin typeface="Raleway SemiBold" panose="020B0003030101060003" pitchFamily="34" charset="0"/>
                <a:cs typeface="Raleway"/>
              </a:rPr>
              <a:t>Profit for people</a:t>
            </a:r>
            <a:endParaRPr sz="1200" b="1" i="0" dirty="0">
              <a:solidFill>
                <a:schemeClr val="bg1"/>
              </a:solidFill>
              <a:latin typeface="Raleway SemiBold" panose="020B0003030101060003" pitchFamily="34" charset="0"/>
              <a:cs typeface="Raleway"/>
            </a:endParaRPr>
          </a:p>
        </p:txBody>
      </p:sp>
      <p:pic>
        <p:nvPicPr>
          <p:cNvPr id="9" name="Picture 8">
            <a:extLst>
              <a:ext uri="{FF2B5EF4-FFF2-40B4-BE49-F238E27FC236}">
                <a16:creationId xmlns:a16="http://schemas.microsoft.com/office/drawing/2014/main" id="{0846C302-DA87-0938-F0F5-80338B5E9402}"/>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0410443" y="0"/>
            <a:ext cx="1781557" cy="1390389"/>
          </a:xfrm>
          <a:prstGeom prst="rect">
            <a:avLst/>
          </a:prstGeom>
        </p:spPr>
      </p:pic>
    </p:spTree>
    <p:extLst>
      <p:ext uri="{BB962C8B-B14F-4D97-AF65-F5344CB8AC3E}">
        <p14:creationId xmlns:p14="http://schemas.microsoft.com/office/powerpoint/2010/main" val="32771410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slideLayout" Target="../slideLayouts/slideLayout3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slideLayout" Target="../slideLayouts/slideLayout3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image" Target="../media/image3.png"/><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theme" Target="../theme/theme2.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7" Type="http://schemas.openxmlformats.org/officeDocument/2006/relationships/image" Target="../media/image3.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theme" Target="../theme/theme3.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A60091A-26F9-F777-4D2F-A120DDB9FB97}"/>
              </a:ext>
            </a:extLst>
          </p:cNvPr>
          <p:cNvPicPr>
            <a:picLocks noChangeAspect="1"/>
          </p:cNvPicPr>
          <p:nvPr userDrawn="1"/>
        </p:nvPicPr>
        <p:blipFill>
          <a:blip r:embed="rId18" cstate="email">
            <a:extLst>
              <a:ext uri="{28A0092B-C50C-407E-A947-70E740481C1C}">
                <a14:useLocalDpi xmlns:a14="http://schemas.microsoft.com/office/drawing/2010/main"/>
              </a:ext>
            </a:extLst>
          </a:blip>
          <a:srcRect/>
          <a:stretch/>
        </p:blipFill>
        <p:spPr>
          <a:xfrm>
            <a:off x="10383382" y="0"/>
            <a:ext cx="1808619" cy="1415441"/>
          </a:xfrm>
          <a:prstGeom prst="rect">
            <a:avLst/>
          </a:prstGeom>
        </p:spPr>
      </p:pic>
    </p:spTree>
    <p:extLst>
      <p:ext uri="{BB962C8B-B14F-4D97-AF65-F5344CB8AC3E}">
        <p14:creationId xmlns:p14="http://schemas.microsoft.com/office/powerpoint/2010/main" val="1726617173"/>
      </p:ext>
    </p:extLst>
  </p:cSld>
  <p:clrMap bg1="lt1" tx1="dk1" bg2="lt2" tx2="dk2" accent1="accent1" accent2="accent2" accent3="accent3" accent4="accent4" accent5="accent5" accent6="accent6" hlink="hlink" folHlink="folHlink"/>
  <p:sldLayoutIdLst>
    <p:sldLayoutId id="2147483669" r:id="rId1"/>
    <p:sldLayoutId id="2147483668" r:id="rId2"/>
    <p:sldLayoutId id="2147483670" r:id="rId3"/>
    <p:sldLayoutId id="2147483671" r:id="rId4"/>
    <p:sldLayoutId id="2147483672" r:id="rId5"/>
    <p:sldLayoutId id="2147483673" r:id="rId6"/>
    <p:sldLayoutId id="2147483674" r:id="rId7"/>
    <p:sldLayoutId id="2147483675" r:id="rId8"/>
    <p:sldLayoutId id="2147483676" r:id="rId9"/>
    <p:sldLayoutId id="2147483661" r:id="rId10"/>
    <p:sldLayoutId id="2147483662" r:id="rId11"/>
    <p:sldLayoutId id="2147483663" r:id="rId12"/>
    <p:sldLayoutId id="2147483664" r:id="rId13"/>
    <p:sldLayoutId id="2147483665" r:id="rId14"/>
    <p:sldLayoutId id="2147483666" r:id="rId15"/>
    <p:sldLayoutId id="2147483667"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A60091A-26F9-F777-4D2F-A120DDB9FB97}"/>
              </a:ext>
            </a:extLst>
          </p:cNvPr>
          <p:cNvPicPr>
            <a:picLocks noChangeAspect="1"/>
          </p:cNvPicPr>
          <p:nvPr userDrawn="1"/>
        </p:nvPicPr>
        <p:blipFill>
          <a:blip r:embed="rId20">
            <a:extLst>
              <a:ext uri="{28A0092B-C50C-407E-A947-70E740481C1C}">
                <a14:useLocalDpi xmlns:a14="http://schemas.microsoft.com/office/drawing/2010/main" val="0"/>
              </a:ext>
            </a:extLst>
          </a:blip>
          <a:srcRect/>
          <a:stretch/>
        </p:blipFill>
        <p:spPr>
          <a:xfrm>
            <a:off x="10383382" y="0"/>
            <a:ext cx="1808619" cy="1415441"/>
          </a:xfrm>
          <a:prstGeom prst="rect">
            <a:avLst/>
          </a:prstGeom>
        </p:spPr>
      </p:pic>
    </p:spTree>
    <p:extLst>
      <p:ext uri="{BB962C8B-B14F-4D97-AF65-F5344CB8AC3E}">
        <p14:creationId xmlns:p14="http://schemas.microsoft.com/office/powerpoint/2010/main" val="2542467583"/>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 id="2147483694" r:id="rId17"/>
    <p:sldLayoutId id="2147483695" r:id="rId1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 name="object 74">
            <a:extLst>
              <a:ext uri="{FF2B5EF4-FFF2-40B4-BE49-F238E27FC236}">
                <a16:creationId xmlns:a16="http://schemas.microsoft.com/office/drawing/2014/main" id="{7C442115-5C3D-974C-9251-074A2FA88579}"/>
              </a:ext>
            </a:extLst>
          </p:cNvPr>
          <p:cNvSpPr txBox="1"/>
          <p:nvPr userDrawn="1"/>
        </p:nvSpPr>
        <p:spPr>
          <a:xfrm>
            <a:off x="10461413" y="6388939"/>
            <a:ext cx="1324187" cy="222070"/>
          </a:xfrm>
          <a:prstGeom prst="rect">
            <a:avLst/>
          </a:prstGeom>
        </p:spPr>
        <p:txBody>
          <a:bodyPr vert="horz" wrap="square" lIns="0" tIns="16912" rIns="0" bIns="0" rtlCol="0">
            <a:spAutoFit/>
          </a:bodyPr>
          <a:lstStyle/>
          <a:p>
            <a:pPr marL="16913">
              <a:lnSpc>
                <a:spcPct val="100000"/>
              </a:lnSpc>
              <a:spcBef>
                <a:spcPts val="133"/>
              </a:spcBef>
            </a:pPr>
            <a:r>
              <a:rPr lang="en-GB" sz="1332" b="1" i="0" spc="-7" dirty="0">
                <a:solidFill>
                  <a:srgbClr val="4B4B55"/>
                </a:solidFill>
                <a:latin typeface="Raleway SemiBold" panose="020B0503030101060003" pitchFamily="34" charset="77"/>
                <a:cs typeface="Raleway"/>
              </a:rPr>
              <a:t>Profit for people</a:t>
            </a:r>
            <a:endParaRPr sz="1332" b="1" i="0" dirty="0">
              <a:solidFill>
                <a:srgbClr val="4B4B55"/>
              </a:solidFill>
              <a:latin typeface="Raleway SemiBold" panose="020B0503030101060003" pitchFamily="34" charset="77"/>
              <a:cs typeface="Raleway"/>
            </a:endParaRPr>
          </a:p>
        </p:txBody>
      </p:sp>
      <p:pic>
        <p:nvPicPr>
          <p:cNvPr id="4" name="Picture 3">
            <a:extLst>
              <a:ext uri="{FF2B5EF4-FFF2-40B4-BE49-F238E27FC236}">
                <a16:creationId xmlns:a16="http://schemas.microsoft.com/office/drawing/2014/main" id="{4584FE07-31A3-814D-A2B4-F56E344BD7F7}"/>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163363" y="1"/>
            <a:ext cx="1920287" cy="1500980"/>
          </a:xfrm>
          <a:prstGeom prst="rect">
            <a:avLst/>
          </a:prstGeom>
        </p:spPr>
      </p:pic>
    </p:spTree>
    <p:extLst>
      <p:ext uri="{BB962C8B-B14F-4D97-AF65-F5344CB8AC3E}">
        <p14:creationId xmlns:p14="http://schemas.microsoft.com/office/powerpoint/2010/main" val="314402880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Lst>
  <p:txStyles>
    <p:titleStyle>
      <a:lvl1pPr>
        <a:defRPr>
          <a:latin typeface="+mj-lt"/>
          <a:ea typeface="+mj-ea"/>
          <a:cs typeface="+mj-cs"/>
        </a:defRPr>
      </a:lvl1pPr>
    </p:titleStyle>
    <p:bodyStyle>
      <a:lvl1pPr marL="0">
        <a:defRPr>
          <a:latin typeface="+mn-lt"/>
          <a:ea typeface="+mn-ea"/>
          <a:cs typeface="+mn-cs"/>
        </a:defRPr>
      </a:lvl1pPr>
      <a:lvl2pPr marL="608853">
        <a:defRPr>
          <a:latin typeface="+mn-lt"/>
          <a:ea typeface="+mn-ea"/>
          <a:cs typeface="+mn-cs"/>
        </a:defRPr>
      </a:lvl2pPr>
      <a:lvl3pPr marL="1217706">
        <a:defRPr>
          <a:latin typeface="+mn-lt"/>
          <a:ea typeface="+mn-ea"/>
          <a:cs typeface="+mn-cs"/>
        </a:defRPr>
      </a:lvl3pPr>
      <a:lvl4pPr marL="1826560">
        <a:defRPr>
          <a:latin typeface="+mn-lt"/>
          <a:ea typeface="+mn-ea"/>
          <a:cs typeface="+mn-cs"/>
        </a:defRPr>
      </a:lvl4pPr>
      <a:lvl5pPr marL="2435413">
        <a:defRPr>
          <a:latin typeface="+mn-lt"/>
          <a:ea typeface="+mn-ea"/>
          <a:cs typeface="+mn-cs"/>
        </a:defRPr>
      </a:lvl5pPr>
      <a:lvl6pPr marL="3044266">
        <a:defRPr>
          <a:latin typeface="+mn-lt"/>
          <a:ea typeface="+mn-ea"/>
          <a:cs typeface="+mn-cs"/>
        </a:defRPr>
      </a:lvl6pPr>
      <a:lvl7pPr marL="3653119">
        <a:defRPr>
          <a:latin typeface="+mn-lt"/>
          <a:ea typeface="+mn-ea"/>
          <a:cs typeface="+mn-cs"/>
        </a:defRPr>
      </a:lvl7pPr>
      <a:lvl8pPr marL="4261973">
        <a:defRPr>
          <a:latin typeface="+mn-lt"/>
          <a:ea typeface="+mn-ea"/>
          <a:cs typeface="+mn-cs"/>
        </a:defRPr>
      </a:lvl8pPr>
      <a:lvl9pPr marL="4870826">
        <a:defRPr>
          <a:latin typeface="+mn-lt"/>
          <a:ea typeface="+mn-ea"/>
          <a:cs typeface="+mn-cs"/>
        </a:defRPr>
      </a:lvl9pPr>
    </p:bodyStyle>
    <p:otherStyle>
      <a:lvl1pPr marL="0">
        <a:defRPr>
          <a:latin typeface="+mn-lt"/>
          <a:ea typeface="+mn-ea"/>
          <a:cs typeface="+mn-cs"/>
        </a:defRPr>
      </a:lvl1pPr>
      <a:lvl2pPr marL="608853">
        <a:defRPr>
          <a:latin typeface="+mn-lt"/>
          <a:ea typeface="+mn-ea"/>
          <a:cs typeface="+mn-cs"/>
        </a:defRPr>
      </a:lvl2pPr>
      <a:lvl3pPr marL="1217706">
        <a:defRPr>
          <a:latin typeface="+mn-lt"/>
          <a:ea typeface="+mn-ea"/>
          <a:cs typeface="+mn-cs"/>
        </a:defRPr>
      </a:lvl3pPr>
      <a:lvl4pPr marL="1826560">
        <a:defRPr>
          <a:latin typeface="+mn-lt"/>
          <a:ea typeface="+mn-ea"/>
          <a:cs typeface="+mn-cs"/>
        </a:defRPr>
      </a:lvl4pPr>
      <a:lvl5pPr marL="2435413">
        <a:defRPr>
          <a:latin typeface="+mn-lt"/>
          <a:ea typeface="+mn-ea"/>
          <a:cs typeface="+mn-cs"/>
        </a:defRPr>
      </a:lvl5pPr>
      <a:lvl6pPr marL="3044266">
        <a:defRPr>
          <a:latin typeface="+mn-lt"/>
          <a:ea typeface="+mn-ea"/>
          <a:cs typeface="+mn-cs"/>
        </a:defRPr>
      </a:lvl6pPr>
      <a:lvl7pPr marL="3653119">
        <a:defRPr>
          <a:latin typeface="+mn-lt"/>
          <a:ea typeface="+mn-ea"/>
          <a:cs typeface="+mn-cs"/>
        </a:defRPr>
      </a:lvl7pPr>
      <a:lvl8pPr marL="4261973">
        <a:defRPr>
          <a:latin typeface="+mn-lt"/>
          <a:ea typeface="+mn-ea"/>
          <a:cs typeface="+mn-cs"/>
        </a:defRPr>
      </a:lvl8pPr>
      <a:lvl9pPr marL="4870826">
        <a:defRPr>
          <a:latin typeface="+mn-lt"/>
          <a:ea typeface="+mn-ea"/>
          <a:cs typeface="+mn-cs"/>
        </a:defRPr>
      </a:lvl9pPr>
    </p:otherStyle>
  </p:txStyles>
  <p:extLst>
    <p:ext uri="{27BBF7A9-308A-43DC-89C8-2F10F3537804}">
      <p15:sldGuideLst xmlns:p15="http://schemas.microsoft.com/office/powerpoint/2012/main">
        <p15:guide id="1" orient="horz" pos="1622">
          <p15:clr>
            <a:srgbClr val="F26B43"/>
          </p15:clr>
        </p15:guide>
        <p15:guide id="2" pos="2880">
          <p15:clr>
            <a:srgbClr val="F26B43"/>
          </p15:clr>
        </p15:guide>
        <p15:guide id="3" pos="192">
          <p15:clr>
            <a:srgbClr val="F26B43"/>
          </p15:clr>
        </p15:guide>
        <p15:guide id="4" pos="5568">
          <p15:clr>
            <a:srgbClr val="F26B43"/>
          </p15:clr>
        </p15:guide>
        <p15:guide id="5" orient="horz" pos="3062">
          <p15:clr>
            <a:srgbClr val="F26B43"/>
          </p15:clr>
        </p15:guide>
        <p15:guide id="6" orient="horz" pos="2918">
          <p15:clr>
            <a:srgbClr val="F26B43"/>
          </p15:clr>
        </p15:guide>
        <p15:guide id="7" orient="horz" pos="42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6.emf"/></Relationships>
</file>

<file path=ppt/slides/_rels/slide1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2.xml"/><Relationship Id="rId1" Type="http://schemas.openxmlformats.org/officeDocument/2006/relationships/slideLayout" Target="../slideLayouts/slideLayout10.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17.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30.emf"/><Relationship Id="rId4" Type="http://schemas.openxmlformats.org/officeDocument/2006/relationships/image" Target="../media/image28.emf"/></Relationships>
</file>

<file path=ppt/slides/_rels/slide18.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4.xml"/><Relationship Id="rId5" Type="http://schemas.openxmlformats.org/officeDocument/2006/relationships/image" Target="../media/image36.sv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hyperlink" Target="http://www.thepeoplespension.co.uk/setup" TargetMode="External"/><Relationship Id="rId5" Type="http://schemas.openxmlformats.org/officeDocument/2006/relationships/hyperlink" Target="http://www.thepeoplespension.co.uk/accounthelp" TargetMode="Externa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hyperlink" Target="https://thepeoplespension.co.uk/pension-transfer/" TargetMode="External"/><Relationship Id="rId2" Type="http://schemas.openxmlformats.org/officeDocument/2006/relationships/notesSlide" Target="../notesSlides/notesSlide21.xml"/><Relationship Id="rId1" Type="http://schemas.openxmlformats.org/officeDocument/2006/relationships/slideLayout" Target="../slideLayouts/slideLayout10.xml"/><Relationship Id="rId4" Type="http://schemas.openxmlformats.org/officeDocument/2006/relationships/hyperlink" Target="https://www.moneyhelper.org.uk/en"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5.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hyperlink" Target="https://thepeoplespension.co.uk/pension-videos/growing-your-money/" TargetMode="External"/><Relationship Id="rId7"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hyperlink" Target="https://thepeoplespension.co.uk/investment-downloads/" TargetMode="External"/><Relationship Id="rId9"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image" Target="../media/image52.emf"/><Relationship Id="rId5" Type="http://schemas.openxmlformats.org/officeDocument/2006/relationships/image" Target="../media/image51.png"/><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image" Target="../media/image53.emf"/><Relationship Id="rId7" Type="http://schemas.openxmlformats.org/officeDocument/2006/relationships/image" Target="../media/image57.emf"/><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10.xml"/><Relationship Id="rId4" Type="http://schemas.openxmlformats.org/officeDocument/2006/relationships/image" Target="../media/image13.emf"/></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emf"/><Relationship Id="rId7"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emf"/></Relationships>
</file>

<file path=ppt/slides/_rels/slide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F7269FB-FB95-3561-8282-96F73BF8471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436" y="2016954"/>
            <a:ext cx="12453638" cy="4233495"/>
          </a:xfrm>
          <a:prstGeom prst="rect">
            <a:avLst/>
          </a:prstGeom>
        </p:spPr>
      </p:pic>
      <p:sp>
        <p:nvSpPr>
          <p:cNvPr id="3" name="Title 1">
            <a:extLst>
              <a:ext uri="{FF2B5EF4-FFF2-40B4-BE49-F238E27FC236}">
                <a16:creationId xmlns:a16="http://schemas.microsoft.com/office/drawing/2014/main" id="{AE0E72E7-549D-930D-FCA9-117E24CF00D0}"/>
              </a:ext>
            </a:extLst>
          </p:cNvPr>
          <p:cNvSpPr>
            <a:spLocks noGrp="1"/>
          </p:cNvSpPr>
          <p:nvPr>
            <p:ph type="title"/>
          </p:nvPr>
        </p:nvSpPr>
        <p:spPr>
          <a:xfrm>
            <a:off x="690436" y="1273558"/>
            <a:ext cx="6771600" cy="1369058"/>
          </a:xfrm>
        </p:spPr>
        <p:txBody>
          <a:bodyPr/>
          <a:lstStyle/>
          <a:p>
            <a:r>
              <a:rPr kumimoji="0" lang="en-US" sz="4800" i="0" u="none" strike="noStrike" kern="1200" cap="none" spc="0" normalizeH="0" baseline="0" noProof="0" dirty="0">
                <a:ln>
                  <a:noFill/>
                </a:ln>
                <a:solidFill>
                  <a:srgbClr val="00BBE4"/>
                </a:solidFill>
                <a:effectLst/>
                <a:uLnTx/>
                <a:uFillTx/>
                <a:ea typeface="+mn-ea"/>
                <a:cs typeface="+mn-cs"/>
              </a:rPr>
              <a:t>Welcome to</a:t>
            </a:r>
            <a:br>
              <a:rPr kumimoji="0" lang="en-US" sz="4800" i="0" u="none" strike="noStrike" kern="1200" cap="none" spc="0" normalizeH="0" baseline="0" noProof="0" dirty="0">
                <a:ln>
                  <a:noFill/>
                </a:ln>
                <a:solidFill>
                  <a:srgbClr val="00BBE4"/>
                </a:solidFill>
                <a:effectLst/>
                <a:uLnTx/>
                <a:uFillTx/>
                <a:ea typeface="+mn-ea"/>
                <a:cs typeface="+mn-cs"/>
              </a:rPr>
            </a:br>
            <a:r>
              <a:rPr kumimoji="0" lang="en-US" sz="4800" i="0" u="none" strike="noStrike" kern="1200" cap="none" spc="0" normalizeH="0" baseline="0" noProof="0" dirty="0">
                <a:ln>
                  <a:noFill/>
                </a:ln>
                <a:solidFill>
                  <a:schemeClr val="bg1"/>
                </a:solidFill>
                <a:effectLst/>
                <a:uLnTx/>
                <a:uFillTx/>
                <a:ea typeface="+mn-ea"/>
                <a:cs typeface="+mn-cs"/>
              </a:rPr>
              <a:t>The People’s Pension</a:t>
            </a:r>
            <a:br>
              <a:rPr kumimoji="0" lang="en-US" sz="4800" i="0" u="none" strike="noStrike" kern="1200" cap="none" spc="0" normalizeH="0" baseline="0" noProof="0" dirty="0">
                <a:ln>
                  <a:noFill/>
                </a:ln>
                <a:solidFill>
                  <a:srgbClr val="00BBE4"/>
                </a:solidFill>
                <a:effectLst/>
                <a:uLnTx/>
                <a:uFillTx/>
                <a:ea typeface="+mn-ea"/>
                <a:cs typeface="+mn-cs"/>
              </a:rPr>
            </a:br>
            <a:br>
              <a:rPr kumimoji="0" lang="en-US" sz="4800" i="0" u="none" strike="noStrike" kern="1200" cap="none" spc="0" normalizeH="0" baseline="0" noProof="0" dirty="0">
                <a:ln>
                  <a:noFill/>
                </a:ln>
                <a:solidFill>
                  <a:srgbClr val="00BBE4"/>
                </a:solidFill>
                <a:effectLst/>
                <a:uLnTx/>
                <a:uFillTx/>
                <a:latin typeface="Calibri"/>
                <a:ea typeface="+mn-ea"/>
                <a:cs typeface="+mn-cs"/>
              </a:rPr>
            </a:br>
            <a:br>
              <a:rPr lang="en-US" dirty="0"/>
            </a:br>
            <a:endParaRPr lang="en-US" dirty="0"/>
          </a:p>
        </p:txBody>
      </p:sp>
      <p:pic>
        <p:nvPicPr>
          <p:cNvPr id="4" name="Picture 3">
            <a:extLst>
              <a:ext uri="{FF2B5EF4-FFF2-40B4-BE49-F238E27FC236}">
                <a16:creationId xmlns:a16="http://schemas.microsoft.com/office/drawing/2014/main" id="{EF8B67AF-B6C9-F430-597A-8535734EEC1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791283" y="2224467"/>
            <a:ext cx="2753783" cy="1839972"/>
          </a:xfrm>
          <a:prstGeom prst="rect">
            <a:avLst/>
          </a:prstGeom>
        </p:spPr>
      </p:pic>
      <p:sp>
        <p:nvSpPr>
          <p:cNvPr id="5" name="TextBox 4">
            <a:extLst>
              <a:ext uri="{FF2B5EF4-FFF2-40B4-BE49-F238E27FC236}">
                <a16:creationId xmlns:a16="http://schemas.microsoft.com/office/drawing/2014/main" id="{D4C36E84-AC5D-34B6-4D56-A9A53089C8C9}"/>
              </a:ext>
            </a:extLst>
          </p:cNvPr>
          <p:cNvSpPr txBox="1"/>
          <p:nvPr/>
        </p:nvSpPr>
        <p:spPr>
          <a:xfrm>
            <a:off x="549913" y="6372302"/>
            <a:ext cx="5049700" cy="215444"/>
          </a:xfrm>
          <a:prstGeom prst="rect">
            <a:avLst/>
          </a:prstGeom>
          <a:noFill/>
        </p:spPr>
        <p:txBody>
          <a:bodyPr wrap="square" rtlCol="0">
            <a:spAutoFit/>
          </a:bodyPr>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800" u="none" strike="noStrike" kern="1200" cap="none" spc="0" normalizeH="0" baseline="0" noProof="0" dirty="0">
                <a:ln>
                  <a:noFill/>
                </a:ln>
                <a:solidFill>
                  <a:schemeClr val="bg1"/>
                </a:solidFill>
                <a:effectLst/>
                <a:uLnTx/>
                <a:uFillTx/>
                <a:latin typeface="Raleway" panose="020B0503030101060003" pitchFamily="34" charset="77"/>
              </a:rPr>
              <a:t>Employees of </a:t>
            </a:r>
            <a:r>
              <a:rPr lang="en-GB" sz="800" dirty="0">
                <a:solidFill>
                  <a:schemeClr val="bg1"/>
                </a:solidFill>
                <a:latin typeface="Raleway" panose="020B0503030101060003" pitchFamily="34" charset="77"/>
              </a:rPr>
              <a:t>People’s Partnership </a:t>
            </a:r>
            <a:r>
              <a:rPr kumimoji="0" lang="en-GB" sz="800" u="none" strike="noStrike" kern="1200" cap="none" spc="0" normalizeH="0" baseline="0" noProof="0" dirty="0">
                <a:ln>
                  <a:noFill/>
                </a:ln>
                <a:solidFill>
                  <a:schemeClr val="bg1"/>
                </a:solidFill>
                <a:effectLst/>
                <a:uLnTx/>
                <a:uFillTx/>
                <a:latin typeface="Raleway" panose="020B0503030101060003" pitchFamily="34" charset="77"/>
              </a:rPr>
              <a:t>/ The People’s Pension don’t provide financial advice</a:t>
            </a:r>
          </a:p>
        </p:txBody>
      </p:sp>
    </p:spTree>
    <p:extLst>
      <p:ext uri="{BB962C8B-B14F-4D97-AF65-F5344CB8AC3E}">
        <p14:creationId xmlns:p14="http://schemas.microsoft.com/office/powerpoint/2010/main" val="23358317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7F783-ADBE-892D-82FE-47E88531C478}"/>
              </a:ext>
            </a:extLst>
          </p:cNvPr>
          <p:cNvSpPr txBox="1">
            <a:spLocks/>
          </p:cNvSpPr>
          <p:nvPr/>
        </p:nvSpPr>
        <p:spPr>
          <a:xfrm>
            <a:off x="517071" y="431756"/>
            <a:ext cx="5690782"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effectLst/>
                <a:uLnTx/>
                <a:uFillTx/>
                <a:latin typeface="Fifita " panose="02000506020000020004" pitchFamily="2" charset="0"/>
                <a:ea typeface="+mn-ea"/>
                <a:cs typeface="+mn-cs"/>
              </a:rPr>
              <a:t>What you need to know</a:t>
            </a:r>
          </a:p>
        </p:txBody>
      </p:sp>
      <p:sp>
        <p:nvSpPr>
          <p:cNvPr id="3" name="Title 2">
            <a:extLst>
              <a:ext uri="{FF2B5EF4-FFF2-40B4-BE49-F238E27FC236}">
                <a16:creationId xmlns:a16="http://schemas.microsoft.com/office/drawing/2014/main" id="{7A3BBA55-812D-4B34-7A4C-FC5F50EE5477}"/>
              </a:ext>
            </a:extLst>
          </p:cNvPr>
          <p:cNvSpPr txBox="1">
            <a:spLocks/>
          </p:cNvSpPr>
          <p:nvPr/>
        </p:nvSpPr>
        <p:spPr>
          <a:xfrm>
            <a:off x="1084110" y="2039073"/>
            <a:ext cx="5186318" cy="3804051"/>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GB" sz="1800" u="none" strike="noStrike" kern="1200" cap="none" spc="0" normalizeH="0" baseline="0" noProof="0" dirty="0">
                <a:ln>
                  <a:noFill/>
                </a:ln>
                <a:effectLst/>
                <a:uLnTx/>
                <a:uFillTx/>
                <a:latin typeface="Raleway Medium" panose="020B0503030101060003" pitchFamily="34" charset="77"/>
              </a:rPr>
              <a:t>By law, all employers are required to offer a workplace pension scheme</a:t>
            </a:r>
          </a:p>
          <a:p>
            <a:pPr marL="0" marR="0" lvl="0" indent="0" algn="l" defTabSz="914400" rtl="0" eaLnBrk="1" fontAlgn="auto" latinLnBrk="0" hangingPunct="1">
              <a:lnSpc>
                <a:spcPct val="100000"/>
              </a:lnSpc>
              <a:spcBef>
                <a:spcPct val="0"/>
              </a:spcBef>
              <a:spcAft>
                <a:spcPts val="600"/>
              </a:spcAft>
              <a:buClrTx/>
              <a:buSzTx/>
              <a:buFontTx/>
              <a:buNone/>
              <a:tabLst/>
              <a:defRPr/>
            </a:pPr>
            <a:endParaRPr kumimoji="0" lang="en-GB" sz="1800" u="none" strike="noStrike" kern="1200" cap="none" spc="0" normalizeH="0" baseline="0" noProof="0" dirty="0">
              <a:ln>
                <a:noFill/>
              </a:ln>
              <a:effectLst/>
              <a:uLnTx/>
              <a:uFillTx/>
              <a:latin typeface="Raleway Medium" panose="020B0503030101060003" pitchFamily="34" charset="77"/>
            </a:endParaRPr>
          </a:p>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GB" sz="1800" u="none" strike="noStrike" kern="1200" cap="none" spc="0" normalizeH="0" baseline="0" noProof="0" dirty="0">
                <a:ln>
                  <a:noFill/>
                </a:ln>
                <a:effectLst/>
                <a:uLnTx/>
                <a:uFillTx/>
                <a:latin typeface="Raleway Medium" panose="020B0503030101060003" pitchFamily="34" charset="77"/>
              </a:rPr>
              <a:t>All eligible employees will be auto-enrolled, or in some cases contractually enrolled, to help save for their retirement</a:t>
            </a:r>
          </a:p>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GB" sz="1800" u="none" strike="noStrike" kern="1200" cap="none" spc="0" normalizeH="0" baseline="0" noProof="0" dirty="0">
                <a:ln>
                  <a:noFill/>
                </a:ln>
                <a:effectLst/>
                <a:uLnTx/>
                <a:uFillTx/>
                <a:latin typeface="Raleway Medium" panose="020B0503030101060003" pitchFamily="34" charset="77"/>
              </a:rPr>
              <a:t> </a:t>
            </a:r>
          </a:p>
          <a:p>
            <a:pPr marL="0" marR="0" lvl="0" indent="0" algn="l" defTabSz="914400" rtl="0" eaLnBrk="1" fontAlgn="auto" latinLnBrk="0" hangingPunct="1">
              <a:lnSpc>
                <a:spcPct val="100000"/>
              </a:lnSpc>
              <a:spcBef>
                <a:spcPct val="0"/>
              </a:spcBef>
              <a:spcAft>
                <a:spcPts val="600"/>
              </a:spcAft>
              <a:buClrTx/>
              <a:buSzTx/>
              <a:buFontTx/>
              <a:buNone/>
              <a:tabLst/>
              <a:defRPr/>
            </a:pPr>
            <a:r>
              <a:rPr kumimoji="0" lang="en-GB" sz="1800" u="none" strike="noStrike" kern="1200" cap="none" spc="0" normalizeH="0" baseline="0" noProof="0" dirty="0">
                <a:ln>
                  <a:noFill/>
                </a:ln>
                <a:effectLst/>
                <a:uLnTx/>
                <a:uFillTx/>
                <a:latin typeface="Raleway Medium" panose="020B0503030101060003" pitchFamily="34" charset="77"/>
              </a:rPr>
              <a:t>All employers are required to pay a minimum level of contribution in respect of their workers</a:t>
            </a:r>
          </a:p>
        </p:txBody>
      </p:sp>
      <p:pic>
        <p:nvPicPr>
          <p:cNvPr id="7" name="Picture 6">
            <a:extLst>
              <a:ext uri="{FF2B5EF4-FFF2-40B4-BE49-F238E27FC236}">
                <a16:creationId xmlns:a16="http://schemas.microsoft.com/office/drawing/2014/main" id="{561284C6-E2E1-F6E1-8896-5D2C2B4EB2E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7836" y="2747287"/>
            <a:ext cx="12447672" cy="3178386"/>
          </a:xfrm>
          <a:prstGeom prst="rect">
            <a:avLst/>
          </a:prstGeom>
        </p:spPr>
      </p:pic>
      <p:sp>
        <p:nvSpPr>
          <p:cNvPr id="8" name="Text Placeholder 11">
            <a:extLst>
              <a:ext uri="{FF2B5EF4-FFF2-40B4-BE49-F238E27FC236}">
                <a16:creationId xmlns:a16="http://schemas.microsoft.com/office/drawing/2014/main" id="{F2915EEC-7AD5-B345-4347-794F41C20265}"/>
              </a:ext>
            </a:extLst>
          </p:cNvPr>
          <p:cNvSpPr txBox="1">
            <a:spLocks/>
          </p:cNvSpPr>
          <p:nvPr/>
        </p:nvSpPr>
        <p:spPr>
          <a:xfrm>
            <a:off x="527946" y="1197129"/>
            <a:ext cx="8158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latin typeface="Raleway Medium" panose="020B0503030101060003" pitchFamily="34" charset="77"/>
              </a:rPr>
              <a:t>How your employer will meet</a:t>
            </a:r>
            <a:r>
              <a:rPr lang="en-GB" b="0" dirty="0">
                <a:effectLst/>
                <a:latin typeface="Raleway Medium" panose="020B0503030101060003" pitchFamily="34" charset="77"/>
              </a:rPr>
              <a:t> the government’s regulations</a:t>
            </a:r>
          </a:p>
        </p:txBody>
      </p:sp>
    </p:spTree>
    <p:extLst>
      <p:ext uri="{BB962C8B-B14F-4D97-AF65-F5344CB8AC3E}">
        <p14:creationId xmlns:p14="http://schemas.microsoft.com/office/powerpoint/2010/main" val="12236677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7F783-ADBE-892D-82FE-47E88531C478}"/>
              </a:ext>
            </a:extLst>
          </p:cNvPr>
          <p:cNvSpPr txBox="1">
            <a:spLocks/>
          </p:cNvSpPr>
          <p:nvPr/>
        </p:nvSpPr>
        <p:spPr>
          <a:xfrm>
            <a:off x="517071" y="431756"/>
            <a:ext cx="7817032"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effectLst/>
                <a:uLnTx/>
                <a:uFillTx/>
                <a:latin typeface="Fifita " panose="02000506020000020004" pitchFamily="2" charset="0"/>
                <a:ea typeface="+mn-ea"/>
                <a:cs typeface="+mn-cs"/>
              </a:rPr>
              <a:t>The reality of the State Pension</a:t>
            </a:r>
          </a:p>
        </p:txBody>
      </p:sp>
      <p:sp>
        <p:nvSpPr>
          <p:cNvPr id="4" name="Text Placeholder 11">
            <a:extLst>
              <a:ext uri="{FF2B5EF4-FFF2-40B4-BE49-F238E27FC236}">
                <a16:creationId xmlns:a16="http://schemas.microsoft.com/office/drawing/2014/main" id="{FB4E02F0-E238-1357-5D55-E444C5FCFDE5}"/>
              </a:ext>
            </a:extLst>
          </p:cNvPr>
          <p:cNvSpPr txBox="1">
            <a:spLocks/>
          </p:cNvSpPr>
          <p:nvPr/>
        </p:nvSpPr>
        <p:spPr>
          <a:xfrm>
            <a:off x="527947" y="1144875"/>
            <a:ext cx="6585610"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b="0" dirty="0">
                <a:latin typeface="Raleway Medium" panose="020B0503030101060003" pitchFamily="34" charset="77"/>
              </a:rPr>
              <a:t>2024/2025 tax year</a:t>
            </a:r>
            <a:endParaRPr lang="en-GB" b="0" dirty="0">
              <a:effectLst/>
              <a:latin typeface="Raleway Medium" panose="020B0503030101060003" pitchFamily="34" charset="77"/>
            </a:endParaRPr>
          </a:p>
        </p:txBody>
      </p:sp>
      <p:sp>
        <p:nvSpPr>
          <p:cNvPr id="5" name="Content Placeholder 1">
            <a:extLst>
              <a:ext uri="{FF2B5EF4-FFF2-40B4-BE49-F238E27FC236}">
                <a16:creationId xmlns:a16="http://schemas.microsoft.com/office/drawing/2014/main" id="{D0D2A360-A849-A1E4-F6BA-39C3BCCD1513}"/>
              </a:ext>
            </a:extLst>
          </p:cNvPr>
          <p:cNvSpPr txBox="1">
            <a:spLocks/>
          </p:cNvSpPr>
          <p:nvPr/>
        </p:nvSpPr>
        <p:spPr>
          <a:xfrm>
            <a:off x="455987" y="1947139"/>
            <a:ext cx="4196695" cy="490282"/>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800" b="1" dirty="0">
                <a:latin typeface="Raleway" panose="020B0503030101060003" pitchFamily="34" charset="77"/>
              </a:rPr>
              <a:t>The State Pension for someone …</a:t>
            </a:r>
          </a:p>
        </p:txBody>
      </p:sp>
      <p:sp>
        <p:nvSpPr>
          <p:cNvPr id="7" name="Subtitle 1">
            <a:extLst>
              <a:ext uri="{FF2B5EF4-FFF2-40B4-BE49-F238E27FC236}">
                <a16:creationId xmlns:a16="http://schemas.microsoft.com/office/drawing/2014/main" id="{74FAFD8D-1EDD-43DC-935E-716D2CB5BD0A}"/>
              </a:ext>
            </a:extLst>
          </p:cNvPr>
          <p:cNvSpPr txBox="1">
            <a:spLocks/>
          </p:cNvSpPr>
          <p:nvPr/>
        </p:nvSpPr>
        <p:spPr>
          <a:xfrm>
            <a:off x="376046" y="6426244"/>
            <a:ext cx="6956550" cy="138499"/>
          </a:xfrm>
          <a:prstGeom prst="rect">
            <a:avLst/>
          </a:prstGeom>
        </p:spPr>
        <p:txBody>
          <a:bodyPr vert="horz" wrap="square" lIns="0" tIns="0" rIns="0" bIns="0" rtlCol="0">
            <a:spAutoFit/>
          </a:bodyPr>
          <a:lstStyle>
            <a:lvl1pPr marL="0" indent="0" algn="l" defTabSz="914400" rtl="0" eaLnBrk="1" latinLnBrk="0" hangingPunct="1">
              <a:spcBef>
                <a:spcPct val="20000"/>
              </a:spcBef>
              <a:spcAft>
                <a:spcPct val="60000"/>
              </a:spcAft>
              <a:buFont typeface="Arial" pitchFamily="34" charset="0"/>
              <a:buNone/>
              <a:defRPr sz="1600" kern="1200">
                <a:solidFill>
                  <a:srgbClr val="004FB6"/>
                </a:solidFill>
                <a:latin typeface="Arial" pitchFamily="34" charset="0"/>
                <a:ea typeface="+mn-ea"/>
                <a:cs typeface="Arial" pitchFamily="34" charset="0"/>
              </a:defRPr>
            </a:lvl1pPr>
            <a:lvl2pPr marL="457200" indent="0" algn="ctr" defTabSz="914400" rtl="0" eaLnBrk="1" latinLnBrk="0" hangingPunct="1">
              <a:spcBef>
                <a:spcPct val="20000"/>
              </a:spcBef>
              <a:buFont typeface="Arial" pitchFamily="34" charset="0"/>
              <a:buNone/>
              <a:defRPr sz="1800" kern="1200">
                <a:solidFill>
                  <a:schemeClr val="tx1">
                    <a:tint val="75000"/>
                  </a:schemeClr>
                </a:solidFill>
                <a:latin typeface="Arial" pitchFamily="34" charset="0"/>
                <a:ea typeface="+mn-ea"/>
                <a:cs typeface="Arial" pitchFamily="34" charset="0"/>
              </a:defRPr>
            </a:lvl2pPr>
            <a:lvl3pPr marL="914400" indent="0" algn="ctr" defTabSz="914400" rtl="0" eaLnBrk="1" latinLnBrk="0" hangingPunct="1">
              <a:spcBef>
                <a:spcPct val="20000"/>
              </a:spcBef>
              <a:buFont typeface="Arial" pitchFamily="34" charset="0"/>
              <a:buNone/>
              <a:defRPr sz="1600" kern="1200">
                <a:solidFill>
                  <a:schemeClr val="tx1">
                    <a:tint val="75000"/>
                  </a:schemeClr>
                </a:solidFill>
                <a:latin typeface="Arial" pitchFamily="34" charset="0"/>
                <a:ea typeface="+mn-ea"/>
                <a:cs typeface="Arial" pitchFamily="34" charset="0"/>
              </a:defRPr>
            </a:lvl3pPr>
            <a:lvl4pPr marL="13716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4pPr>
            <a:lvl5pPr marL="18288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GB" sz="900" dirty="0">
                <a:solidFill>
                  <a:schemeClr val="tx1"/>
                </a:solidFill>
                <a:latin typeface="Raleway Medium" panose="020B0503030101060003" pitchFamily="34" charset="77"/>
              </a:rPr>
              <a:t>*Example based on someone reaching State Pension age on or after 6 April 2024 with a full National Insurance record</a:t>
            </a:r>
            <a:endParaRPr lang="en-US" sz="900" dirty="0">
              <a:solidFill>
                <a:schemeClr val="tx1"/>
              </a:solidFill>
              <a:latin typeface="Raleway Medium" panose="020B0503030101060003" pitchFamily="34" charset="77"/>
            </a:endParaRPr>
          </a:p>
        </p:txBody>
      </p:sp>
      <p:sp>
        <p:nvSpPr>
          <p:cNvPr id="8" name="Content Placeholder 1">
            <a:extLst>
              <a:ext uri="{FF2B5EF4-FFF2-40B4-BE49-F238E27FC236}">
                <a16:creationId xmlns:a16="http://schemas.microsoft.com/office/drawing/2014/main" id="{17B8C267-CC0A-EFDB-6CC3-2C2D0609EE9D}"/>
              </a:ext>
            </a:extLst>
          </p:cNvPr>
          <p:cNvSpPr txBox="1">
            <a:spLocks/>
          </p:cNvSpPr>
          <p:nvPr/>
        </p:nvSpPr>
        <p:spPr>
          <a:xfrm>
            <a:off x="8334103" y="5374628"/>
            <a:ext cx="4224252" cy="490282"/>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800" b="1" dirty="0">
                <a:latin typeface="Raleway" panose="020B0503030101060003" pitchFamily="34" charset="77"/>
              </a:rPr>
              <a:t>…is just </a:t>
            </a:r>
            <a:r>
              <a:rPr lang="en-GB" sz="3200" dirty="0">
                <a:solidFill>
                  <a:schemeClr val="bg2"/>
                </a:solidFill>
                <a:latin typeface="VAG Rounded Std Light" panose="020F0502020204020204" pitchFamily="34" charset="0"/>
              </a:rPr>
              <a:t>£</a:t>
            </a:r>
            <a:r>
              <a:rPr lang="en-GB" sz="3200" b="1" dirty="0">
                <a:solidFill>
                  <a:schemeClr val="bg2"/>
                </a:solidFill>
                <a:latin typeface="Fifita " panose="02000506020000020004" pitchFamily="2" charset="0"/>
              </a:rPr>
              <a:t>221.20</a:t>
            </a:r>
            <a:r>
              <a:rPr lang="en-GB" sz="1800" dirty="0">
                <a:solidFill>
                  <a:schemeClr val="bg2"/>
                </a:solidFill>
                <a:latin typeface="Fifita " panose="02000506020000020004" pitchFamily="2" charset="0"/>
              </a:rPr>
              <a:t> </a:t>
            </a:r>
            <a:r>
              <a:rPr lang="en-GB" sz="1800" b="1" dirty="0">
                <a:latin typeface="Raleway" panose="020B0503030101060003" pitchFamily="34" charset="77"/>
              </a:rPr>
              <a:t>per week*</a:t>
            </a:r>
          </a:p>
        </p:txBody>
      </p:sp>
      <p:pic>
        <p:nvPicPr>
          <p:cNvPr id="10" name="Picture 9">
            <a:extLst>
              <a:ext uri="{FF2B5EF4-FFF2-40B4-BE49-F238E27FC236}">
                <a16:creationId xmlns:a16="http://schemas.microsoft.com/office/drawing/2014/main" id="{FEB99B09-35A0-41B6-AC8A-BCF36981FD1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21041186">
            <a:off x="2417887" y="2173132"/>
            <a:ext cx="7448580" cy="3384494"/>
          </a:xfrm>
          <a:prstGeom prst="rect">
            <a:avLst/>
          </a:prstGeom>
          <a:ln>
            <a:noFill/>
          </a:ln>
          <a:effectLst>
            <a:outerShdw blurRad="292100" dist="139700" dir="9021708" algn="tl" rotWithShape="0">
              <a:srgbClr val="333333">
                <a:alpha val="65000"/>
              </a:srgbClr>
            </a:outerShdw>
          </a:effectLst>
        </p:spPr>
      </p:pic>
      <p:sp>
        <p:nvSpPr>
          <p:cNvPr id="11" name="Content Placeholder 1">
            <a:extLst>
              <a:ext uri="{FF2B5EF4-FFF2-40B4-BE49-F238E27FC236}">
                <a16:creationId xmlns:a16="http://schemas.microsoft.com/office/drawing/2014/main" id="{A84524B0-306E-506E-7141-817B317344EC}"/>
              </a:ext>
            </a:extLst>
          </p:cNvPr>
          <p:cNvSpPr txBox="1">
            <a:spLocks/>
          </p:cNvSpPr>
          <p:nvPr/>
        </p:nvSpPr>
        <p:spPr>
          <a:xfrm rot="21041186">
            <a:off x="3281827" y="3400948"/>
            <a:ext cx="5759036" cy="342969"/>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1" dirty="0">
                <a:latin typeface="Raleway" panose="020B0503030101060003" pitchFamily="34" charset="77"/>
              </a:rPr>
              <a:t>TWO HUNDRED AND TWENTY-ONE POUNDS, TWENTY PENCE</a:t>
            </a:r>
          </a:p>
          <a:p>
            <a:pPr marL="0" indent="0">
              <a:buNone/>
            </a:pPr>
            <a:r>
              <a:rPr lang="en-GB" sz="1200" b="1" dirty="0">
                <a:latin typeface="Raleway" panose="020B0503030101060003" pitchFamily="34" charset="77"/>
              </a:rPr>
              <a:t>  </a:t>
            </a:r>
          </a:p>
        </p:txBody>
      </p:sp>
      <p:sp>
        <p:nvSpPr>
          <p:cNvPr id="12" name="Content Placeholder 1">
            <a:extLst>
              <a:ext uri="{FF2B5EF4-FFF2-40B4-BE49-F238E27FC236}">
                <a16:creationId xmlns:a16="http://schemas.microsoft.com/office/drawing/2014/main" id="{73D7304F-58DD-78EA-8E64-88AA88C4214A}"/>
              </a:ext>
            </a:extLst>
          </p:cNvPr>
          <p:cNvSpPr txBox="1">
            <a:spLocks/>
          </p:cNvSpPr>
          <p:nvPr/>
        </p:nvSpPr>
        <p:spPr>
          <a:xfrm rot="21041186">
            <a:off x="3367078" y="3848385"/>
            <a:ext cx="4777740" cy="342969"/>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1" dirty="0">
                <a:latin typeface="Raleway" panose="020B0503030101060003" pitchFamily="34" charset="77"/>
              </a:rPr>
              <a:t>EACH WEEK</a:t>
            </a:r>
          </a:p>
          <a:p>
            <a:pPr marL="0" indent="0">
              <a:buNone/>
            </a:pPr>
            <a:r>
              <a:rPr lang="en-GB" sz="1200" b="1" dirty="0">
                <a:latin typeface="Raleway" panose="020B0503030101060003" pitchFamily="34" charset="77"/>
              </a:rPr>
              <a:t>  </a:t>
            </a:r>
          </a:p>
        </p:txBody>
      </p:sp>
      <p:sp>
        <p:nvSpPr>
          <p:cNvPr id="13" name="Content Placeholder 1">
            <a:extLst>
              <a:ext uri="{FF2B5EF4-FFF2-40B4-BE49-F238E27FC236}">
                <a16:creationId xmlns:a16="http://schemas.microsoft.com/office/drawing/2014/main" id="{BEE6614E-1CD2-F809-7A6C-E173541F28CC}"/>
              </a:ext>
            </a:extLst>
          </p:cNvPr>
          <p:cNvSpPr txBox="1">
            <a:spLocks/>
          </p:cNvSpPr>
          <p:nvPr/>
        </p:nvSpPr>
        <p:spPr>
          <a:xfrm rot="21041186">
            <a:off x="8278459" y="2921341"/>
            <a:ext cx="1271576" cy="342969"/>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600" b="1" dirty="0">
                <a:latin typeface="+mj-lt"/>
              </a:rPr>
              <a:t>221.20</a:t>
            </a:r>
          </a:p>
          <a:p>
            <a:pPr marL="0" indent="0">
              <a:buNone/>
            </a:pPr>
            <a:r>
              <a:rPr lang="en-GB" sz="1600" b="1" dirty="0">
                <a:solidFill>
                  <a:schemeClr val="tx1">
                    <a:lumMod val="50000"/>
                  </a:schemeClr>
                </a:solidFill>
                <a:latin typeface="+mj-lt"/>
              </a:rPr>
              <a:t>  </a:t>
            </a:r>
          </a:p>
        </p:txBody>
      </p:sp>
      <p:sp>
        <p:nvSpPr>
          <p:cNvPr id="14" name="Content Placeholder 1">
            <a:extLst>
              <a:ext uri="{FF2B5EF4-FFF2-40B4-BE49-F238E27FC236}">
                <a16:creationId xmlns:a16="http://schemas.microsoft.com/office/drawing/2014/main" id="{621DBFF9-4C67-A045-6833-170BF80E24FA}"/>
              </a:ext>
            </a:extLst>
          </p:cNvPr>
          <p:cNvSpPr txBox="1">
            <a:spLocks/>
          </p:cNvSpPr>
          <p:nvPr/>
        </p:nvSpPr>
        <p:spPr>
          <a:xfrm rot="21041186">
            <a:off x="3139185" y="4840588"/>
            <a:ext cx="4777740" cy="342969"/>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GB" sz="1200" b="1" dirty="0">
                <a:latin typeface="Raleway" panose="020B0503030101060003" pitchFamily="34" charset="77"/>
              </a:rPr>
              <a:t>SINGLE PERSON STATE PENSION</a:t>
            </a:r>
          </a:p>
          <a:p>
            <a:pPr marL="0" indent="0">
              <a:buNone/>
            </a:pPr>
            <a:r>
              <a:rPr lang="en-GB" sz="1200" b="1" dirty="0">
                <a:latin typeface="Raleway" panose="020B0503030101060003" pitchFamily="34" charset="77"/>
              </a:rPr>
              <a:t>  </a:t>
            </a:r>
          </a:p>
        </p:txBody>
      </p:sp>
      <p:sp>
        <p:nvSpPr>
          <p:cNvPr id="15" name="Content Placeholder 1">
            <a:extLst>
              <a:ext uri="{FF2B5EF4-FFF2-40B4-BE49-F238E27FC236}">
                <a16:creationId xmlns:a16="http://schemas.microsoft.com/office/drawing/2014/main" id="{FE8EDF74-EAE8-A849-C6D1-05ACD28CAFDC}"/>
              </a:ext>
            </a:extLst>
          </p:cNvPr>
          <p:cNvSpPr txBox="1">
            <a:spLocks/>
          </p:cNvSpPr>
          <p:nvPr/>
        </p:nvSpPr>
        <p:spPr>
          <a:xfrm rot="21041186">
            <a:off x="6558172" y="2607007"/>
            <a:ext cx="1864354" cy="342969"/>
          </a:xfrm>
          <a:prstGeom prst="rect">
            <a:avLst/>
          </a:prstGeom>
        </p:spPr>
        <p:txBody>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r">
              <a:buNone/>
            </a:pPr>
            <a:r>
              <a:rPr lang="en-GB" sz="1600" b="1" dirty="0">
                <a:latin typeface="+mj-lt"/>
              </a:rPr>
              <a:t>2024/2025</a:t>
            </a:r>
          </a:p>
          <a:p>
            <a:pPr marL="0" indent="0" algn="r">
              <a:buNone/>
            </a:pPr>
            <a:r>
              <a:rPr lang="en-GB" sz="1600" b="1" dirty="0">
                <a:latin typeface="+mj-lt"/>
              </a:rPr>
              <a:t>  </a:t>
            </a:r>
          </a:p>
        </p:txBody>
      </p:sp>
    </p:spTree>
    <p:extLst>
      <p:ext uri="{BB962C8B-B14F-4D97-AF65-F5344CB8AC3E}">
        <p14:creationId xmlns:p14="http://schemas.microsoft.com/office/powerpoint/2010/main" val="2462266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500"/>
                                        <p:tgtEl>
                                          <p:spTgt spid="7"/>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childTnLst>
                                </p:cTn>
                              </p:par>
                            </p:childTnLst>
                          </p:cTn>
                        </p:par>
                        <p:par>
                          <p:cTn id="19" fill="hold">
                            <p:stCondLst>
                              <p:cond delay="3000"/>
                            </p:stCondLst>
                            <p:childTnLst>
                              <p:par>
                                <p:cTn id="20" presetID="10"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childTnLst>
                                </p:cTn>
                              </p:par>
                            </p:childTnLst>
                          </p:cTn>
                        </p:par>
                        <p:par>
                          <p:cTn id="23" fill="hold">
                            <p:stCondLst>
                              <p:cond delay="4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childTnLst>
                                </p:cTn>
                              </p:par>
                            </p:childTnLst>
                          </p:cTn>
                        </p:par>
                        <p:par>
                          <p:cTn id="27" fill="hold">
                            <p:stCondLst>
                              <p:cond delay="50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childTnLst>
                                </p:cTn>
                              </p:par>
                            </p:childTnLst>
                          </p:cTn>
                        </p:par>
                        <p:par>
                          <p:cTn id="31" fill="hold">
                            <p:stCondLst>
                              <p:cond delay="60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11" grpId="0"/>
      <p:bldP spid="12" grpId="0"/>
      <p:bldP spid="13" grpId="0"/>
      <p:bldP spid="14" grpId="0"/>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2C560D-5DE0-BE71-F013-310006A75DB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686638" y="911167"/>
            <a:ext cx="7295561" cy="5387814"/>
          </a:xfrm>
          <a:prstGeom prst="rect">
            <a:avLst/>
          </a:prstGeom>
        </p:spPr>
      </p:pic>
      <p:sp>
        <p:nvSpPr>
          <p:cNvPr id="2" name="Title 1">
            <a:extLst>
              <a:ext uri="{FF2B5EF4-FFF2-40B4-BE49-F238E27FC236}">
                <a16:creationId xmlns:a16="http://schemas.microsoft.com/office/drawing/2014/main" id="{1797F783-ADBE-892D-82FE-47E88531C478}"/>
              </a:ext>
            </a:extLst>
          </p:cNvPr>
          <p:cNvSpPr txBox="1">
            <a:spLocks/>
          </p:cNvSpPr>
          <p:nvPr/>
        </p:nvSpPr>
        <p:spPr>
          <a:xfrm>
            <a:off x="517070" y="431756"/>
            <a:ext cx="7137763"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effectLst/>
                <a:uLnTx/>
                <a:uFillTx/>
                <a:latin typeface="Fifita " panose="02000506020000020004" pitchFamily="2" charset="0"/>
                <a:ea typeface="+mn-ea"/>
                <a:cs typeface="+mn-cs"/>
              </a:rPr>
              <a:t>Eligibility</a:t>
            </a:r>
          </a:p>
        </p:txBody>
      </p:sp>
      <p:sp>
        <p:nvSpPr>
          <p:cNvPr id="6" name="TextBox 5">
            <a:extLst>
              <a:ext uri="{FF2B5EF4-FFF2-40B4-BE49-F238E27FC236}">
                <a16:creationId xmlns:a16="http://schemas.microsoft.com/office/drawing/2014/main" id="{6B3945AA-E5A4-B91E-9CC5-15404A3CEC49}"/>
              </a:ext>
            </a:extLst>
          </p:cNvPr>
          <p:cNvSpPr txBox="1"/>
          <p:nvPr/>
        </p:nvSpPr>
        <p:spPr>
          <a:xfrm>
            <a:off x="5674269" y="4132129"/>
            <a:ext cx="4430060" cy="1250727"/>
          </a:xfrm>
          <a:prstGeom prst="rect">
            <a:avLst/>
          </a:prstGeom>
          <a:noFill/>
        </p:spPr>
        <p:txBody>
          <a:bodyPr wrap="square" lIns="0" tIns="0" rIns="0" bIns="0" rtlCol="0" anchor="ctr" anchorCtr="0">
            <a:spAutoFit/>
          </a:bodyPr>
          <a:lstStyle/>
          <a:p>
            <a:pPr algn="ctr">
              <a:lnSpc>
                <a:spcPts val="3200"/>
              </a:lnSpc>
            </a:pPr>
            <a:r>
              <a:rPr lang="en-US" sz="3200" b="1" dirty="0">
                <a:solidFill>
                  <a:schemeClr val="tx2"/>
                </a:solidFill>
                <a:latin typeface="Fifita " panose="02000506020000020004" pitchFamily="2" charset="0"/>
              </a:rPr>
              <a:t>What if </a:t>
            </a:r>
            <a:br>
              <a:rPr lang="en-US" sz="3200" b="1" dirty="0">
                <a:solidFill>
                  <a:schemeClr val="tx2"/>
                </a:solidFill>
                <a:latin typeface="Fifita " panose="02000506020000020004" pitchFamily="2" charset="0"/>
              </a:rPr>
            </a:br>
            <a:r>
              <a:rPr lang="en-US" sz="3200" b="1" dirty="0">
                <a:solidFill>
                  <a:schemeClr val="tx2"/>
                </a:solidFill>
                <a:latin typeface="Fifita " panose="02000506020000020004" pitchFamily="2" charset="0"/>
              </a:rPr>
              <a:t>you are not </a:t>
            </a:r>
            <a:br>
              <a:rPr lang="en-US" sz="3200" b="1" dirty="0">
                <a:solidFill>
                  <a:schemeClr val="tx2"/>
                </a:solidFill>
                <a:latin typeface="Fifita " panose="02000506020000020004" pitchFamily="2" charset="0"/>
              </a:rPr>
            </a:br>
            <a:r>
              <a:rPr lang="en-US" sz="3200" b="1" dirty="0">
                <a:solidFill>
                  <a:schemeClr val="tx2"/>
                </a:solidFill>
                <a:latin typeface="Fifita " panose="02000506020000020004" pitchFamily="2" charset="0"/>
              </a:rPr>
              <a:t>auto-enrolled?</a:t>
            </a:r>
          </a:p>
        </p:txBody>
      </p:sp>
      <p:sp>
        <p:nvSpPr>
          <p:cNvPr id="7" name="TextBox 6">
            <a:extLst>
              <a:ext uri="{FF2B5EF4-FFF2-40B4-BE49-F238E27FC236}">
                <a16:creationId xmlns:a16="http://schemas.microsoft.com/office/drawing/2014/main" id="{58AF6609-3344-E3D6-47B6-73C778331995}"/>
              </a:ext>
            </a:extLst>
          </p:cNvPr>
          <p:cNvSpPr txBox="1"/>
          <p:nvPr/>
        </p:nvSpPr>
        <p:spPr>
          <a:xfrm>
            <a:off x="2143043" y="1371449"/>
            <a:ext cx="5583015" cy="2057551"/>
          </a:xfrm>
          <a:prstGeom prst="rect">
            <a:avLst/>
          </a:prstGeom>
          <a:noFill/>
        </p:spPr>
        <p:txBody>
          <a:bodyPr wrap="square" lIns="0" tIns="0" rIns="0" bIns="0" rtlCol="0" anchor="ctr" anchorCtr="0">
            <a:spAutoFit/>
          </a:bodyPr>
          <a:lstStyle/>
          <a:p>
            <a:pPr algn="ctr">
              <a:lnSpc>
                <a:spcPts val="3200"/>
              </a:lnSpc>
              <a:buClr>
                <a:schemeClr val="bg2"/>
              </a:buClr>
            </a:pPr>
            <a:r>
              <a:rPr lang="en-GB" sz="2800" b="1" dirty="0">
                <a:solidFill>
                  <a:schemeClr val="tx2"/>
                </a:solidFill>
                <a:latin typeface="Fifita " panose="02000506020000020004" pitchFamily="2" charset="0"/>
              </a:rPr>
              <a:t>If you’re </a:t>
            </a:r>
            <a:br>
              <a:rPr lang="en-GB" sz="2800" b="1" dirty="0">
                <a:solidFill>
                  <a:schemeClr val="tx2"/>
                </a:solidFill>
                <a:latin typeface="Fifita " panose="02000506020000020004" pitchFamily="2" charset="0"/>
              </a:rPr>
            </a:br>
            <a:r>
              <a:rPr lang="en-GB" sz="2800" b="1" dirty="0">
                <a:solidFill>
                  <a:schemeClr val="bg2"/>
                </a:solidFill>
                <a:latin typeface="Fifita " panose="02000506020000020004" pitchFamily="2" charset="0"/>
              </a:rPr>
              <a:t>at least 22</a:t>
            </a:r>
            <a:r>
              <a:rPr lang="en-GB" sz="2800" b="1" dirty="0">
                <a:solidFill>
                  <a:schemeClr val="tx2"/>
                </a:solidFill>
                <a:latin typeface="Fifita " panose="02000506020000020004" pitchFamily="2" charset="0"/>
              </a:rPr>
              <a:t>, under </a:t>
            </a:r>
            <a:br>
              <a:rPr lang="en-GB" sz="2800" b="1" dirty="0">
                <a:solidFill>
                  <a:schemeClr val="tx2"/>
                </a:solidFill>
                <a:latin typeface="Fifita " panose="02000506020000020004" pitchFamily="2" charset="0"/>
              </a:rPr>
            </a:br>
            <a:r>
              <a:rPr lang="en-GB" sz="2800" b="1" dirty="0">
                <a:solidFill>
                  <a:schemeClr val="bg2"/>
                </a:solidFill>
                <a:latin typeface="Fifita " panose="02000506020000020004" pitchFamily="2" charset="0"/>
              </a:rPr>
              <a:t>State Pension age </a:t>
            </a:r>
            <a:br>
              <a:rPr lang="en-GB" sz="2800" b="1" dirty="0">
                <a:solidFill>
                  <a:schemeClr val="tx2"/>
                </a:solidFill>
                <a:latin typeface="Fifita " panose="02000506020000020004" pitchFamily="2" charset="0"/>
              </a:rPr>
            </a:br>
            <a:r>
              <a:rPr lang="en-GB" sz="2800" b="1" dirty="0">
                <a:solidFill>
                  <a:schemeClr val="tx2"/>
                </a:solidFill>
                <a:latin typeface="Fifita " panose="02000506020000020004" pitchFamily="2" charset="0"/>
              </a:rPr>
              <a:t>and earn more than </a:t>
            </a:r>
            <a:br>
              <a:rPr lang="en-GB" sz="2800" b="1" dirty="0">
                <a:solidFill>
                  <a:schemeClr val="tx2"/>
                </a:solidFill>
                <a:latin typeface="Fifita " panose="02000506020000020004" pitchFamily="2" charset="0"/>
              </a:rPr>
            </a:br>
            <a:r>
              <a:rPr lang="en-GB" sz="2800" b="1" dirty="0">
                <a:solidFill>
                  <a:schemeClr val="bg2"/>
                </a:solidFill>
                <a:latin typeface="Raleway SemiBold" panose="020B0503030101060003" pitchFamily="34" charset="77"/>
              </a:rPr>
              <a:t>£</a:t>
            </a:r>
            <a:r>
              <a:rPr lang="en-GB" sz="2800" b="1" dirty="0">
                <a:solidFill>
                  <a:schemeClr val="bg2"/>
                </a:solidFill>
                <a:latin typeface="Fifita " panose="02000506020000020004" pitchFamily="2" charset="0"/>
              </a:rPr>
              <a:t>10,000 </a:t>
            </a:r>
            <a:r>
              <a:rPr lang="en-GB" sz="2800" b="1" dirty="0">
                <a:solidFill>
                  <a:schemeClr val="tx2"/>
                </a:solidFill>
                <a:latin typeface="Fifita " panose="02000506020000020004" pitchFamily="2" charset="0"/>
              </a:rPr>
              <a:t>each year…</a:t>
            </a:r>
          </a:p>
        </p:txBody>
      </p:sp>
    </p:spTree>
    <p:extLst>
      <p:ext uri="{BB962C8B-B14F-4D97-AF65-F5344CB8AC3E}">
        <p14:creationId xmlns:p14="http://schemas.microsoft.com/office/powerpoint/2010/main" val="3704357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D2FED040-D6D6-93B7-B2B6-85F47444D6BA}"/>
              </a:ext>
            </a:extLst>
          </p:cNvPr>
          <p:cNvSpPr/>
          <p:nvPr/>
        </p:nvSpPr>
        <p:spPr>
          <a:xfrm>
            <a:off x="6592413" y="2358227"/>
            <a:ext cx="3698177" cy="3698177"/>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A9A15029-085C-C789-7384-AD0E368C48FF}"/>
              </a:ext>
            </a:extLst>
          </p:cNvPr>
          <p:cNvSpPr/>
          <p:nvPr/>
        </p:nvSpPr>
        <p:spPr>
          <a:xfrm>
            <a:off x="1887891" y="2358227"/>
            <a:ext cx="3698177" cy="3698177"/>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1797F783-ADBE-892D-82FE-47E88531C478}"/>
              </a:ext>
            </a:extLst>
          </p:cNvPr>
          <p:cNvSpPr txBox="1">
            <a:spLocks/>
          </p:cNvSpPr>
          <p:nvPr/>
        </p:nvSpPr>
        <p:spPr>
          <a:xfrm>
            <a:off x="517070" y="431756"/>
            <a:ext cx="6658793"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effectLst/>
                <a:uLnTx/>
                <a:uFillTx/>
                <a:latin typeface="Fifita " panose="02000506020000020004" pitchFamily="2" charset="0"/>
                <a:ea typeface="+mn-ea"/>
                <a:cs typeface="+mn-cs"/>
              </a:rPr>
              <a:t>If you’re not auto-enrolled</a:t>
            </a:r>
          </a:p>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4000" b="1" i="0" u="none" strike="noStrike" kern="1200" cap="none" spc="0" normalizeH="0" baseline="0" noProof="0" dirty="0">
                <a:ln>
                  <a:noFill/>
                </a:ln>
                <a:effectLst/>
                <a:uLnTx/>
                <a:uFillTx/>
                <a:latin typeface="Fifita " panose="02000506020000020004" pitchFamily="2" charset="0"/>
                <a:ea typeface="+mn-ea"/>
                <a:cs typeface="+mn-cs"/>
              </a:rPr>
              <a:t>this could be because:</a:t>
            </a:r>
          </a:p>
        </p:txBody>
      </p:sp>
      <p:sp>
        <p:nvSpPr>
          <p:cNvPr id="6" name="TextBox 5">
            <a:extLst>
              <a:ext uri="{FF2B5EF4-FFF2-40B4-BE49-F238E27FC236}">
                <a16:creationId xmlns:a16="http://schemas.microsoft.com/office/drawing/2014/main" id="{6B3945AA-E5A4-B91E-9CC5-15404A3CEC49}"/>
              </a:ext>
            </a:extLst>
          </p:cNvPr>
          <p:cNvSpPr txBox="1"/>
          <p:nvPr/>
        </p:nvSpPr>
        <p:spPr>
          <a:xfrm>
            <a:off x="6836108" y="3296479"/>
            <a:ext cx="3330558" cy="1477328"/>
          </a:xfrm>
          <a:prstGeom prst="rect">
            <a:avLst/>
          </a:prstGeom>
          <a:noFill/>
        </p:spPr>
        <p:txBody>
          <a:bodyPr wrap="square" lIns="0" tIns="0" rIns="0" bIns="0" rtlCol="0" anchor="ctr" anchorCtr="0">
            <a:spAutoFit/>
          </a:bodyPr>
          <a:lstStyle/>
          <a:p>
            <a:pPr algn="ctr"/>
            <a:r>
              <a:rPr lang="en-US" sz="3200" b="1" dirty="0">
                <a:solidFill>
                  <a:schemeClr val="bg2"/>
                </a:solidFill>
                <a:latin typeface="Fifita " panose="02000506020000020004" pitchFamily="2" charset="0"/>
              </a:rPr>
              <a:t>Your earnings </a:t>
            </a:r>
            <a:br>
              <a:rPr lang="en-US" sz="3200" b="1" dirty="0">
                <a:solidFill>
                  <a:schemeClr val="bg2"/>
                </a:solidFill>
                <a:latin typeface="Fifita " panose="02000506020000020004" pitchFamily="2" charset="0"/>
              </a:rPr>
            </a:br>
            <a:r>
              <a:rPr lang="en-US" sz="3200" b="1" dirty="0">
                <a:solidFill>
                  <a:schemeClr val="bg2"/>
                </a:solidFill>
                <a:latin typeface="Fifita " panose="02000506020000020004" pitchFamily="2" charset="0"/>
              </a:rPr>
              <a:t>are below the earnings trigger*</a:t>
            </a:r>
          </a:p>
        </p:txBody>
      </p:sp>
      <p:sp>
        <p:nvSpPr>
          <p:cNvPr id="7" name="TextBox 6">
            <a:extLst>
              <a:ext uri="{FF2B5EF4-FFF2-40B4-BE49-F238E27FC236}">
                <a16:creationId xmlns:a16="http://schemas.microsoft.com/office/drawing/2014/main" id="{58AF6609-3344-E3D6-47B6-73C778331995}"/>
              </a:ext>
            </a:extLst>
          </p:cNvPr>
          <p:cNvSpPr txBox="1"/>
          <p:nvPr/>
        </p:nvSpPr>
        <p:spPr>
          <a:xfrm>
            <a:off x="2025334" y="3031370"/>
            <a:ext cx="3423289" cy="1969770"/>
          </a:xfrm>
          <a:prstGeom prst="rect">
            <a:avLst/>
          </a:prstGeom>
          <a:noFill/>
        </p:spPr>
        <p:txBody>
          <a:bodyPr wrap="square" lIns="0" tIns="0" rIns="0" bIns="0" rtlCol="0" anchor="ctr" anchorCtr="0">
            <a:spAutoFit/>
          </a:bodyPr>
          <a:lstStyle/>
          <a:p>
            <a:pPr algn="ctr">
              <a:buClr>
                <a:schemeClr val="bg2"/>
              </a:buClr>
            </a:pPr>
            <a:r>
              <a:rPr lang="en-GB" sz="3200" b="1" dirty="0">
                <a:solidFill>
                  <a:schemeClr val="bg2"/>
                </a:solidFill>
                <a:latin typeface="Fifita " panose="02000506020000020004" pitchFamily="2" charset="0"/>
              </a:rPr>
              <a:t>You’re </a:t>
            </a:r>
            <a:br>
              <a:rPr lang="en-GB" sz="3200" b="1" dirty="0">
                <a:solidFill>
                  <a:schemeClr val="bg2"/>
                </a:solidFill>
                <a:latin typeface="Fifita " panose="02000506020000020004" pitchFamily="2" charset="0"/>
              </a:rPr>
            </a:br>
            <a:r>
              <a:rPr lang="en-GB" sz="3200" b="1" dirty="0">
                <a:solidFill>
                  <a:schemeClr val="bg2"/>
                </a:solidFill>
                <a:latin typeface="Fifita " panose="02000506020000020004" pitchFamily="2" charset="0"/>
              </a:rPr>
              <a:t>under 22 or </a:t>
            </a:r>
            <a:br>
              <a:rPr lang="en-GB" sz="3200" b="1" dirty="0">
                <a:solidFill>
                  <a:schemeClr val="bg2"/>
                </a:solidFill>
                <a:latin typeface="Fifita " panose="02000506020000020004" pitchFamily="2" charset="0"/>
              </a:rPr>
            </a:br>
            <a:r>
              <a:rPr lang="en-GB" sz="3200" b="1" dirty="0">
                <a:solidFill>
                  <a:schemeClr val="bg2"/>
                </a:solidFill>
                <a:latin typeface="Fifita " panose="02000506020000020004" pitchFamily="2" charset="0"/>
              </a:rPr>
              <a:t>over the State Pension age </a:t>
            </a:r>
          </a:p>
        </p:txBody>
      </p:sp>
      <p:sp>
        <p:nvSpPr>
          <p:cNvPr id="18" name="TextBox 17">
            <a:extLst>
              <a:ext uri="{FF2B5EF4-FFF2-40B4-BE49-F238E27FC236}">
                <a16:creationId xmlns:a16="http://schemas.microsoft.com/office/drawing/2014/main" id="{5F47642F-EFD7-5920-5BB1-735D32FA0D17}"/>
              </a:ext>
            </a:extLst>
          </p:cNvPr>
          <p:cNvSpPr txBox="1"/>
          <p:nvPr/>
        </p:nvSpPr>
        <p:spPr>
          <a:xfrm>
            <a:off x="412010" y="6237788"/>
            <a:ext cx="3958004" cy="230832"/>
          </a:xfrm>
          <a:prstGeom prst="rect">
            <a:avLst/>
          </a:prstGeom>
          <a:noFill/>
        </p:spPr>
        <p:txBody>
          <a:bodyPr wrap="square" rtlCol="0">
            <a:spAutoFit/>
          </a:bodyPr>
          <a:lstStyle/>
          <a:p>
            <a:pPr defTabSz="584000">
              <a:defRPr/>
            </a:pPr>
            <a:r>
              <a:rPr kumimoji="0" lang="en-GB" sz="800" u="none" strike="noStrike" kern="1200" cap="none" spc="0" normalizeH="0" baseline="0" noProof="0" dirty="0">
                <a:ln>
                  <a:noFill/>
                </a:ln>
                <a:effectLst/>
                <a:uLnTx/>
                <a:uFillTx/>
                <a:latin typeface="Raleway" panose="020B0503030101060003" pitchFamily="34" charset="77"/>
              </a:rPr>
              <a:t>*</a:t>
            </a:r>
            <a:r>
              <a:rPr lang="en-GB" sz="900" dirty="0">
                <a:latin typeface="Raleway Medium" panose="020B0503030101060003" pitchFamily="34" charset="77"/>
              </a:rPr>
              <a:t>Currently</a:t>
            </a:r>
            <a:r>
              <a:rPr lang="en-GB" sz="900" dirty="0">
                <a:latin typeface="Raleway Medium" panose="020B0503030101060003" pitchFamily="34" charset="77"/>
                <a:ea typeface="VAG Rounded Std Bold"/>
                <a:cs typeface="VAG Rounded Std Bold"/>
              </a:rPr>
              <a:t> £10,000 this tax year, for the 2024/2025 tax year</a:t>
            </a:r>
            <a:endParaRPr kumimoji="0" lang="en-GB" sz="800" u="none" strike="noStrike" kern="1200" cap="none" spc="0" normalizeH="0" baseline="0" noProof="0" dirty="0">
              <a:ln>
                <a:noFill/>
              </a:ln>
              <a:effectLst/>
              <a:uLnTx/>
              <a:uFillTx/>
              <a:latin typeface="Raleway" panose="020B0503030101060003" pitchFamily="34" charset="77"/>
            </a:endParaRPr>
          </a:p>
        </p:txBody>
      </p:sp>
      <p:sp>
        <p:nvSpPr>
          <p:cNvPr id="22" name="Text Placeholder 11">
            <a:extLst>
              <a:ext uri="{FF2B5EF4-FFF2-40B4-BE49-F238E27FC236}">
                <a16:creationId xmlns:a16="http://schemas.microsoft.com/office/drawing/2014/main" id="{7253F9D3-01CC-F586-9F04-922C2F779511}"/>
              </a:ext>
            </a:extLst>
          </p:cNvPr>
          <p:cNvSpPr txBox="1">
            <a:spLocks/>
          </p:cNvSpPr>
          <p:nvPr/>
        </p:nvSpPr>
        <p:spPr>
          <a:xfrm>
            <a:off x="5829763" y="4095769"/>
            <a:ext cx="684352" cy="483014"/>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800" dirty="0">
                <a:latin typeface="Raleway" panose="020B0503030101060003" pitchFamily="34" charset="77"/>
              </a:rPr>
              <a:t>OR</a:t>
            </a:r>
            <a:endParaRPr lang="en-GB" sz="2800" dirty="0">
              <a:effectLst/>
              <a:latin typeface="Raleway" panose="020B0503030101060003" pitchFamily="34" charset="77"/>
            </a:endParaRPr>
          </a:p>
        </p:txBody>
      </p:sp>
    </p:spTree>
    <p:extLst>
      <p:ext uri="{BB962C8B-B14F-4D97-AF65-F5344CB8AC3E}">
        <p14:creationId xmlns:p14="http://schemas.microsoft.com/office/powerpoint/2010/main" val="2080435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B7193-2DF7-6820-F8C8-049FCF740A83}"/>
              </a:ext>
            </a:extLst>
          </p:cNvPr>
          <p:cNvSpPr>
            <a:spLocks noGrp="1"/>
          </p:cNvSpPr>
          <p:nvPr>
            <p:ph type="title"/>
          </p:nvPr>
        </p:nvSpPr>
        <p:spPr>
          <a:xfrm>
            <a:off x="1101384" y="1273558"/>
            <a:ext cx="7965614" cy="483014"/>
          </a:xfrm>
          <a:prstGeom prst="rect">
            <a:avLst/>
          </a:prstGeom>
        </p:spPr>
        <p:txBody>
          <a:bodyPr/>
          <a:lstStyle/>
          <a:p>
            <a:r>
              <a:rPr lang="en-GB" sz="4800" dirty="0">
                <a:solidFill>
                  <a:schemeClr val="bg1"/>
                </a:solidFill>
              </a:rPr>
              <a:t>What’s in it for you?</a:t>
            </a:r>
            <a:br>
              <a:rPr lang="en-GB" sz="4800" dirty="0">
                <a:solidFill>
                  <a:schemeClr val="bg1"/>
                </a:solidFill>
              </a:rPr>
            </a:br>
            <a:br>
              <a:rPr lang="en-US" dirty="0">
                <a:solidFill>
                  <a:schemeClr val="bg1"/>
                </a:solidFill>
              </a:rPr>
            </a:br>
            <a:endParaRPr lang="en-US" dirty="0">
              <a:solidFill>
                <a:schemeClr val="bg1"/>
              </a:solidFill>
            </a:endParaRPr>
          </a:p>
        </p:txBody>
      </p:sp>
      <p:pic>
        <p:nvPicPr>
          <p:cNvPr id="3" name="Picture 2">
            <a:extLst>
              <a:ext uri="{FF2B5EF4-FFF2-40B4-BE49-F238E27FC236}">
                <a16:creationId xmlns:a16="http://schemas.microsoft.com/office/drawing/2014/main" id="{5386D100-9731-92AA-CB74-0A3D3659038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667" y="2101027"/>
            <a:ext cx="12335934" cy="4324315"/>
          </a:xfrm>
          <a:prstGeom prst="rect">
            <a:avLst/>
          </a:prstGeom>
        </p:spPr>
      </p:pic>
    </p:spTree>
    <p:extLst>
      <p:ext uri="{BB962C8B-B14F-4D97-AF65-F5344CB8AC3E}">
        <p14:creationId xmlns:p14="http://schemas.microsoft.com/office/powerpoint/2010/main" val="1377642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EBDF56D-B3FB-A077-18B8-5DBA892E979C}"/>
              </a:ext>
            </a:extLst>
          </p:cNvPr>
          <p:cNvSpPr txBox="1">
            <a:spLocks/>
          </p:cNvSpPr>
          <p:nvPr/>
        </p:nvSpPr>
        <p:spPr>
          <a:xfrm>
            <a:off x="526402" y="439017"/>
            <a:ext cx="7350860"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effectLst/>
                <a:uLnTx/>
                <a:uFillTx/>
                <a:latin typeface="Fifita " panose="02000506020000020004" pitchFamily="2" charset="0"/>
                <a:cs typeface="+mj-cs"/>
              </a:rPr>
              <a:t>Growing your pension savings</a:t>
            </a:r>
            <a:endParaRPr lang="en-US" dirty="0">
              <a:solidFill>
                <a:schemeClr val="bg1"/>
              </a:solidFill>
            </a:endParaRPr>
          </a:p>
        </p:txBody>
      </p:sp>
      <p:sp>
        <p:nvSpPr>
          <p:cNvPr id="5" name="Text Placeholder 11">
            <a:extLst>
              <a:ext uri="{FF2B5EF4-FFF2-40B4-BE49-F238E27FC236}">
                <a16:creationId xmlns:a16="http://schemas.microsoft.com/office/drawing/2014/main" id="{35F1C9C6-8795-890A-916C-E45353E406E2}"/>
              </a:ext>
            </a:extLst>
          </p:cNvPr>
          <p:cNvSpPr txBox="1">
            <a:spLocks/>
          </p:cNvSpPr>
          <p:nvPr/>
        </p:nvSpPr>
        <p:spPr>
          <a:xfrm>
            <a:off x="527946" y="1138406"/>
            <a:ext cx="8158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400"/>
              </a:lnSpc>
              <a:buNone/>
            </a:pPr>
            <a:r>
              <a:rPr lang="en-GB" b="0" dirty="0">
                <a:latin typeface="Raleway Medium" panose="020B0503030101060003" pitchFamily="34" charset="77"/>
              </a:rPr>
              <a:t>Your pension savings will be made up of:</a:t>
            </a:r>
          </a:p>
        </p:txBody>
      </p:sp>
      <p:sp>
        <p:nvSpPr>
          <p:cNvPr id="2" name="Text Placeholder 1">
            <a:extLst>
              <a:ext uri="{FF2B5EF4-FFF2-40B4-BE49-F238E27FC236}">
                <a16:creationId xmlns:a16="http://schemas.microsoft.com/office/drawing/2014/main" id="{7E3F6811-133D-7CCD-A42A-2AB406F81BDB}"/>
              </a:ext>
            </a:extLst>
          </p:cNvPr>
          <p:cNvSpPr txBox="1">
            <a:spLocks/>
          </p:cNvSpPr>
          <p:nvPr/>
        </p:nvSpPr>
        <p:spPr>
          <a:xfrm>
            <a:off x="1135177" y="5092671"/>
            <a:ext cx="2822131" cy="304800"/>
          </a:xfrm>
          <a:prstGeom prst="rect">
            <a:avLst/>
          </a:prstGeom>
        </p:spPr>
        <p:txBody>
          <a:bodyPr lIns="0" tIns="0" rIns="0" bIns="0"/>
          <a:lstStyle>
            <a:lvl1pPr marL="0" indent="0" algn="l" defTabSz="914400" rtl="0" eaLnBrk="1" latinLnBrk="0" hangingPunct="1">
              <a:lnSpc>
                <a:spcPct val="90000"/>
              </a:lnSpc>
              <a:spcBef>
                <a:spcPts val="1000"/>
              </a:spcBef>
              <a:buClr>
                <a:srgbClr val="00BBFF"/>
              </a:buClr>
              <a:buFont typeface="Arial" panose="020B0604020202020204" pitchFamily="34" charset="0"/>
              <a:buNone/>
              <a:defRPr sz="1200" b="0" i="0" kern="1200" baseline="0">
                <a:solidFill>
                  <a:srgbClr val="5E5E5E"/>
                </a:solidFill>
                <a:latin typeface="Raleway" panose="020B0003030101060003" pitchFamily="34" charset="0"/>
                <a:ea typeface="+mn-ea"/>
                <a:cs typeface="Raleway"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dirty="0">
                <a:solidFill>
                  <a:schemeClr val="tx2"/>
                </a:solidFill>
                <a:latin typeface="Fifita " panose="02000506020000020004" pitchFamily="2" charset="0"/>
              </a:rPr>
              <a:t>Your contributions</a:t>
            </a:r>
            <a:endParaRPr lang="en-US" sz="2000" b="1" dirty="0">
              <a:solidFill>
                <a:schemeClr val="tx2"/>
              </a:solidFill>
              <a:effectLst/>
              <a:latin typeface="Fifita " panose="02000506020000020004" pitchFamily="2" charset="0"/>
            </a:endParaRPr>
          </a:p>
        </p:txBody>
      </p:sp>
      <p:sp>
        <p:nvSpPr>
          <p:cNvPr id="6" name="Text Placeholder 3">
            <a:extLst>
              <a:ext uri="{FF2B5EF4-FFF2-40B4-BE49-F238E27FC236}">
                <a16:creationId xmlns:a16="http://schemas.microsoft.com/office/drawing/2014/main" id="{CCB6FE0D-AF80-084A-9B74-C1247E8ED6C0}"/>
              </a:ext>
            </a:extLst>
          </p:cNvPr>
          <p:cNvSpPr txBox="1">
            <a:spLocks/>
          </p:cNvSpPr>
          <p:nvPr/>
        </p:nvSpPr>
        <p:spPr>
          <a:xfrm>
            <a:off x="7818539" y="5092671"/>
            <a:ext cx="2822131" cy="304800"/>
          </a:xfrm>
          <a:prstGeom prst="rect">
            <a:avLst/>
          </a:prstGeom>
        </p:spPr>
        <p:txBody>
          <a:bodyPr lIns="0" tIns="0" rIns="0" bIns="0"/>
          <a:lstStyle>
            <a:lvl1pPr marL="0" indent="0" algn="l" defTabSz="914400" rtl="0" eaLnBrk="1" latinLnBrk="0" hangingPunct="1">
              <a:lnSpc>
                <a:spcPct val="90000"/>
              </a:lnSpc>
              <a:spcBef>
                <a:spcPts val="1000"/>
              </a:spcBef>
              <a:buClr>
                <a:srgbClr val="00BBFF"/>
              </a:buClr>
              <a:buFont typeface="Arial" panose="020B0604020202020204" pitchFamily="34" charset="0"/>
              <a:buNone/>
              <a:defRPr sz="1200" b="0" i="0" kern="1200" baseline="0">
                <a:solidFill>
                  <a:schemeClr val="bg1"/>
                </a:solidFill>
                <a:latin typeface="Raleway" panose="020B0003030101060003" pitchFamily="34" charset="0"/>
                <a:ea typeface="+mn-ea"/>
                <a:cs typeface="Raleway"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400"/>
              </a:lnSpc>
            </a:pPr>
            <a:r>
              <a:rPr lang="en-US" sz="2000" b="1" dirty="0">
                <a:solidFill>
                  <a:schemeClr val="tx2"/>
                </a:solidFill>
                <a:latin typeface="Fifita " panose="02000506020000020004" pitchFamily="2" charset="0"/>
              </a:rPr>
              <a:t>Tax relief from the government</a:t>
            </a:r>
            <a:endParaRPr lang="en-GB" sz="2000" b="1" dirty="0">
              <a:solidFill>
                <a:schemeClr val="tx2"/>
              </a:solidFill>
              <a:latin typeface="Fifita " panose="02000506020000020004" pitchFamily="2" charset="0"/>
            </a:endParaRPr>
          </a:p>
        </p:txBody>
      </p:sp>
      <p:sp>
        <p:nvSpPr>
          <p:cNvPr id="7" name="Text Placeholder 1">
            <a:extLst>
              <a:ext uri="{FF2B5EF4-FFF2-40B4-BE49-F238E27FC236}">
                <a16:creationId xmlns:a16="http://schemas.microsoft.com/office/drawing/2014/main" id="{328ED67F-4B22-6B97-6E57-1CD21E23D4AE}"/>
              </a:ext>
            </a:extLst>
          </p:cNvPr>
          <p:cNvSpPr txBox="1">
            <a:spLocks/>
          </p:cNvSpPr>
          <p:nvPr/>
        </p:nvSpPr>
        <p:spPr>
          <a:xfrm>
            <a:off x="4415427" y="5092671"/>
            <a:ext cx="2822131" cy="304800"/>
          </a:xfrm>
          <a:prstGeom prst="rect">
            <a:avLst/>
          </a:prstGeom>
        </p:spPr>
        <p:txBody>
          <a:bodyPr lIns="0" tIns="0" rIns="0" bIns="0"/>
          <a:lstStyle>
            <a:lvl1pPr marL="0" indent="0" algn="l" defTabSz="914400" rtl="0" eaLnBrk="1" latinLnBrk="0" hangingPunct="1">
              <a:lnSpc>
                <a:spcPct val="90000"/>
              </a:lnSpc>
              <a:spcBef>
                <a:spcPts val="1000"/>
              </a:spcBef>
              <a:buClr>
                <a:srgbClr val="00BBFF"/>
              </a:buClr>
              <a:buFont typeface="Arial" panose="020B0604020202020204" pitchFamily="34" charset="0"/>
              <a:buNone/>
              <a:defRPr sz="1200" b="0" i="0" kern="1200" baseline="0">
                <a:solidFill>
                  <a:srgbClr val="5E5E5E"/>
                </a:solidFill>
                <a:latin typeface="Raleway" panose="020B0003030101060003" pitchFamily="34" charset="0"/>
                <a:ea typeface="+mn-ea"/>
                <a:cs typeface="Raleway"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ts val="2400"/>
              </a:lnSpc>
            </a:pPr>
            <a:r>
              <a:rPr lang="en-US" sz="2000" b="1" dirty="0">
                <a:solidFill>
                  <a:schemeClr val="tx2"/>
                </a:solidFill>
                <a:latin typeface="Fifita " panose="02000506020000020004" pitchFamily="2" charset="0"/>
              </a:rPr>
              <a:t>Your employer contributions</a:t>
            </a:r>
            <a:endParaRPr lang="en-GB" sz="2000" b="1" dirty="0">
              <a:solidFill>
                <a:schemeClr val="tx2"/>
              </a:solidFill>
              <a:latin typeface="Fifita " panose="02000506020000020004" pitchFamily="2" charset="0"/>
            </a:endParaRPr>
          </a:p>
        </p:txBody>
      </p:sp>
      <p:pic>
        <p:nvPicPr>
          <p:cNvPr id="9" name="Picture 8">
            <a:extLst>
              <a:ext uri="{FF2B5EF4-FFF2-40B4-BE49-F238E27FC236}">
                <a16:creationId xmlns:a16="http://schemas.microsoft.com/office/drawing/2014/main" id="{C18E70EE-256E-9E91-A1E1-F2EA8699D8C2}"/>
              </a:ext>
            </a:extLst>
          </p:cNvPr>
          <p:cNvPicPr>
            <a:picLocks noChangeAspect="1"/>
          </p:cNvPicPr>
          <p:nvPr/>
        </p:nvPicPr>
        <p:blipFill>
          <a:blip r:embed="rId3"/>
          <a:stretch>
            <a:fillRect/>
          </a:stretch>
        </p:blipFill>
        <p:spPr>
          <a:xfrm>
            <a:off x="1511223" y="2559050"/>
            <a:ext cx="8637359" cy="2012446"/>
          </a:xfrm>
          <a:prstGeom prst="rect">
            <a:avLst/>
          </a:prstGeom>
        </p:spPr>
      </p:pic>
      <p:sp>
        <p:nvSpPr>
          <p:cNvPr id="8" name="TextBox 7">
            <a:extLst>
              <a:ext uri="{FF2B5EF4-FFF2-40B4-BE49-F238E27FC236}">
                <a16:creationId xmlns:a16="http://schemas.microsoft.com/office/drawing/2014/main" id="{AFA80576-74DC-FDAE-593A-27E8C975AA36}"/>
              </a:ext>
            </a:extLst>
          </p:cNvPr>
          <p:cNvSpPr txBox="1"/>
          <p:nvPr/>
        </p:nvSpPr>
        <p:spPr>
          <a:xfrm>
            <a:off x="412010" y="6237788"/>
            <a:ext cx="6368934" cy="441468"/>
          </a:xfrm>
          <a:prstGeom prst="rect">
            <a:avLst/>
          </a:prstGeom>
          <a:noFill/>
        </p:spPr>
        <p:txBody>
          <a:bodyPr wrap="square" rtlCol="0">
            <a:spAutoFit/>
          </a:bodyPr>
          <a:lstStyle/>
          <a:p>
            <a:pPr>
              <a:lnSpc>
                <a:spcPct val="107000"/>
              </a:lnSpc>
              <a:spcAft>
                <a:spcPts val="800"/>
              </a:spcAft>
            </a:pPr>
            <a:r>
              <a:rPr lang="en-GB" sz="1100" dirty="0">
                <a:effectLst/>
                <a:latin typeface="Arial" panose="020B0604020202020204" pitchFamily="34" charset="0"/>
                <a:ea typeface="Calibri" panose="020F0502020204030204" pitchFamily="34" charset="0"/>
              </a:rPr>
              <a:t>All our investment funds carry some degree of risk, and their value can go down as well as up. Past performance is not a reliable indicator of future results.</a:t>
            </a:r>
          </a:p>
        </p:txBody>
      </p:sp>
    </p:spTree>
    <p:extLst>
      <p:ext uri="{BB962C8B-B14F-4D97-AF65-F5344CB8AC3E}">
        <p14:creationId xmlns:p14="http://schemas.microsoft.com/office/powerpoint/2010/main" val="34928202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72786EF1-7BAF-34F6-BD77-E8EA41834FFD}"/>
              </a:ext>
            </a:extLst>
          </p:cNvPr>
          <p:cNvSpPr/>
          <p:nvPr/>
        </p:nvSpPr>
        <p:spPr>
          <a:xfrm>
            <a:off x="-1478" y="2123285"/>
            <a:ext cx="12192000" cy="323619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EEBDF56D-B3FB-A077-18B8-5DBA892E979C}"/>
              </a:ext>
            </a:extLst>
          </p:cNvPr>
          <p:cNvSpPr txBox="1">
            <a:spLocks/>
          </p:cNvSpPr>
          <p:nvPr/>
        </p:nvSpPr>
        <p:spPr>
          <a:xfrm>
            <a:off x="526401" y="439017"/>
            <a:ext cx="7711587"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lang="en-US" sz="4000" dirty="0">
                <a:latin typeface="Fifita " panose="02000506020000020004" pitchFamily="2" charset="0"/>
              </a:rPr>
              <a:t>ABC Company pension scheme</a:t>
            </a:r>
            <a:endParaRPr lang="en-US" dirty="0">
              <a:latin typeface="Fifita " panose="02000506020000020004" pitchFamily="2" charset="0"/>
            </a:endParaRPr>
          </a:p>
        </p:txBody>
      </p:sp>
      <p:sp>
        <p:nvSpPr>
          <p:cNvPr id="5" name="Text Placeholder 11">
            <a:extLst>
              <a:ext uri="{FF2B5EF4-FFF2-40B4-BE49-F238E27FC236}">
                <a16:creationId xmlns:a16="http://schemas.microsoft.com/office/drawing/2014/main" id="{35F1C9C6-8795-890A-916C-E45353E406E2}"/>
              </a:ext>
            </a:extLst>
          </p:cNvPr>
          <p:cNvSpPr txBox="1">
            <a:spLocks/>
          </p:cNvSpPr>
          <p:nvPr/>
        </p:nvSpPr>
        <p:spPr>
          <a:xfrm>
            <a:off x="527946" y="1138406"/>
            <a:ext cx="8158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400"/>
              </a:lnSpc>
              <a:buNone/>
            </a:pPr>
            <a:r>
              <a:rPr lang="en-US" sz="1800" b="0" dirty="0">
                <a:latin typeface="Raleway Medium" panose="020B0503030101060003" pitchFamily="34" charset="77"/>
              </a:rPr>
              <a:t>Based on a relief at source method</a:t>
            </a:r>
            <a:endParaRPr lang="en-GB" b="0" dirty="0">
              <a:latin typeface="Raleway Medium" panose="020B0503030101060003" pitchFamily="34" charset="77"/>
            </a:endParaRPr>
          </a:p>
        </p:txBody>
      </p:sp>
      <p:sp>
        <p:nvSpPr>
          <p:cNvPr id="22" name="TextBox 21">
            <a:extLst>
              <a:ext uri="{FF2B5EF4-FFF2-40B4-BE49-F238E27FC236}">
                <a16:creationId xmlns:a16="http://schemas.microsoft.com/office/drawing/2014/main" id="{BAB10C75-726D-BE84-BD4D-4DB9ED12F4A2}"/>
              </a:ext>
            </a:extLst>
          </p:cNvPr>
          <p:cNvSpPr txBox="1"/>
          <p:nvPr/>
        </p:nvSpPr>
        <p:spPr>
          <a:xfrm>
            <a:off x="7764772" y="2433541"/>
            <a:ext cx="3025187" cy="553998"/>
          </a:xfrm>
          <a:prstGeom prst="rect">
            <a:avLst/>
          </a:prstGeom>
          <a:noFill/>
        </p:spPr>
        <p:txBody>
          <a:bodyPr wrap="none" rtlCol="0">
            <a:spAutoFit/>
          </a:bodyPr>
          <a:lstStyle/>
          <a:p>
            <a:pPr>
              <a:lnSpc>
                <a:spcPts val="1800"/>
              </a:lnSpc>
            </a:pPr>
            <a:r>
              <a:rPr lang="en-US" b="1" dirty="0">
                <a:solidFill>
                  <a:schemeClr val="bg2"/>
                </a:solidFill>
                <a:latin typeface="Raleway SemiBold" panose="020B0503030101060003" pitchFamily="34" charset="77"/>
              </a:rPr>
              <a:t>Example: </a:t>
            </a:r>
            <a:br>
              <a:rPr lang="en-US" b="1" dirty="0">
                <a:solidFill>
                  <a:schemeClr val="bg2"/>
                </a:solidFill>
                <a:latin typeface="Raleway SemiBold" panose="020B0503030101060003" pitchFamily="34" charset="77"/>
              </a:rPr>
            </a:br>
            <a:r>
              <a:rPr lang="en-US" b="1" dirty="0">
                <a:solidFill>
                  <a:schemeClr val="bg2"/>
                </a:solidFill>
                <a:latin typeface="Raleway SemiBold" panose="020B0503030101060003" pitchFamily="34" charset="77"/>
              </a:rPr>
              <a:t>salary of £25,000 per year</a:t>
            </a:r>
          </a:p>
        </p:txBody>
      </p:sp>
      <p:sp>
        <p:nvSpPr>
          <p:cNvPr id="30" name="TextBox 29">
            <a:extLst>
              <a:ext uri="{FF2B5EF4-FFF2-40B4-BE49-F238E27FC236}">
                <a16:creationId xmlns:a16="http://schemas.microsoft.com/office/drawing/2014/main" id="{78D12C51-D31F-574E-48BD-6167488F75E6}"/>
              </a:ext>
            </a:extLst>
          </p:cNvPr>
          <p:cNvSpPr txBox="1"/>
          <p:nvPr/>
        </p:nvSpPr>
        <p:spPr>
          <a:xfrm>
            <a:off x="4377794" y="3051278"/>
            <a:ext cx="612668"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You</a:t>
            </a:r>
          </a:p>
        </p:txBody>
      </p:sp>
      <p:sp>
        <p:nvSpPr>
          <p:cNvPr id="31" name="TextBox 30">
            <a:extLst>
              <a:ext uri="{FF2B5EF4-FFF2-40B4-BE49-F238E27FC236}">
                <a16:creationId xmlns:a16="http://schemas.microsoft.com/office/drawing/2014/main" id="{5FFA82D4-2C1D-DDD6-2C3A-15275461E894}"/>
              </a:ext>
            </a:extLst>
          </p:cNvPr>
          <p:cNvSpPr txBox="1"/>
          <p:nvPr/>
        </p:nvSpPr>
        <p:spPr>
          <a:xfrm>
            <a:off x="6230230" y="3048082"/>
            <a:ext cx="840295"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37.53</a:t>
            </a:r>
          </a:p>
        </p:txBody>
      </p:sp>
      <p:cxnSp>
        <p:nvCxnSpPr>
          <p:cNvPr id="32" name="Straight Connector 31">
            <a:extLst>
              <a:ext uri="{FF2B5EF4-FFF2-40B4-BE49-F238E27FC236}">
                <a16:creationId xmlns:a16="http://schemas.microsoft.com/office/drawing/2014/main" id="{9F0AD5A3-F5F9-8A3C-52DF-487EF3F2AC4E}"/>
              </a:ext>
            </a:extLst>
          </p:cNvPr>
          <p:cNvCxnSpPr>
            <a:cxnSpLocks/>
          </p:cNvCxnSpPr>
          <p:nvPr/>
        </p:nvCxnSpPr>
        <p:spPr>
          <a:xfrm>
            <a:off x="4000464" y="3432902"/>
            <a:ext cx="3017193"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5" name="TextBox 34">
            <a:extLst>
              <a:ext uri="{FF2B5EF4-FFF2-40B4-BE49-F238E27FC236}">
                <a16:creationId xmlns:a16="http://schemas.microsoft.com/office/drawing/2014/main" id="{BADB5D51-6572-8A5D-9377-DAF7E1347827}"/>
              </a:ext>
            </a:extLst>
          </p:cNvPr>
          <p:cNvSpPr txBox="1"/>
          <p:nvPr/>
        </p:nvSpPr>
        <p:spPr>
          <a:xfrm>
            <a:off x="4367328" y="3487940"/>
            <a:ext cx="1795684"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Your employer</a:t>
            </a:r>
          </a:p>
        </p:txBody>
      </p:sp>
      <p:sp>
        <p:nvSpPr>
          <p:cNvPr id="36" name="TextBox 35">
            <a:extLst>
              <a:ext uri="{FF2B5EF4-FFF2-40B4-BE49-F238E27FC236}">
                <a16:creationId xmlns:a16="http://schemas.microsoft.com/office/drawing/2014/main" id="{02928C60-7B58-8DC2-0476-DFA7FAFB2BF5}"/>
              </a:ext>
            </a:extLst>
          </p:cNvPr>
          <p:cNvSpPr txBox="1"/>
          <p:nvPr/>
        </p:nvSpPr>
        <p:spPr>
          <a:xfrm>
            <a:off x="6259875" y="3484415"/>
            <a:ext cx="806631"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28.15</a:t>
            </a:r>
          </a:p>
        </p:txBody>
      </p:sp>
      <p:cxnSp>
        <p:nvCxnSpPr>
          <p:cNvPr id="37" name="Straight Connector 36">
            <a:extLst>
              <a:ext uri="{FF2B5EF4-FFF2-40B4-BE49-F238E27FC236}">
                <a16:creationId xmlns:a16="http://schemas.microsoft.com/office/drawing/2014/main" id="{36366718-CBFA-F59F-328B-087483AD2CC6}"/>
              </a:ext>
            </a:extLst>
          </p:cNvPr>
          <p:cNvCxnSpPr>
            <a:cxnSpLocks/>
          </p:cNvCxnSpPr>
          <p:nvPr/>
        </p:nvCxnSpPr>
        <p:spPr>
          <a:xfrm>
            <a:off x="3989998" y="3868032"/>
            <a:ext cx="3027659"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6DEA7D5B-50BD-2CDF-1578-678E2BD8C4BF}"/>
              </a:ext>
            </a:extLst>
          </p:cNvPr>
          <p:cNvSpPr txBox="1"/>
          <p:nvPr/>
        </p:nvSpPr>
        <p:spPr>
          <a:xfrm>
            <a:off x="4377794" y="3925155"/>
            <a:ext cx="1183337"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Tax relief</a:t>
            </a:r>
          </a:p>
        </p:txBody>
      </p:sp>
      <p:sp>
        <p:nvSpPr>
          <p:cNvPr id="41" name="TextBox 40">
            <a:extLst>
              <a:ext uri="{FF2B5EF4-FFF2-40B4-BE49-F238E27FC236}">
                <a16:creationId xmlns:a16="http://schemas.microsoft.com/office/drawing/2014/main" id="{1499C396-67E1-FB38-F24C-418ADC8F1192}"/>
              </a:ext>
            </a:extLst>
          </p:cNvPr>
          <p:cNvSpPr txBox="1"/>
          <p:nvPr/>
        </p:nvSpPr>
        <p:spPr>
          <a:xfrm>
            <a:off x="6335063" y="3925155"/>
            <a:ext cx="729687"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9.38</a:t>
            </a:r>
          </a:p>
        </p:txBody>
      </p:sp>
      <p:cxnSp>
        <p:nvCxnSpPr>
          <p:cNvPr id="42" name="Straight Connector 41">
            <a:extLst>
              <a:ext uri="{FF2B5EF4-FFF2-40B4-BE49-F238E27FC236}">
                <a16:creationId xmlns:a16="http://schemas.microsoft.com/office/drawing/2014/main" id="{6262E42E-A773-4DCA-165E-3065225952D0}"/>
              </a:ext>
            </a:extLst>
          </p:cNvPr>
          <p:cNvCxnSpPr>
            <a:cxnSpLocks/>
          </p:cNvCxnSpPr>
          <p:nvPr/>
        </p:nvCxnSpPr>
        <p:spPr>
          <a:xfrm>
            <a:off x="4000464" y="4324682"/>
            <a:ext cx="3017193"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F85999BA-A607-643E-06DB-5A33CE6AB73D}"/>
              </a:ext>
            </a:extLst>
          </p:cNvPr>
          <p:cNvCxnSpPr>
            <a:cxnSpLocks/>
          </p:cNvCxnSpPr>
          <p:nvPr/>
        </p:nvCxnSpPr>
        <p:spPr>
          <a:xfrm>
            <a:off x="4000464" y="3002301"/>
            <a:ext cx="3017193"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45" name="TextBox 44">
            <a:extLst>
              <a:ext uri="{FF2B5EF4-FFF2-40B4-BE49-F238E27FC236}">
                <a16:creationId xmlns:a16="http://schemas.microsoft.com/office/drawing/2014/main" id="{FAF8BA0C-7F9C-F0A9-7778-E5CB236F803D}"/>
              </a:ext>
            </a:extLst>
          </p:cNvPr>
          <p:cNvSpPr txBox="1"/>
          <p:nvPr/>
        </p:nvSpPr>
        <p:spPr>
          <a:xfrm>
            <a:off x="3910921" y="2429448"/>
            <a:ext cx="2997937" cy="553998"/>
          </a:xfrm>
          <a:prstGeom prst="rect">
            <a:avLst/>
          </a:prstGeom>
          <a:noFill/>
        </p:spPr>
        <p:txBody>
          <a:bodyPr wrap="none" rtlCol="0">
            <a:spAutoFit/>
          </a:bodyPr>
          <a:lstStyle/>
          <a:p>
            <a:pPr>
              <a:lnSpc>
                <a:spcPts val="1800"/>
              </a:lnSpc>
            </a:pPr>
            <a:r>
              <a:rPr lang="en-US" b="1" dirty="0">
                <a:solidFill>
                  <a:schemeClr val="bg2"/>
                </a:solidFill>
                <a:latin typeface="Raleway SemiBold" panose="020B0503030101060003" pitchFamily="34" charset="77"/>
              </a:rPr>
              <a:t>Example: </a:t>
            </a:r>
            <a:br>
              <a:rPr lang="en-US" b="1" dirty="0">
                <a:solidFill>
                  <a:schemeClr val="bg2"/>
                </a:solidFill>
                <a:latin typeface="Raleway SemiBold" panose="020B0503030101060003" pitchFamily="34" charset="77"/>
              </a:rPr>
            </a:br>
            <a:r>
              <a:rPr lang="en-US" b="1" dirty="0">
                <a:solidFill>
                  <a:schemeClr val="bg2"/>
                </a:solidFill>
                <a:latin typeface="Raleway SemiBold" panose="020B0503030101060003" pitchFamily="34" charset="77"/>
              </a:rPr>
              <a:t>salary of £17,500 per year</a:t>
            </a:r>
          </a:p>
        </p:txBody>
      </p:sp>
      <p:sp>
        <p:nvSpPr>
          <p:cNvPr id="47" name="TextBox 46">
            <a:extLst>
              <a:ext uri="{FF2B5EF4-FFF2-40B4-BE49-F238E27FC236}">
                <a16:creationId xmlns:a16="http://schemas.microsoft.com/office/drawing/2014/main" id="{7562A307-8988-9770-DE8C-24996D52C612}"/>
              </a:ext>
            </a:extLst>
          </p:cNvPr>
          <p:cNvSpPr txBox="1"/>
          <p:nvPr/>
        </p:nvSpPr>
        <p:spPr>
          <a:xfrm>
            <a:off x="4377794" y="4378115"/>
            <a:ext cx="1013419"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Total of</a:t>
            </a:r>
          </a:p>
        </p:txBody>
      </p:sp>
      <p:sp>
        <p:nvSpPr>
          <p:cNvPr id="48" name="TextBox 47">
            <a:extLst>
              <a:ext uri="{FF2B5EF4-FFF2-40B4-BE49-F238E27FC236}">
                <a16:creationId xmlns:a16="http://schemas.microsoft.com/office/drawing/2014/main" id="{6FCFF91A-01B4-67D9-2829-B2719967D544}"/>
              </a:ext>
            </a:extLst>
          </p:cNvPr>
          <p:cNvSpPr txBox="1"/>
          <p:nvPr/>
        </p:nvSpPr>
        <p:spPr>
          <a:xfrm>
            <a:off x="6183125" y="4341223"/>
            <a:ext cx="939681" cy="553998"/>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75.06</a:t>
            </a:r>
          </a:p>
          <a:p>
            <a:r>
              <a:rPr lang="en-US" sz="1200" dirty="0">
                <a:solidFill>
                  <a:schemeClr val="bg1"/>
                </a:solidFill>
                <a:latin typeface="Raleway Medium" panose="020B0503030101060003" pitchFamily="34" charset="77"/>
              </a:rPr>
              <a:t>per month</a:t>
            </a:r>
          </a:p>
        </p:txBody>
      </p:sp>
      <p:cxnSp>
        <p:nvCxnSpPr>
          <p:cNvPr id="50" name="Straight Connector 49">
            <a:extLst>
              <a:ext uri="{FF2B5EF4-FFF2-40B4-BE49-F238E27FC236}">
                <a16:creationId xmlns:a16="http://schemas.microsoft.com/office/drawing/2014/main" id="{20237E4F-2C04-5807-2C2D-F042FA0E7763}"/>
              </a:ext>
            </a:extLst>
          </p:cNvPr>
          <p:cNvCxnSpPr>
            <a:cxnSpLocks/>
          </p:cNvCxnSpPr>
          <p:nvPr/>
        </p:nvCxnSpPr>
        <p:spPr>
          <a:xfrm>
            <a:off x="6270812" y="4908749"/>
            <a:ext cx="746845"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1" name="Content Placeholder 1">
            <a:extLst>
              <a:ext uri="{FF2B5EF4-FFF2-40B4-BE49-F238E27FC236}">
                <a16:creationId xmlns:a16="http://schemas.microsoft.com/office/drawing/2014/main" id="{B28B972F-75DB-3974-8A3A-178A5C72E996}"/>
              </a:ext>
            </a:extLst>
          </p:cNvPr>
          <p:cNvSpPr txBox="1">
            <a:spLocks/>
          </p:cNvSpPr>
          <p:nvPr/>
        </p:nvSpPr>
        <p:spPr>
          <a:xfrm>
            <a:off x="577463" y="2839056"/>
            <a:ext cx="3400088" cy="197051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spcBef>
                <a:spcPts val="300"/>
              </a:spcBef>
              <a:spcAft>
                <a:spcPts val="300"/>
              </a:spcAft>
            </a:pPr>
            <a:r>
              <a:rPr lang="en-US" sz="1800" dirty="0">
                <a:solidFill>
                  <a:schemeClr val="bg1"/>
                </a:solidFill>
                <a:latin typeface="Raleway Medium" panose="020B0503030101060003" pitchFamily="34" charset="77"/>
              </a:rPr>
              <a:t>Employee pays – </a:t>
            </a:r>
            <a:br>
              <a:rPr lang="en-US" sz="1800" dirty="0">
                <a:solidFill>
                  <a:schemeClr val="bg1"/>
                </a:solidFill>
                <a:latin typeface="Raleway Medium" panose="020B0503030101060003" pitchFamily="34" charset="77"/>
              </a:rPr>
            </a:br>
            <a:r>
              <a:rPr lang="en-US" sz="1800" b="1" dirty="0">
                <a:solidFill>
                  <a:schemeClr val="bg1"/>
                </a:solidFill>
                <a:latin typeface="Raleway" panose="020B0503030101060003" pitchFamily="34" charset="77"/>
              </a:rPr>
              <a:t>5% of salary</a:t>
            </a:r>
          </a:p>
          <a:p>
            <a:pPr marL="177800" indent="-177800">
              <a:lnSpc>
                <a:spcPts val="1800"/>
              </a:lnSpc>
              <a:spcBef>
                <a:spcPts val="300"/>
              </a:spcBef>
              <a:spcAft>
                <a:spcPts val="300"/>
              </a:spcAft>
            </a:pPr>
            <a:endParaRPr lang="en-US" sz="1800" b="1" dirty="0">
              <a:solidFill>
                <a:schemeClr val="bg1"/>
              </a:solidFill>
              <a:latin typeface="Raleway" panose="020B0503030101060003" pitchFamily="34" charset="77"/>
            </a:endParaRPr>
          </a:p>
          <a:p>
            <a:pPr marL="177800" indent="-177800">
              <a:lnSpc>
                <a:spcPts val="1800"/>
              </a:lnSpc>
              <a:spcBef>
                <a:spcPts val="300"/>
              </a:spcBef>
              <a:spcAft>
                <a:spcPts val="300"/>
              </a:spcAft>
            </a:pPr>
            <a:r>
              <a:rPr lang="en-US" sz="1800" dirty="0">
                <a:solidFill>
                  <a:schemeClr val="bg1"/>
                </a:solidFill>
                <a:latin typeface="Raleway Medium" panose="020B0503030101060003" pitchFamily="34" charset="77"/>
              </a:rPr>
              <a:t>Employer pays – </a:t>
            </a:r>
            <a:br>
              <a:rPr lang="en-US" sz="1800" dirty="0">
                <a:solidFill>
                  <a:schemeClr val="bg1"/>
                </a:solidFill>
                <a:latin typeface="Raleway Medium" panose="020B0503030101060003" pitchFamily="34" charset="77"/>
              </a:rPr>
            </a:br>
            <a:r>
              <a:rPr lang="en-US" sz="1800" b="1" dirty="0">
                <a:solidFill>
                  <a:schemeClr val="bg1"/>
                </a:solidFill>
                <a:latin typeface="Raleway" panose="020B0503030101060003" pitchFamily="34" charset="77"/>
              </a:rPr>
              <a:t>3% of salary</a:t>
            </a:r>
          </a:p>
        </p:txBody>
      </p:sp>
      <p:sp>
        <p:nvSpPr>
          <p:cNvPr id="54" name="Subtitle 1">
            <a:extLst>
              <a:ext uri="{FF2B5EF4-FFF2-40B4-BE49-F238E27FC236}">
                <a16:creationId xmlns:a16="http://schemas.microsoft.com/office/drawing/2014/main" id="{A496EFE2-2912-AD06-8586-B9A568E467DD}"/>
              </a:ext>
            </a:extLst>
          </p:cNvPr>
          <p:cNvSpPr txBox="1">
            <a:spLocks/>
          </p:cNvSpPr>
          <p:nvPr/>
        </p:nvSpPr>
        <p:spPr>
          <a:xfrm>
            <a:off x="492400" y="6084697"/>
            <a:ext cx="9906241" cy="664797"/>
          </a:xfrm>
          <a:prstGeom prst="rect">
            <a:avLst/>
          </a:prstGeom>
        </p:spPr>
        <p:txBody>
          <a:bodyPr vert="horz" wrap="square" lIns="0" tIns="0" rIns="0" bIns="0" rtlCol="0">
            <a:spAutoFit/>
          </a:bodyPr>
          <a:lstStyle>
            <a:lvl1pPr marL="0" indent="0" algn="l" defTabSz="914400" rtl="0" eaLnBrk="1" latinLnBrk="0" hangingPunct="1">
              <a:spcBef>
                <a:spcPct val="20000"/>
              </a:spcBef>
              <a:spcAft>
                <a:spcPct val="60000"/>
              </a:spcAft>
              <a:buFont typeface="Arial" pitchFamily="34" charset="0"/>
              <a:buNone/>
              <a:defRPr sz="1600" kern="1200">
                <a:solidFill>
                  <a:srgbClr val="004FB6"/>
                </a:solidFill>
                <a:latin typeface="Arial" pitchFamily="34" charset="0"/>
                <a:ea typeface="+mn-ea"/>
                <a:cs typeface="Arial" pitchFamily="34" charset="0"/>
              </a:defRPr>
            </a:lvl1pPr>
            <a:lvl2pPr marL="457200" indent="0" algn="ctr" defTabSz="914400" rtl="0" eaLnBrk="1" latinLnBrk="0" hangingPunct="1">
              <a:spcBef>
                <a:spcPct val="20000"/>
              </a:spcBef>
              <a:buFont typeface="Arial" pitchFamily="34" charset="0"/>
              <a:buNone/>
              <a:defRPr sz="1800" kern="1200">
                <a:solidFill>
                  <a:schemeClr val="tx1">
                    <a:tint val="75000"/>
                  </a:schemeClr>
                </a:solidFill>
                <a:latin typeface="Arial" pitchFamily="34" charset="0"/>
                <a:ea typeface="+mn-ea"/>
                <a:cs typeface="Arial" pitchFamily="34" charset="0"/>
              </a:defRPr>
            </a:lvl2pPr>
            <a:lvl3pPr marL="914400" indent="0" algn="ctr" defTabSz="914400" rtl="0" eaLnBrk="1" latinLnBrk="0" hangingPunct="1">
              <a:spcBef>
                <a:spcPct val="20000"/>
              </a:spcBef>
              <a:buFont typeface="Arial" pitchFamily="34" charset="0"/>
              <a:buNone/>
              <a:defRPr sz="1600" kern="1200">
                <a:solidFill>
                  <a:schemeClr val="tx1">
                    <a:tint val="75000"/>
                  </a:schemeClr>
                </a:solidFill>
                <a:latin typeface="Arial" pitchFamily="34" charset="0"/>
                <a:ea typeface="+mn-ea"/>
                <a:cs typeface="Arial" pitchFamily="34" charset="0"/>
              </a:defRPr>
            </a:lvl3pPr>
            <a:lvl4pPr marL="13716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4pPr>
            <a:lvl5pPr marL="18288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dirty="0">
                <a:solidFill>
                  <a:srgbClr val="4A4A49"/>
                </a:solidFill>
                <a:latin typeface="Raleway Medium" panose="020B0503030101060003" pitchFamily="34" charset="77"/>
              </a:rPr>
              <a:t>Figures based on auto-enrolment minimum contribution levels. Salary information used is ‘qualifying earnings’ which </a:t>
            </a:r>
            <a:r>
              <a:rPr lang="en-GB" sz="900" dirty="0">
                <a:solidFill>
                  <a:srgbClr val="4A4A49"/>
                </a:solidFill>
                <a:latin typeface="Raleway Medium" panose="020B0503030101060003" pitchFamily="34" charset="77"/>
              </a:rPr>
              <a:t>are measured on a band of earnings between lower and upper levels (between £6,240 and £50,270 for tax year 2024/25). The band is reviewed by the government each year. Qualifying earnings include salary, wages, overtime, bonuses and commission, statutory sick pay, and any statutory pay received during paternity, maternity or any other kind of family leave.</a:t>
            </a:r>
          </a:p>
          <a:p>
            <a:endParaRPr lang="en-US" sz="900" dirty="0">
              <a:solidFill>
                <a:srgbClr val="4A4A49"/>
              </a:solidFill>
              <a:latin typeface="Raleway Medium" panose="020B0503030101060003" pitchFamily="34" charset="77"/>
            </a:endParaRPr>
          </a:p>
        </p:txBody>
      </p:sp>
      <p:pic>
        <p:nvPicPr>
          <p:cNvPr id="55" name="Picture 54">
            <a:extLst>
              <a:ext uri="{FF2B5EF4-FFF2-40B4-BE49-F238E27FC236}">
                <a16:creationId xmlns:a16="http://schemas.microsoft.com/office/drawing/2014/main" id="{38795499-4424-FC91-8F39-3C810D62F29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22099" y="3048429"/>
            <a:ext cx="340533" cy="340533"/>
          </a:xfrm>
          <a:prstGeom prst="rect">
            <a:avLst/>
          </a:prstGeom>
        </p:spPr>
      </p:pic>
      <p:pic>
        <p:nvPicPr>
          <p:cNvPr id="56" name="Picture 55">
            <a:extLst>
              <a:ext uri="{FF2B5EF4-FFF2-40B4-BE49-F238E27FC236}">
                <a16:creationId xmlns:a16="http://schemas.microsoft.com/office/drawing/2014/main" id="{3C264369-118E-9A10-14F3-B645FE1EDAF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22098" y="4396091"/>
            <a:ext cx="340534" cy="340534"/>
          </a:xfrm>
          <a:prstGeom prst="rect">
            <a:avLst/>
          </a:prstGeom>
        </p:spPr>
      </p:pic>
      <p:pic>
        <p:nvPicPr>
          <p:cNvPr id="57" name="Picture 56">
            <a:extLst>
              <a:ext uri="{FF2B5EF4-FFF2-40B4-BE49-F238E27FC236}">
                <a16:creationId xmlns:a16="http://schemas.microsoft.com/office/drawing/2014/main" id="{9F132BA4-FF29-741D-DAA8-CD64218180C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13812" y="3922679"/>
            <a:ext cx="340534" cy="340534"/>
          </a:xfrm>
          <a:prstGeom prst="rect">
            <a:avLst/>
          </a:prstGeom>
        </p:spPr>
      </p:pic>
      <p:pic>
        <p:nvPicPr>
          <p:cNvPr id="58" name="Picture 57">
            <a:extLst>
              <a:ext uri="{FF2B5EF4-FFF2-40B4-BE49-F238E27FC236}">
                <a16:creationId xmlns:a16="http://schemas.microsoft.com/office/drawing/2014/main" id="{171FD5F3-08D4-A64F-916D-02C2C89D28A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013812" y="3482130"/>
            <a:ext cx="340535" cy="340535"/>
          </a:xfrm>
          <a:prstGeom prst="rect">
            <a:avLst/>
          </a:prstGeom>
        </p:spPr>
      </p:pic>
      <p:sp>
        <p:nvSpPr>
          <p:cNvPr id="73" name="TextBox 72">
            <a:extLst>
              <a:ext uri="{FF2B5EF4-FFF2-40B4-BE49-F238E27FC236}">
                <a16:creationId xmlns:a16="http://schemas.microsoft.com/office/drawing/2014/main" id="{671EC648-0A23-EFB9-049C-E621C70294F9}"/>
              </a:ext>
            </a:extLst>
          </p:cNvPr>
          <p:cNvSpPr txBox="1"/>
          <p:nvPr/>
        </p:nvSpPr>
        <p:spPr>
          <a:xfrm>
            <a:off x="8228682" y="3051278"/>
            <a:ext cx="612668"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You</a:t>
            </a:r>
          </a:p>
        </p:txBody>
      </p:sp>
      <p:sp>
        <p:nvSpPr>
          <p:cNvPr id="74" name="TextBox 73">
            <a:extLst>
              <a:ext uri="{FF2B5EF4-FFF2-40B4-BE49-F238E27FC236}">
                <a16:creationId xmlns:a16="http://schemas.microsoft.com/office/drawing/2014/main" id="{6C225EE3-4011-D7F5-07E8-81A7F5B04FE8}"/>
              </a:ext>
            </a:extLst>
          </p:cNvPr>
          <p:cNvSpPr txBox="1"/>
          <p:nvPr/>
        </p:nvSpPr>
        <p:spPr>
          <a:xfrm>
            <a:off x="10081118" y="3048082"/>
            <a:ext cx="859531"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62.53</a:t>
            </a:r>
          </a:p>
        </p:txBody>
      </p:sp>
      <p:cxnSp>
        <p:nvCxnSpPr>
          <p:cNvPr id="75" name="Straight Connector 74">
            <a:extLst>
              <a:ext uri="{FF2B5EF4-FFF2-40B4-BE49-F238E27FC236}">
                <a16:creationId xmlns:a16="http://schemas.microsoft.com/office/drawing/2014/main" id="{67D5BFA8-D133-834D-BC6B-DD3906CCB637}"/>
              </a:ext>
            </a:extLst>
          </p:cNvPr>
          <p:cNvCxnSpPr>
            <a:cxnSpLocks/>
          </p:cNvCxnSpPr>
          <p:nvPr/>
        </p:nvCxnSpPr>
        <p:spPr>
          <a:xfrm>
            <a:off x="7851352" y="3432902"/>
            <a:ext cx="3017193"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76" name="TextBox 75">
            <a:extLst>
              <a:ext uri="{FF2B5EF4-FFF2-40B4-BE49-F238E27FC236}">
                <a16:creationId xmlns:a16="http://schemas.microsoft.com/office/drawing/2014/main" id="{3EB0CDA1-3A43-C147-0FC7-570F26110029}"/>
              </a:ext>
            </a:extLst>
          </p:cNvPr>
          <p:cNvSpPr txBox="1"/>
          <p:nvPr/>
        </p:nvSpPr>
        <p:spPr>
          <a:xfrm>
            <a:off x="8218216" y="3487940"/>
            <a:ext cx="1795684"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Your employer</a:t>
            </a:r>
          </a:p>
        </p:txBody>
      </p:sp>
      <p:sp>
        <p:nvSpPr>
          <p:cNvPr id="77" name="TextBox 76">
            <a:extLst>
              <a:ext uri="{FF2B5EF4-FFF2-40B4-BE49-F238E27FC236}">
                <a16:creationId xmlns:a16="http://schemas.microsoft.com/office/drawing/2014/main" id="{64DC3D28-2B32-E5FA-D937-D6B75AB7125B}"/>
              </a:ext>
            </a:extLst>
          </p:cNvPr>
          <p:cNvSpPr txBox="1"/>
          <p:nvPr/>
        </p:nvSpPr>
        <p:spPr>
          <a:xfrm>
            <a:off x="10073551" y="3484415"/>
            <a:ext cx="885179"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46.90</a:t>
            </a:r>
          </a:p>
        </p:txBody>
      </p:sp>
      <p:cxnSp>
        <p:nvCxnSpPr>
          <p:cNvPr id="78" name="Straight Connector 77">
            <a:extLst>
              <a:ext uri="{FF2B5EF4-FFF2-40B4-BE49-F238E27FC236}">
                <a16:creationId xmlns:a16="http://schemas.microsoft.com/office/drawing/2014/main" id="{226D5213-A5F1-291A-AD4E-5B614B43EA62}"/>
              </a:ext>
            </a:extLst>
          </p:cNvPr>
          <p:cNvCxnSpPr>
            <a:cxnSpLocks/>
          </p:cNvCxnSpPr>
          <p:nvPr/>
        </p:nvCxnSpPr>
        <p:spPr>
          <a:xfrm>
            <a:off x="7840886" y="3868032"/>
            <a:ext cx="3027659"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79" name="TextBox 78">
            <a:extLst>
              <a:ext uri="{FF2B5EF4-FFF2-40B4-BE49-F238E27FC236}">
                <a16:creationId xmlns:a16="http://schemas.microsoft.com/office/drawing/2014/main" id="{0C881462-A71C-83F9-17D5-C74E6B55186C}"/>
              </a:ext>
            </a:extLst>
          </p:cNvPr>
          <p:cNvSpPr txBox="1"/>
          <p:nvPr/>
        </p:nvSpPr>
        <p:spPr>
          <a:xfrm>
            <a:off x="8228682" y="3925155"/>
            <a:ext cx="1183337"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Tax relief</a:t>
            </a:r>
          </a:p>
        </p:txBody>
      </p:sp>
      <p:sp>
        <p:nvSpPr>
          <p:cNvPr id="80" name="TextBox 79">
            <a:extLst>
              <a:ext uri="{FF2B5EF4-FFF2-40B4-BE49-F238E27FC236}">
                <a16:creationId xmlns:a16="http://schemas.microsoft.com/office/drawing/2014/main" id="{115DCF4E-F4BA-B70B-9D83-7D1B40D5B32E}"/>
              </a:ext>
            </a:extLst>
          </p:cNvPr>
          <p:cNvSpPr txBox="1"/>
          <p:nvPr/>
        </p:nvSpPr>
        <p:spPr>
          <a:xfrm>
            <a:off x="10148739" y="3925155"/>
            <a:ext cx="811441"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15.63</a:t>
            </a:r>
          </a:p>
        </p:txBody>
      </p:sp>
      <p:cxnSp>
        <p:nvCxnSpPr>
          <p:cNvPr id="81" name="Straight Connector 80">
            <a:extLst>
              <a:ext uri="{FF2B5EF4-FFF2-40B4-BE49-F238E27FC236}">
                <a16:creationId xmlns:a16="http://schemas.microsoft.com/office/drawing/2014/main" id="{AD76E964-B772-EB27-8EB1-954EBBF6AC3E}"/>
              </a:ext>
            </a:extLst>
          </p:cNvPr>
          <p:cNvCxnSpPr>
            <a:cxnSpLocks/>
          </p:cNvCxnSpPr>
          <p:nvPr/>
        </p:nvCxnSpPr>
        <p:spPr>
          <a:xfrm>
            <a:off x="7851352" y="4324682"/>
            <a:ext cx="3017193"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82" name="Straight Connector 81">
            <a:extLst>
              <a:ext uri="{FF2B5EF4-FFF2-40B4-BE49-F238E27FC236}">
                <a16:creationId xmlns:a16="http://schemas.microsoft.com/office/drawing/2014/main" id="{720ED235-971F-E1F6-B57B-1A98EC7ED1C4}"/>
              </a:ext>
            </a:extLst>
          </p:cNvPr>
          <p:cNvCxnSpPr>
            <a:cxnSpLocks/>
          </p:cNvCxnSpPr>
          <p:nvPr/>
        </p:nvCxnSpPr>
        <p:spPr>
          <a:xfrm>
            <a:off x="7851352" y="3002301"/>
            <a:ext cx="3017193"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83" name="TextBox 82">
            <a:extLst>
              <a:ext uri="{FF2B5EF4-FFF2-40B4-BE49-F238E27FC236}">
                <a16:creationId xmlns:a16="http://schemas.microsoft.com/office/drawing/2014/main" id="{D307C297-D838-5F42-FB7D-600E6DDCEC51}"/>
              </a:ext>
            </a:extLst>
          </p:cNvPr>
          <p:cNvSpPr txBox="1"/>
          <p:nvPr/>
        </p:nvSpPr>
        <p:spPr>
          <a:xfrm>
            <a:off x="8228682" y="4378115"/>
            <a:ext cx="1013419"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Total of</a:t>
            </a:r>
          </a:p>
        </p:txBody>
      </p:sp>
      <p:sp>
        <p:nvSpPr>
          <p:cNvPr id="84" name="TextBox 83">
            <a:extLst>
              <a:ext uri="{FF2B5EF4-FFF2-40B4-BE49-F238E27FC236}">
                <a16:creationId xmlns:a16="http://schemas.microsoft.com/office/drawing/2014/main" id="{173FFD15-F9D0-E327-F4A0-918804EF49F4}"/>
              </a:ext>
            </a:extLst>
          </p:cNvPr>
          <p:cNvSpPr txBox="1"/>
          <p:nvPr/>
        </p:nvSpPr>
        <p:spPr>
          <a:xfrm>
            <a:off x="10034013" y="4341223"/>
            <a:ext cx="955711" cy="553998"/>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125.06</a:t>
            </a:r>
          </a:p>
          <a:p>
            <a:r>
              <a:rPr lang="en-US" sz="1200" dirty="0">
                <a:solidFill>
                  <a:schemeClr val="bg1"/>
                </a:solidFill>
                <a:latin typeface="Raleway Medium" panose="020B0503030101060003" pitchFamily="34" charset="77"/>
              </a:rPr>
              <a:t>per month</a:t>
            </a:r>
          </a:p>
        </p:txBody>
      </p:sp>
      <p:cxnSp>
        <p:nvCxnSpPr>
          <p:cNvPr id="85" name="Straight Connector 84">
            <a:extLst>
              <a:ext uri="{FF2B5EF4-FFF2-40B4-BE49-F238E27FC236}">
                <a16:creationId xmlns:a16="http://schemas.microsoft.com/office/drawing/2014/main" id="{A877DF79-966E-65F5-2395-F027B3676707}"/>
              </a:ext>
            </a:extLst>
          </p:cNvPr>
          <p:cNvCxnSpPr>
            <a:cxnSpLocks/>
          </p:cNvCxnSpPr>
          <p:nvPr/>
        </p:nvCxnSpPr>
        <p:spPr>
          <a:xfrm>
            <a:off x="10121700" y="4908749"/>
            <a:ext cx="746845"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86" name="Picture 85">
            <a:extLst>
              <a:ext uri="{FF2B5EF4-FFF2-40B4-BE49-F238E27FC236}">
                <a16:creationId xmlns:a16="http://schemas.microsoft.com/office/drawing/2014/main" id="{741B8E2E-F704-DD57-A11F-C09BA933FA9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72987" y="3048429"/>
            <a:ext cx="340533" cy="340533"/>
          </a:xfrm>
          <a:prstGeom prst="rect">
            <a:avLst/>
          </a:prstGeom>
        </p:spPr>
      </p:pic>
      <p:pic>
        <p:nvPicPr>
          <p:cNvPr id="87" name="Picture 86">
            <a:extLst>
              <a:ext uri="{FF2B5EF4-FFF2-40B4-BE49-F238E27FC236}">
                <a16:creationId xmlns:a16="http://schemas.microsoft.com/office/drawing/2014/main" id="{3B409568-C044-8613-291D-57597BC8063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72986" y="4396091"/>
            <a:ext cx="340534" cy="340534"/>
          </a:xfrm>
          <a:prstGeom prst="rect">
            <a:avLst/>
          </a:prstGeom>
        </p:spPr>
      </p:pic>
      <p:pic>
        <p:nvPicPr>
          <p:cNvPr id="88" name="Picture 87">
            <a:extLst>
              <a:ext uri="{FF2B5EF4-FFF2-40B4-BE49-F238E27FC236}">
                <a16:creationId xmlns:a16="http://schemas.microsoft.com/office/drawing/2014/main" id="{A154B3B9-0FE9-2220-D608-E8D9FA14AAD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64700" y="3922679"/>
            <a:ext cx="340534" cy="340534"/>
          </a:xfrm>
          <a:prstGeom prst="rect">
            <a:avLst/>
          </a:prstGeom>
        </p:spPr>
      </p:pic>
      <p:pic>
        <p:nvPicPr>
          <p:cNvPr id="89" name="Picture 88">
            <a:extLst>
              <a:ext uri="{FF2B5EF4-FFF2-40B4-BE49-F238E27FC236}">
                <a16:creationId xmlns:a16="http://schemas.microsoft.com/office/drawing/2014/main" id="{D9DC1709-B919-8979-4393-0A34FB80745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864700" y="3482130"/>
            <a:ext cx="340535" cy="340535"/>
          </a:xfrm>
          <a:prstGeom prst="rect">
            <a:avLst/>
          </a:prstGeom>
        </p:spPr>
      </p:pic>
    </p:spTree>
    <p:extLst>
      <p:ext uri="{BB962C8B-B14F-4D97-AF65-F5344CB8AC3E}">
        <p14:creationId xmlns:p14="http://schemas.microsoft.com/office/powerpoint/2010/main" val="3197197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up)">
                                      <p:cBhvr>
                                        <p:cTn id="7" dur="3000"/>
                                        <p:tgtEl>
                                          <p:spTgt spid="51"/>
                                        </p:tgtEl>
                                      </p:cBhvr>
                                    </p:animEffect>
                                  </p:childTnLst>
                                </p:cTn>
                              </p:par>
                            </p:childTnLst>
                          </p:cTn>
                        </p:par>
                        <p:par>
                          <p:cTn id="8" fill="hold">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fade">
                                      <p:cBhvr>
                                        <p:cTn id="1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EBDF56D-B3FB-A077-18B8-5DBA892E979C}"/>
              </a:ext>
            </a:extLst>
          </p:cNvPr>
          <p:cNvSpPr txBox="1">
            <a:spLocks/>
          </p:cNvSpPr>
          <p:nvPr/>
        </p:nvSpPr>
        <p:spPr>
          <a:xfrm>
            <a:off x="526401" y="439017"/>
            <a:ext cx="7711587"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lang="en-US" sz="4000" dirty="0">
                <a:latin typeface="Fifita " panose="02000506020000020004" pitchFamily="2" charset="0"/>
              </a:rPr>
              <a:t>ABC Company pension scheme</a:t>
            </a:r>
            <a:endParaRPr lang="en-US" dirty="0">
              <a:latin typeface="Fifita " panose="02000506020000020004" pitchFamily="2" charset="0"/>
            </a:endParaRPr>
          </a:p>
        </p:txBody>
      </p:sp>
      <p:sp>
        <p:nvSpPr>
          <p:cNvPr id="5" name="Text Placeholder 11">
            <a:extLst>
              <a:ext uri="{FF2B5EF4-FFF2-40B4-BE49-F238E27FC236}">
                <a16:creationId xmlns:a16="http://schemas.microsoft.com/office/drawing/2014/main" id="{35F1C9C6-8795-890A-916C-E45353E406E2}"/>
              </a:ext>
            </a:extLst>
          </p:cNvPr>
          <p:cNvSpPr txBox="1">
            <a:spLocks/>
          </p:cNvSpPr>
          <p:nvPr/>
        </p:nvSpPr>
        <p:spPr>
          <a:xfrm>
            <a:off x="527946" y="1138406"/>
            <a:ext cx="8158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2400"/>
              </a:lnSpc>
            </a:pPr>
            <a:r>
              <a:rPr lang="en-US" sz="1800" b="0" dirty="0">
                <a:latin typeface="Raleway Medium" panose="020B0503030101060003" pitchFamily="34" charset="77"/>
              </a:rPr>
              <a:t>Based on a net pay arrangement method</a:t>
            </a:r>
            <a:endParaRPr lang="en-GB" b="0" dirty="0">
              <a:latin typeface="Raleway Medium" panose="020B0503030101060003" pitchFamily="34" charset="77"/>
            </a:endParaRPr>
          </a:p>
        </p:txBody>
      </p:sp>
      <p:sp>
        <p:nvSpPr>
          <p:cNvPr id="90" name="Rectangle 89">
            <a:extLst>
              <a:ext uri="{FF2B5EF4-FFF2-40B4-BE49-F238E27FC236}">
                <a16:creationId xmlns:a16="http://schemas.microsoft.com/office/drawing/2014/main" id="{00FD43C9-C843-2804-4BD3-989BF681FC83}"/>
              </a:ext>
            </a:extLst>
          </p:cNvPr>
          <p:cNvSpPr/>
          <p:nvPr/>
        </p:nvSpPr>
        <p:spPr>
          <a:xfrm>
            <a:off x="3404" y="2129184"/>
            <a:ext cx="12192000" cy="323619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TextBox 90">
            <a:extLst>
              <a:ext uri="{FF2B5EF4-FFF2-40B4-BE49-F238E27FC236}">
                <a16:creationId xmlns:a16="http://schemas.microsoft.com/office/drawing/2014/main" id="{E1569E58-2D50-9935-CC17-90F8003A96BD}"/>
              </a:ext>
            </a:extLst>
          </p:cNvPr>
          <p:cNvSpPr txBox="1"/>
          <p:nvPr/>
        </p:nvSpPr>
        <p:spPr>
          <a:xfrm>
            <a:off x="7764772" y="2672188"/>
            <a:ext cx="3025187" cy="553998"/>
          </a:xfrm>
          <a:prstGeom prst="rect">
            <a:avLst/>
          </a:prstGeom>
          <a:noFill/>
        </p:spPr>
        <p:txBody>
          <a:bodyPr wrap="none" rtlCol="0">
            <a:spAutoFit/>
          </a:bodyPr>
          <a:lstStyle/>
          <a:p>
            <a:pPr>
              <a:lnSpc>
                <a:spcPts val="1800"/>
              </a:lnSpc>
            </a:pPr>
            <a:r>
              <a:rPr lang="en-US" b="1" dirty="0">
                <a:solidFill>
                  <a:schemeClr val="bg2"/>
                </a:solidFill>
                <a:latin typeface="Raleway SemiBold" panose="020B0503030101060003" pitchFamily="34" charset="77"/>
              </a:rPr>
              <a:t>Example: </a:t>
            </a:r>
            <a:br>
              <a:rPr lang="en-US" b="1" dirty="0">
                <a:solidFill>
                  <a:schemeClr val="bg2"/>
                </a:solidFill>
                <a:latin typeface="Raleway SemiBold" panose="020B0503030101060003" pitchFamily="34" charset="77"/>
              </a:rPr>
            </a:br>
            <a:r>
              <a:rPr lang="en-US" b="1" dirty="0">
                <a:solidFill>
                  <a:schemeClr val="bg2"/>
                </a:solidFill>
                <a:latin typeface="Raleway SemiBold" panose="020B0503030101060003" pitchFamily="34" charset="77"/>
              </a:rPr>
              <a:t>salary of £25,000 per year</a:t>
            </a:r>
          </a:p>
        </p:txBody>
      </p:sp>
      <p:sp>
        <p:nvSpPr>
          <p:cNvPr id="92" name="TextBox 91">
            <a:extLst>
              <a:ext uri="{FF2B5EF4-FFF2-40B4-BE49-F238E27FC236}">
                <a16:creationId xmlns:a16="http://schemas.microsoft.com/office/drawing/2014/main" id="{8567621A-9BE7-0BA2-22EB-B263F78AAB46}"/>
              </a:ext>
            </a:extLst>
          </p:cNvPr>
          <p:cNvSpPr txBox="1"/>
          <p:nvPr/>
        </p:nvSpPr>
        <p:spPr>
          <a:xfrm>
            <a:off x="4377794" y="3289925"/>
            <a:ext cx="612668"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You</a:t>
            </a:r>
          </a:p>
        </p:txBody>
      </p:sp>
      <p:sp>
        <p:nvSpPr>
          <p:cNvPr id="93" name="TextBox 92">
            <a:extLst>
              <a:ext uri="{FF2B5EF4-FFF2-40B4-BE49-F238E27FC236}">
                <a16:creationId xmlns:a16="http://schemas.microsoft.com/office/drawing/2014/main" id="{EBD86198-137A-C434-0CD6-19904D6DE990}"/>
              </a:ext>
            </a:extLst>
          </p:cNvPr>
          <p:cNvSpPr txBox="1"/>
          <p:nvPr/>
        </p:nvSpPr>
        <p:spPr>
          <a:xfrm>
            <a:off x="6230230" y="3286729"/>
            <a:ext cx="824265"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46.91</a:t>
            </a:r>
          </a:p>
        </p:txBody>
      </p:sp>
      <p:cxnSp>
        <p:nvCxnSpPr>
          <p:cNvPr id="94" name="Straight Connector 93">
            <a:extLst>
              <a:ext uri="{FF2B5EF4-FFF2-40B4-BE49-F238E27FC236}">
                <a16:creationId xmlns:a16="http://schemas.microsoft.com/office/drawing/2014/main" id="{DB719182-B293-9035-3396-1DF1849090A3}"/>
              </a:ext>
            </a:extLst>
          </p:cNvPr>
          <p:cNvCxnSpPr>
            <a:cxnSpLocks/>
          </p:cNvCxnSpPr>
          <p:nvPr/>
        </p:nvCxnSpPr>
        <p:spPr>
          <a:xfrm>
            <a:off x="4000464" y="3671549"/>
            <a:ext cx="3017193"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95" name="TextBox 94">
            <a:extLst>
              <a:ext uri="{FF2B5EF4-FFF2-40B4-BE49-F238E27FC236}">
                <a16:creationId xmlns:a16="http://schemas.microsoft.com/office/drawing/2014/main" id="{CABC1184-7429-6746-CB11-667D4726E824}"/>
              </a:ext>
            </a:extLst>
          </p:cNvPr>
          <p:cNvSpPr txBox="1"/>
          <p:nvPr/>
        </p:nvSpPr>
        <p:spPr>
          <a:xfrm>
            <a:off x="4367328" y="3726587"/>
            <a:ext cx="1795684"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Your employer</a:t>
            </a:r>
          </a:p>
        </p:txBody>
      </p:sp>
      <p:sp>
        <p:nvSpPr>
          <p:cNvPr id="96" name="TextBox 95">
            <a:extLst>
              <a:ext uri="{FF2B5EF4-FFF2-40B4-BE49-F238E27FC236}">
                <a16:creationId xmlns:a16="http://schemas.microsoft.com/office/drawing/2014/main" id="{304F6A6C-A5C3-2F90-00AA-0EE9DEA32C19}"/>
              </a:ext>
            </a:extLst>
          </p:cNvPr>
          <p:cNvSpPr txBox="1"/>
          <p:nvPr/>
        </p:nvSpPr>
        <p:spPr>
          <a:xfrm>
            <a:off x="6259875" y="3723062"/>
            <a:ext cx="806631"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28.15</a:t>
            </a:r>
          </a:p>
        </p:txBody>
      </p:sp>
      <p:cxnSp>
        <p:nvCxnSpPr>
          <p:cNvPr id="100" name="Straight Connector 99">
            <a:extLst>
              <a:ext uri="{FF2B5EF4-FFF2-40B4-BE49-F238E27FC236}">
                <a16:creationId xmlns:a16="http://schemas.microsoft.com/office/drawing/2014/main" id="{7B48523A-E291-FA11-E8AD-06AD90A22DF9}"/>
              </a:ext>
            </a:extLst>
          </p:cNvPr>
          <p:cNvCxnSpPr>
            <a:cxnSpLocks/>
          </p:cNvCxnSpPr>
          <p:nvPr/>
        </p:nvCxnSpPr>
        <p:spPr>
          <a:xfrm>
            <a:off x="4000464" y="4128311"/>
            <a:ext cx="3017193"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01" name="Straight Connector 100">
            <a:extLst>
              <a:ext uri="{FF2B5EF4-FFF2-40B4-BE49-F238E27FC236}">
                <a16:creationId xmlns:a16="http://schemas.microsoft.com/office/drawing/2014/main" id="{D6FEC01C-36F0-02F6-76BB-DEC0B37A9982}"/>
              </a:ext>
            </a:extLst>
          </p:cNvPr>
          <p:cNvCxnSpPr>
            <a:cxnSpLocks/>
          </p:cNvCxnSpPr>
          <p:nvPr/>
        </p:nvCxnSpPr>
        <p:spPr>
          <a:xfrm>
            <a:off x="4000464" y="3240948"/>
            <a:ext cx="3017193"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2" name="TextBox 101">
            <a:extLst>
              <a:ext uri="{FF2B5EF4-FFF2-40B4-BE49-F238E27FC236}">
                <a16:creationId xmlns:a16="http://schemas.microsoft.com/office/drawing/2014/main" id="{04E625B1-7FEE-E69D-5533-0651DED5E84A}"/>
              </a:ext>
            </a:extLst>
          </p:cNvPr>
          <p:cNvSpPr txBox="1"/>
          <p:nvPr/>
        </p:nvSpPr>
        <p:spPr>
          <a:xfrm>
            <a:off x="3910921" y="2668095"/>
            <a:ext cx="2997937" cy="553998"/>
          </a:xfrm>
          <a:prstGeom prst="rect">
            <a:avLst/>
          </a:prstGeom>
          <a:noFill/>
        </p:spPr>
        <p:txBody>
          <a:bodyPr wrap="none" rtlCol="0">
            <a:spAutoFit/>
          </a:bodyPr>
          <a:lstStyle/>
          <a:p>
            <a:pPr>
              <a:lnSpc>
                <a:spcPts val="1800"/>
              </a:lnSpc>
            </a:pPr>
            <a:r>
              <a:rPr lang="en-US" b="1" dirty="0">
                <a:solidFill>
                  <a:schemeClr val="bg2"/>
                </a:solidFill>
                <a:latin typeface="Raleway SemiBold" panose="020B0503030101060003" pitchFamily="34" charset="77"/>
              </a:rPr>
              <a:t>Example: </a:t>
            </a:r>
            <a:br>
              <a:rPr lang="en-US" b="1" dirty="0">
                <a:solidFill>
                  <a:schemeClr val="bg2"/>
                </a:solidFill>
                <a:latin typeface="Raleway SemiBold" panose="020B0503030101060003" pitchFamily="34" charset="77"/>
              </a:rPr>
            </a:br>
            <a:r>
              <a:rPr lang="en-US" b="1" dirty="0">
                <a:solidFill>
                  <a:schemeClr val="bg2"/>
                </a:solidFill>
                <a:latin typeface="Raleway SemiBold" panose="020B0503030101060003" pitchFamily="34" charset="77"/>
              </a:rPr>
              <a:t>salary of £17,500 per year</a:t>
            </a:r>
          </a:p>
        </p:txBody>
      </p:sp>
      <p:sp>
        <p:nvSpPr>
          <p:cNvPr id="103" name="TextBox 102">
            <a:extLst>
              <a:ext uri="{FF2B5EF4-FFF2-40B4-BE49-F238E27FC236}">
                <a16:creationId xmlns:a16="http://schemas.microsoft.com/office/drawing/2014/main" id="{724E60DA-3A20-5D06-36C4-AD26B68755A9}"/>
              </a:ext>
            </a:extLst>
          </p:cNvPr>
          <p:cNvSpPr txBox="1"/>
          <p:nvPr/>
        </p:nvSpPr>
        <p:spPr>
          <a:xfrm>
            <a:off x="4377794" y="4181744"/>
            <a:ext cx="1013419"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Total of</a:t>
            </a:r>
          </a:p>
        </p:txBody>
      </p:sp>
      <p:sp>
        <p:nvSpPr>
          <p:cNvPr id="104" name="TextBox 103">
            <a:extLst>
              <a:ext uri="{FF2B5EF4-FFF2-40B4-BE49-F238E27FC236}">
                <a16:creationId xmlns:a16="http://schemas.microsoft.com/office/drawing/2014/main" id="{B5DF5729-5D0A-77AB-3F46-F4C654EFF1A5}"/>
              </a:ext>
            </a:extLst>
          </p:cNvPr>
          <p:cNvSpPr txBox="1"/>
          <p:nvPr/>
        </p:nvSpPr>
        <p:spPr>
          <a:xfrm>
            <a:off x="6183125" y="4144852"/>
            <a:ext cx="939681" cy="553998"/>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75.06</a:t>
            </a:r>
          </a:p>
          <a:p>
            <a:r>
              <a:rPr lang="en-US" sz="1200" dirty="0">
                <a:solidFill>
                  <a:schemeClr val="bg1"/>
                </a:solidFill>
                <a:latin typeface="Raleway Medium" panose="020B0503030101060003" pitchFamily="34" charset="77"/>
              </a:rPr>
              <a:t>per month</a:t>
            </a:r>
          </a:p>
        </p:txBody>
      </p:sp>
      <p:cxnSp>
        <p:nvCxnSpPr>
          <p:cNvPr id="105" name="Straight Connector 104">
            <a:extLst>
              <a:ext uri="{FF2B5EF4-FFF2-40B4-BE49-F238E27FC236}">
                <a16:creationId xmlns:a16="http://schemas.microsoft.com/office/drawing/2014/main" id="{569E2593-22E0-069A-C63B-A790C25BBE27}"/>
              </a:ext>
            </a:extLst>
          </p:cNvPr>
          <p:cNvCxnSpPr>
            <a:cxnSpLocks/>
          </p:cNvCxnSpPr>
          <p:nvPr/>
        </p:nvCxnSpPr>
        <p:spPr>
          <a:xfrm>
            <a:off x="6270812" y="4712378"/>
            <a:ext cx="746845"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07" name="Picture 106">
            <a:extLst>
              <a:ext uri="{FF2B5EF4-FFF2-40B4-BE49-F238E27FC236}">
                <a16:creationId xmlns:a16="http://schemas.microsoft.com/office/drawing/2014/main" id="{CBDC57E5-0015-B6C6-A0C9-E548E54F610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22099" y="3287076"/>
            <a:ext cx="340533" cy="340533"/>
          </a:xfrm>
          <a:prstGeom prst="rect">
            <a:avLst/>
          </a:prstGeom>
        </p:spPr>
      </p:pic>
      <p:pic>
        <p:nvPicPr>
          <p:cNvPr id="108" name="Picture 107">
            <a:extLst>
              <a:ext uri="{FF2B5EF4-FFF2-40B4-BE49-F238E27FC236}">
                <a16:creationId xmlns:a16="http://schemas.microsoft.com/office/drawing/2014/main" id="{E9DEF2EB-87F8-8939-6474-767AA88BFDA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22098" y="4199720"/>
            <a:ext cx="340534" cy="340534"/>
          </a:xfrm>
          <a:prstGeom prst="rect">
            <a:avLst/>
          </a:prstGeom>
        </p:spPr>
      </p:pic>
      <p:pic>
        <p:nvPicPr>
          <p:cNvPr id="110" name="Picture 109">
            <a:extLst>
              <a:ext uri="{FF2B5EF4-FFF2-40B4-BE49-F238E27FC236}">
                <a16:creationId xmlns:a16="http://schemas.microsoft.com/office/drawing/2014/main" id="{0BA49066-E0A2-AEF6-4C61-01200A37492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13812" y="3720777"/>
            <a:ext cx="340535" cy="340535"/>
          </a:xfrm>
          <a:prstGeom prst="rect">
            <a:avLst/>
          </a:prstGeom>
        </p:spPr>
      </p:pic>
      <p:sp>
        <p:nvSpPr>
          <p:cNvPr id="111" name="TextBox 110">
            <a:extLst>
              <a:ext uri="{FF2B5EF4-FFF2-40B4-BE49-F238E27FC236}">
                <a16:creationId xmlns:a16="http://schemas.microsoft.com/office/drawing/2014/main" id="{B35242EE-3F86-2CAE-DAB0-BD9DD57E5E07}"/>
              </a:ext>
            </a:extLst>
          </p:cNvPr>
          <p:cNvSpPr txBox="1"/>
          <p:nvPr/>
        </p:nvSpPr>
        <p:spPr>
          <a:xfrm>
            <a:off x="8228682" y="3289925"/>
            <a:ext cx="612668"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You</a:t>
            </a:r>
          </a:p>
        </p:txBody>
      </p:sp>
      <p:sp>
        <p:nvSpPr>
          <p:cNvPr id="112" name="TextBox 111">
            <a:extLst>
              <a:ext uri="{FF2B5EF4-FFF2-40B4-BE49-F238E27FC236}">
                <a16:creationId xmlns:a16="http://schemas.microsoft.com/office/drawing/2014/main" id="{CA6707D9-09AB-AE45-6354-9AA640FC2E42}"/>
              </a:ext>
            </a:extLst>
          </p:cNvPr>
          <p:cNvSpPr txBox="1"/>
          <p:nvPr/>
        </p:nvSpPr>
        <p:spPr>
          <a:xfrm>
            <a:off x="10081118" y="3286729"/>
            <a:ext cx="793807"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78.16</a:t>
            </a:r>
          </a:p>
        </p:txBody>
      </p:sp>
      <p:cxnSp>
        <p:nvCxnSpPr>
          <p:cNvPr id="113" name="Straight Connector 112">
            <a:extLst>
              <a:ext uri="{FF2B5EF4-FFF2-40B4-BE49-F238E27FC236}">
                <a16:creationId xmlns:a16="http://schemas.microsoft.com/office/drawing/2014/main" id="{D12C0AFA-AB74-B23D-B73A-97EE427C106E}"/>
              </a:ext>
            </a:extLst>
          </p:cNvPr>
          <p:cNvCxnSpPr>
            <a:cxnSpLocks/>
          </p:cNvCxnSpPr>
          <p:nvPr/>
        </p:nvCxnSpPr>
        <p:spPr>
          <a:xfrm>
            <a:off x="7851352" y="3671549"/>
            <a:ext cx="3017193"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14" name="TextBox 113">
            <a:extLst>
              <a:ext uri="{FF2B5EF4-FFF2-40B4-BE49-F238E27FC236}">
                <a16:creationId xmlns:a16="http://schemas.microsoft.com/office/drawing/2014/main" id="{CC019DF1-95BC-62AE-0361-FDE21AA688C5}"/>
              </a:ext>
            </a:extLst>
          </p:cNvPr>
          <p:cNvSpPr txBox="1"/>
          <p:nvPr/>
        </p:nvSpPr>
        <p:spPr>
          <a:xfrm>
            <a:off x="8218216" y="3726587"/>
            <a:ext cx="1795684"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Your employer</a:t>
            </a:r>
          </a:p>
        </p:txBody>
      </p:sp>
      <p:sp>
        <p:nvSpPr>
          <p:cNvPr id="115" name="TextBox 114">
            <a:extLst>
              <a:ext uri="{FF2B5EF4-FFF2-40B4-BE49-F238E27FC236}">
                <a16:creationId xmlns:a16="http://schemas.microsoft.com/office/drawing/2014/main" id="{02F74153-7CA0-7CE5-2BDC-808A5069FA6C}"/>
              </a:ext>
            </a:extLst>
          </p:cNvPr>
          <p:cNvSpPr txBox="1"/>
          <p:nvPr/>
        </p:nvSpPr>
        <p:spPr>
          <a:xfrm>
            <a:off x="10073551" y="3723062"/>
            <a:ext cx="885179" cy="369332"/>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46.90</a:t>
            </a:r>
          </a:p>
        </p:txBody>
      </p:sp>
      <p:cxnSp>
        <p:nvCxnSpPr>
          <p:cNvPr id="119" name="Straight Connector 118">
            <a:extLst>
              <a:ext uri="{FF2B5EF4-FFF2-40B4-BE49-F238E27FC236}">
                <a16:creationId xmlns:a16="http://schemas.microsoft.com/office/drawing/2014/main" id="{CA624ABA-7F42-9695-B691-6F62F9AB253E}"/>
              </a:ext>
            </a:extLst>
          </p:cNvPr>
          <p:cNvCxnSpPr>
            <a:cxnSpLocks/>
          </p:cNvCxnSpPr>
          <p:nvPr/>
        </p:nvCxnSpPr>
        <p:spPr>
          <a:xfrm>
            <a:off x="7851352" y="4128311"/>
            <a:ext cx="3017193"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120" name="Straight Connector 119">
            <a:extLst>
              <a:ext uri="{FF2B5EF4-FFF2-40B4-BE49-F238E27FC236}">
                <a16:creationId xmlns:a16="http://schemas.microsoft.com/office/drawing/2014/main" id="{B2457249-0245-5111-C8E7-CC3C8EA264D2}"/>
              </a:ext>
            </a:extLst>
          </p:cNvPr>
          <p:cNvCxnSpPr>
            <a:cxnSpLocks/>
          </p:cNvCxnSpPr>
          <p:nvPr/>
        </p:nvCxnSpPr>
        <p:spPr>
          <a:xfrm>
            <a:off x="7851352" y="3240948"/>
            <a:ext cx="3017193" cy="0"/>
          </a:xfrm>
          <a:prstGeom prst="line">
            <a:avLst/>
          </a:prstGeom>
          <a:ln w="127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21" name="TextBox 120">
            <a:extLst>
              <a:ext uri="{FF2B5EF4-FFF2-40B4-BE49-F238E27FC236}">
                <a16:creationId xmlns:a16="http://schemas.microsoft.com/office/drawing/2014/main" id="{08FD16F5-A3DA-B7DA-1D57-5A05BC1830A9}"/>
              </a:ext>
            </a:extLst>
          </p:cNvPr>
          <p:cNvSpPr txBox="1"/>
          <p:nvPr/>
        </p:nvSpPr>
        <p:spPr>
          <a:xfrm>
            <a:off x="8228682" y="4181744"/>
            <a:ext cx="1013419" cy="369332"/>
          </a:xfrm>
          <a:prstGeom prst="rect">
            <a:avLst/>
          </a:prstGeom>
          <a:noFill/>
        </p:spPr>
        <p:txBody>
          <a:bodyPr wrap="none" rtlCol="0">
            <a:spAutoFit/>
          </a:bodyPr>
          <a:lstStyle/>
          <a:p>
            <a:r>
              <a:rPr lang="en-US" dirty="0">
                <a:solidFill>
                  <a:schemeClr val="bg1"/>
                </a:solidFill>
                <a:latin typeface="Raleway Medium" panose="020B0503030101060003" pitchFamily="34" charset="77"/>
              </a:rPr>
              <a:t>Total of</a:t>
            </a:r>
          </a:p>
        </p:txBody>
      </p:sp>
      <p:sp>
        <p:nvSpPr>
          <p:cNvPr id="122" name="TextBox 121">
            <a:extLst>
              <a:ext uri="{FF2B5EF4-FFF2-40B4-BE49-F238E27FC236}">
                <a16:creationId xmlns:a16="http://schemas.microsoft.com/office/drawing/2014/main" id="{0489C8A3-982E-1565-CC39-FF6E54B947E1}"/>
              </a:ext>
            </a:extLst>
          </p:cNvPr>
          <p:cNvSpPr txBox="1"/>
          <p:nvPr/>
        </p:nvSpPr>
        <p:spPr>
          <a:xfrm>
            <a:off x="10034013" y="4144852"/>
            <a:ext cx="955711" cy="553998"/>
          </a:xfrm>
          <a:prstGeom prst="rect">
            <a:avLst/>
          </a:prstGeom>
          <a:noFill/>
        </p:spPr>
        <p:txBody>
          <a:bodyPr wrap="none" rtlCol="0">
            <a:spAutoFit/>
          </a:bodyPr>
          <a:lstStyle/>
          <a:p>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125.06</a:t>
            </a:r>
          </a:p>
          <a:p>
            <a:r>
              <a:rPr lang="en-US" sz="1200" dirty="0">
                <a:solidFill>
                  <a:schemeClr val="bg1"/>
                </a:solidFill>
                <a:latin typeface="Raleway Medium" panose="020B0503030101060003" pitchFamily="34" charset="77"/>
              </a:rPr>
              <a:t>per month</a:t>
            </a:r>
          </a:p>
        </p:txBody>
      </p:sp>
      <p:cxnSp>
        <p:nvCxnSpPr>
          <p:cNvPr id="123" name="Straight Connector 122">
            <a:extLst>
              <a:ext uri="{FF2B5EF4-FFF2-40B4-BE49-F238E27FC236}">
                <a16:creationId xmlns:a16="http://schemas.microsoft.com/office/drawing/2014/main" id="{F9338A24-C8E5-8D44-AB22-60BEDAB0DDA9}"/>
              </a:ext>
            </a:extLst>
          </p:cNvPr>
          <p:cNvCxnSpPr>
            <a:cxnSpLocks/>
          </p:cNvCxnSpPr>
          <p:nvPr/>
        </p:nvCxnSpPr>
        <p:spPr>
          <a:xfrm>
            <a:off x="10121700" y="4712378"/>
            <a:ext cx="746845"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pic>
        <p:nvPicPr>
          <p:cNvPr id="124" name="Picture 123">
            <a:extLst>
              <a:ext uri="{FF2B5EF4-FFF2-40B4-BE49-F238E27FC236}">
                <a16:creationId xmlns:a16="http://schemas.microsoft.com/office/drawing/2014/main" id="{0988219E-2A97-E38B-82B8-ABB4BD23418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72987" y="3287076"/>
            <a:ext cx="340533" cy="340533"/>
          </a:xfrm>
          <a:prstGeom prst="rect">
            <a:avLst/>
          </a:prstGeom>
        </p:spPr>
      </p:pic>
      <p:pic>
        <p:nvPicPr>
          <p:cNvPr id="125" name="Picture 124">
            <a:extLst>
              <a:ext uri="{FF2B5EF4-FFF2-40B4-BE49-F238E27FC236}">
                <a16:creationId xmlns:a16="http://schemas.microsoft.com/office/drawing/2014/main" id="{FB52766A-2D47-9D82-BBC8-E8C97AED6F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72986" y="4199720"/>
            <a:ext cx="340534" cy="340534"/>
          </a:xfrm>
          <a:prstGeom prst="rect">
            <a:avLst/>
          </a:prstGeom>
        </p:spPr>
      </p:pic>
      <p:pic>
        <p:nvPicPr>
          <p:cNvPr id="127" name="Picture 126">
            <a:extLst>
              <a:ext uri="{FF2B5EF4-FFF2-40B4-BE49-F238E27FC236}">
                <a16:creationId xmlns:a16="http://schemas.microsoft.com/office/drawing/2014/main" id="{AD6BF3FE-9AF4-4655-A997-B865368A51F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864700" y="3720777"/>
            <a:ext cx="340535" cy="340535"/>
          </a:xfrm>
          <a:prstGeom prst="rect">
            <a:avLst/>
          </a:prstGeom>
        </p:spPr>
      </p:pic>
      <p:sp>
        <p:nvSpPr>
          <p:cNvPr id="128" name="Subtitle 1">
            <a:extLst>
              <a:ext uri="{FF2B5EF4-FFF2-40B4-BE49-F238E27FC236}">
                <a16:creationId xmlns:a16="http://schemas.microsoft.com/office/drawing/2014/main" id="{2AD38B39-2960-B8B9-B21F-B14DBA0FB3E8}"/>
              </a:ext>
            </a:extLst>
          </p:cNvPr>
          <p:cNvSpPr txBox="1">
            <a:spLocks/>
          </p:cNvSpPr>
          <p:nvPr/>
        </p:nvSpPr>
        <p:spPr>
          <a:xfrm>
            <a:off x="492400" y="6084697"/>
            <a:ext cx="9906241" cy="664797"/>
          </a:xfrm>
          <a:prstGeom prst="rect">
            <a:avLst/>
          </a:prstGeom>
        </p:spPr>
        <p:txBody>
          <a:bodyPr vert="horz" wrap="square" lIns="0" tIns="0" rIns="0" bIns="0" rtlCol="0">
            <a:spAutoFit/>
          </a:bodyPr>
          <a:lstStyle>
            <a:lvl1pPr marL="0" indent="0" algn="l" defTabSz="914400" rtl="0" eaLnBrk="1" latinLnBrk="0" hangingPunct="1">
              <a:spcBef>
                <a:spcPct val="20000"/>
              </a:spcBef>
              <a:spcAft>
                <a:spcPct val="60000"/>
              </a:spcAft>
              <a:buFont typeface="Arial" pitchFamily="34" charset="0"/>
              <a:buNone/>
              <a:defRPr sz="1600" kern="1200">
                <a:solidFill>
                  <a:srgbClr val="004FB6"/>
                </a:solidFill>
                <a:latin typeface="Arial" pitchFamily="34" charset="0"/>
                <a:ea typeface="+mn-ea"/>
                <a:cs typeface="Arial" pitchFamily="34" charset="0"/>
              </a:defRPr>
            </a:lvl1pPr>
            <a:lvl2pPr marL="457200" indent="0" algn="ctr" defTabSz="914400" rtl="0" eaLnBrk="1" latinLnBrk="0" hangingPunct="1">
              <a:spcBef>
                <a:spcPct val="20000"/>
              </a:spcBef>
              <a:buFont typeface="Arial" pitchFamily="34" charset="0"/>
              <a:buNone/>
              <a:defRPr sz="1800" kern="1200">
                <a:solidFill>
                  <a:schemeClr val="tx1">
                    <a:tint val="75000"/>
                  </a:schemeClr>
                </a:solidFill>
                <a:latin typeface="Arial" pitchFamily="34" charset="0"/>
                <a:ea typeface="+mn-ea"/>
                <a:cs typeface="Arial" pitchFamily="34" charset="0"/>
              </a:defRPr>
            </a:lvl2pPr>
            <a:lvl3pPr marL="914400" indent="0" algn="ctr" defTabSz="914400" rtl="0" eaLnBrk="1" latinLnBrk="0" hangingPunct="1">
              <a:spcBef>
                <a:spcPct val="20000"/>
              </a:spcBef>
              <a:buFont typeface="Arial" pitchFamily="34" charset="0"/>
              <a:buNone/>
              <a:defRPr sz="1600" kern="1200">
                <a:solidFill>
                  <a:schemeClr val="tx1">
                    <a:tint val="75000"/>
                  </a:schemeClr>
                </a:solidFill>
                <a:latin typeface="Arial" pitchFamily="34" charset="0"/>
                <a:ea typeface="+mn-ea"/>
                <a:cs typeface="Arial" pitchFamily="34" charset="0"/>
              </a:defRPr>
            </a:lvl3pPr>
            <a:lvl4pPr marL="13716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4pPr>
            <a:lvl5pPr marL="1828800" indent="0" algn="ctr" defTabSz="914400" rtl="0" eaLnBrk="1" latinLnBrk="0" hangingPunct="1">
              <a:spcBef>
                <a:spcPct val="20000"/>
              </a:spcBef>
              <a:buFont typeface="Arial" pitchFamily="34" charset="0"/>
              <a:buNone/>
              <a:defRPr sz="1400" kern="1200">
                <a:solidFill>
                  <a:schemeClr val="tx1">
                    <a:tint val="75000"/>
                  </a:schemeClr>
                </a:solidFill>
                <a:latin typeface="Arial"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dirty="0">
                <a:solidFill>
                  <a:srgbClr val="4A4A49"/>
                </a:solidFill>
                <a:latin typeface="Raleway Medium" panose="020B0503030101060003" pitchFamily="34" charset="77"/>
              </a:rPr>
              <a:t>Figures based on auto-enrolment minimum contribution levels. Salary information used is ‘qualifying earnings’ which </a:t>
            </a:r>
            <a:r>
              <a:rPr lang="en-GB" sz="900" dirty="0">
                <a:solidFill>
                  <a:srgbClr val="4A4A49"/>
                </a:solidFill>
                <a:latin typeface="Raleway Medium" panose="020B0503030101060003" pitchFamily="34" charset="77"/>
              </a:rPr>
              <a:t>are measured on a band of earnings between lower and upper levels (between £6,240 and £50,270 for tax year 2024/25). The band is reviewed by the government each year. Qualifying earnings include salary, wages, overtime, bonuses and commission, statutory sick pay, and any statutory pay received during paternity, maternity or any other kind of family leave.</a:t>
            </a:r>
          </a:p>
          <a:p>
            <a:endParaRPr lang="en-US" sz="900" dirty="0">
              <a:solidFill>
                <a:srgbClr val="4A4A49"/>
              </a:solidFill>
              <a:latin typeface="Raleway Medium" panose="020B0503030101060003" pitchFamily="34" charset="77"/>
            </a:endParaRPr>
          </a:p>
        </p:txBody>
      </p:sp>
      <p:sp>
        <p:nvSpPr>
          <p:cNvPr id="129" name="Content Placeholder 1">
            <a:extLst>
              <a:ext uri="{FF2B5EF4-FFF2-40B4-BE49-F238E27FC236}">
                <a16:creationId xmlns:a16="http://schemas.microsoft.com/office/drawing/2014/main" id="{DC2FCF1D-8F0A-C65B-4F84-C80302364846}"/>
              </a:ext>
            </a:extLst>
          </p:cNvPr>
          <p:cNvSpPr txBox="1">
            <a:spLocks/>
          </p:cNvSpPr>
          <p:nvPr/>
        </p:nvSpPr>
        <p:spPr>
          <a:xfrm>
            <a:off x="577463" y="2839056"/>
            <a:ext cx="3400088" cy="1970514"/>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77800" indent="-177800">
              <a:spcBef>
                <a:spcPts val="300"/>
              </a:spcBef>
              <a:spcAft>
                <a:spcPts val="300"/>
              </a:spcAft>
            </a:pPr>
            <a:r>
              <a:rPr lang="en-US" sz="1800" dirty="0">
                <a:solidFill>
                  <a:schemeClr val="bg1"/>
                </a:solidFill>
                <a:latin typeface="Raleway Medium" panose="020B0503030101060003" pitchFamily="34" charset="77"/>
              </a:rPr>
              <a:t>Employee pays – </a:t>
            </a:r>
            <a:br>
              <a:rPr lang="en-US" sz="1800" dirty="0">
                <a:solidFill>
                  <a:schemeClr val="bg1"/>
                </a:solidFill>
                <a:latin typeface="Raleway Medium" panose="020B0503030101060003" pitchFamily="34" charset="77"/>
              </a:rPr>
            </a:br>
            <a:r>
              <a:rPr lang="en-US" sz="1800" b="1" dirty="0">
                <a:solidFill>
                  <a:schemeClr val="bg1"/>
                </a:solidFill>
                <a:latin typeface="Raleway" panose="020B0503030101060003" pitchFamily="34" charset="77"/>
              </a:rPr>
              <a:t>5% of salary</a:t>
            </a:r>
          </a:p>
          <a:p>
            <a:pPr marL="177800" indent="-177800">
              <a:lnSpc>
                <a:spcPts val="1800"/>
              </a:lnSpc>
              <a:spcBef>
                <a:spcPts val="300"/>
              </a:spcBef>
              <a:spcAft>
                <a:spcPts val="300"/>
              </a:spcAft>
            </a:pPr>
            <a:endParaRPr lang="en-US" sz="1800" b="1" dirty="0">
              <a:solidFill>
                <a:schemeClr val="bg1"/>
              </a:solidFill>
              <a:latin typeface="Raleway" panose="020B0503030101060003" pitchFamily="34" charset="77"/>
            </a:endParaRPr>
          </a:p>
          <a:p>
            <a:pPr marL="177800" indent="-177800">
              <a:lnSpc>
                <a:spcPts val="1800"/>
              </a:lnSpc>
              <a:spcBef>
                <a:spcPts val="300"/>
              </a:spcBef>
              <a:spcAft>
                <a:spcPts val="300"/>
              </a:spcAft>
            </a:pPr>
            <a:r>
              <a:rPr lang="en-US" sz="1800" dirty="0">
                <a:solidFill>
                  <a:schemeClr val="bg1"/>
                </a:solidFill>
                <a:latin typeface="Raleway Medium" panose="020B0503030101060003" pitchFamily="34" charset="77"/>
              </a:rPr>
              <a:t>Employer pays – </a:t>
            </a:r>
            <a:br>
              <a:rPr lang="en-US" sz="1800" dirty="0">
                <a:solidFill>
                  <a:schemeClr val="bg1"/>
                </a:solidFill>
                <a:latin typeface="Raleway Medium" panose="020B0503030101060003" pitchFamily="34" charset="77"/>
              </a:rPr>
            </a:br>
            <a:r>
              <a:rPr lang="en-US" sz="1800" b="1" dirty="0">
                <a:solidFill>
                  <a:schemeClr val="bg1"/>
                </a:solidFill>
                <a:latin typeface="Raleway" panose="020B0503030101060003" pitchFamily="34" charset="77"/>
              </a:rPr>
              <a:t>3% of salary</a:t>
            </a:r>
          </a:p>
        </p:txBody>
      </p:sp>
    </p:spTree>
    <p:extLst>
      <p:ext uri="{BB962C8B-B14F-4D97-AF65-F5344CB8AC3E}">
        <p14:creationId xmlns:p14="http://schemas.microsoft.com/office/powerpoint/2010/main" val="255388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8"/>
                                        </p:tgtEl>
                                        <p:attrNameLst>
                                          <p:attrName>style.visibility</p:attrName>
                                        </p:attrNameLst>
                                      </p:cBhvr>
                                      <p:to>
                                        <p:strVal val="visible"/>
                                      </p:to>
                                    </p:set>
                                    <p:animEffect transition="in" filter="fade">
                                      <p:cBhvr>
                                        <p:cTn id="7" dur="500"/>
                                        <p:tgtEl>
                                          <p:spTgt spid="12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wipe(up)">
                                      <p:cBhvr>
                                        <p:cTn id="11" dur="30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 grpId="0"/>
      <p:bldP spid="1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0439E03-E8FD-B2A8-FCDE-B9A0DA9E297A}"/>
              </a:ext>
            </a:extLst>
          </p:cNvPr>
          <p:cNvSpPr txBox="1">
            <a:spLocks/>
          </p:cNvSpPr>
          <p:nvPr/>
        </p:nvSpPr>
        <p:spPr>
          <a:xfrm>
            <a:off x="532973" y="386220"/>
            <a:ext cx="5610446"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2800A0"/>
                </a:solidFill>
                <a:effectLst/>
                <a:uLnTx/>
                <a:uFillTx/>
                <a:latin typeface="Fifita " panose="02000506020000020004" pitchFamily="2" charset="0"/>
                <a:ea typeface="+mj-ea"/>
              </a:rPr>
              <a:t>Our member charge</a:t>
            </a:r>
          </a:p>
        </p:txBody>
      </p:sp>
      <p:sp>
        <p:nvSpPr>
          <p:cNvPr id="7" name="Oval 6">
            <a:extLst>
              <a:ext uri="{FF2B5EF4-FFF2-40B4-BE49-F238E27FC236}">
                <a16:creationId xmlns:a16="http://schemas.microsoft.com/office/drawing/2014/main" id="{1170FB73-301C-F41A-0B80-6C8465ACF357}"/>
              </a:ext>
            </a:extLst>
          </p:cNvPr>
          <p:cNvSpPr/>
          <p:nvPr/>
        </p:nvSpPr>
        <p:spPr>
          <a:xfrm>
            <a:off x="629920" y="2378779"/>
            <a:ext cx="3350603" cy="335060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8" name="Oval 7">
            <a:extLst>
              <a:ext uri="{FF2B5EF4-FFF2-40B4-BE49-F238E27FC236}">
                <a16:creationId xmlns:a16="http://schemas.microsoft.com/office/drawing/2014/main" id="{F459D5C2-EFA5-7387-B677-AF1BF83B12CB}"/>
              </a:ext>
            </a:extLst>
          </p:cNvPr>
          <p:cNvSpPr/>
          <p:nvPr/>
        </p:nvSpPr>
        <p:spPr>
          <a:xfrm>
            <a:off x="4419922" y="2378779"/>
            <a:ext cx="3350603" cy="335060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9" name="Oval 8">
            <a:extLst>
              <a:ext uri="{FF2B5EF4-FFF2-40B4-BE49-F238E27FC236}">
                <a16:creationId xmlns:a16="http://schemas.microsoft.com/office/drawing/2014/main" id="{B23A67D9-E784-CB04-6DFE-E577FAE7F72B}"/>
              </a:ext>
            </a:extLst>
          </p:cNvPr>
          <p:cNvSpPr/>
          <p:nvPr/>
        </p:nvSpPr>
        <p:spPr>
          <a:xfrm>
            <a:off x="8208526" y="2378779"/>
            <a:ext cx="3350603" cy="33506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13" name="Picture 12">
            <a:extLst>
              <a:ext uri="{FF2B5EF4-FFF2-40B4-BE49-F238E27FC236}">
                <a16:creationId xmlns:a16="http://schemas.microsoft.com/office/drawing/2014/main" id="{2D8490B2-2BAD-932F-1581-72ACFE6E755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6958" y="2532983"/>
            <a:ext cx="3067440" cy="3042193"/>
          </a:xfrm>
          <a:prstGeom prst="rect">
            <a:avLst/>
          </a:prstGeom>
        </p:spPr>
      </p:pic>
      <p:pic>
        <p:nvPicPr>
          <p:cNvPr id="14" name="Picture 13">
            <a:extLst>
              <a:ext uri="{FF2B5EF4-FFF2-40B4-BE49-F238E27FC236}">
                <a16:creationId xmlns:a16="http://schemas.microsoft.com/office/drawing/2014/main" id="{DD8E8DA3-EDB8-2500-38D8-61A3BACA89E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5773341">
            <a:off x="8347037" y="2547235"/>
            <a:ext cx="3067440" cy="3042193"/>
          </a:xfrm>
          <a:prstGeom prst="rect">
            <a:avLst/>
          </a:prstGeom>
        </p:spPr>
      </p:pic>
      <p:pic>
        <p:nvPicPr>
          <p:cNvPr id="15" name="Picture 14">
            <a:extLst>
              <a:ext uri="{FF2B5EF4-FFF2-40B4-BE49-F238E27FC236}">
                <a16:creationId xmlns:a16="http://schemas.microsoft.com/office/drawing/2014/main" id="{B2F65C87-BD55-4BED-2137-7C0B0EB9B5C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4832493">
            <a:off x="4587506" y="2532983"/>
            <a:ext cx="3067440" cy="3042193"/>
          </a:xfrm>
          <a:prstGeom prst="rect">
            <a:avLst/>
          </a:prstGeom>
        </p:spPr>
      </p:pic>
      <p:sp>
        <p:nvSpPr>
          <p:cNvPr id="10" name="Text Placeholder 11">
            <a:extLst>
              <a:ext uri="{FF2B5EF4-FFF2-40B4-BE49-F238E27FC236}">
                <a16:creationId xmlns:a16="http://schemas.microsoft.com/office/drawing/2014/main" id="{9ACA8F77-C3F5-B70A-C2BD-7D3AE65A31F9}"/>
              </a:ext>
            </a:extLst>
          </p:cNvPr>
          <p:cNvSpPr txBox="1">
            <a:spLocks/>
          </p:cNvSpPr>
          <p:nvPr/>
        </p:nvSpPr>
        <p:spPr>
          <a:xfrm>
            <a:off x="822301" y="3586326"/>
            <a:ext cx="2879074" cy="428462"/>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53460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rPr>
              <a:t>Annual </a:t>
            </a:r>
            <a:br>
              <a:rPr kumimoji="0" lang="en-GB" sz="18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rPr>
            </a:br>
            <a:r>
              <a:rPr kumimoji="0" lang="en-GB" sz="20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rPr>
              <a:t>charge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Raleway Medium" panose="020B0503030101060003" pitchFamily="34" charset="77"/>
              <a:ea typeface="+mn-ea"/>
            </a:endParaRPr>
          </a:p>
        </p:txBody>
      </p:sp>
      <p:sp>
        <p:nvSpPr>
          <p:cNvPr id="11" name="Text Placeholder 11">
            <a:extLst>
              <a:ext uri="{FF2B5EF4-FFF2-40B4-BE49-F238E27FC236}">
                <a16:creationId xmlns:a16="http://schemas.microsoft.com/office/drawing/2014/main" id="{42DE74FF-6E32-7FB4-2A93-FA06A4E1700D}"/>
              </a:ext>
            </a:extLst>
          </p:cNvPr>
          <p:cNvSpPr txBox="1">
            <a:spLocks/>
          </p:cNvSpPr>
          <p:nvPr/>
        </p:nvSpPr>
        <p:spPr>
          <a:xfrm>
            <a:off x="4675959" y="3561080"/>
            <a:ext cx="2879074" cy="645404"/>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53460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rPr>
              <a:t>0.5% </a:t>
            </a:r>
            <a:br>
              <a:rPr kumimoji="0" lang="en-GB" sz="18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rPr>
            </a:br>
            <a:r>
              <a:rPr kumimoji="0" lang="en-GB" sz="20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rPr>
              <a:t>management charge</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Raleway Medium" panose="020B0503030101060003" pitchFamily="34" charset="77"/>
              <a:ea typeface="+mn-ea"/>
            </a:endParaRPr>
          </a:p>
        </p:txBody>
      </p:sp>
      <p:sp>
        <p:nvSpPr>
          <p:cNvPr id="12" name="Text Placeholder 11">
            <a:extLst>
              <a:ext uri="{FF2B5EF4-FFF2-40B4-BE49-F238E27FC236}">
                <a16:creationId xmlns:a16="http://schemas.microsoft.com/office/drawing/2014/main" id="{114AC55E-FD35-A959-3A50-93ED5B819801}"/>
              </a:ext>
            </a:extLst>
          </p:cNvPr>
          <p:cNvSpPr txBox="1">
            <a:spLocks/>
          </p:cNvSpPr>
          <p:nvPr/>
        </p:nvSpPr>
        <p:spPr>
          <a:xfrm>
            <a:off x="8438534" y="3588988"/>
            <a:ext cx="2879074" cy="645404"/>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534604"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40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rPr>
              <a:t>Rebate</a:t>
            </a:r>
            <a:r>
              <a:rPr kumimoji="0" lang="en-GB" sz="18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rPr>
              <a:t> </a:t>
            </a:r>
            <a:r>
              <a:rPr kumimoji="0" lang="en-GB" sz="20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rPr>
              <a:t>on the management charge</a:t>
            </a:r>
          </a:p>
          <a:p>
            <a:pPr marL="0" marR="0" lvl="0" indent="0" algn="ctr" defTabSz="534604"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GB" sz="18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1800" b="0" i="0" u="none" strike="noStrike" kern="1200" cap="none" spc="0" normalizeH="0" baseline="0" noProof="0" dirty="0">
              <a:ln>
                <a:noFill/>
              </a:ln>
              <a:solidFill>
                <a:srgbClr val="FFFFFF"/>
              </a:solidFill>
              <a:effectLst/>
              <a:uLnTx/>
              <a:uFillTx/>
              <a:latin typeface="Raleway Medium" panose="020B0503030101060003" pitchFamily="34" charset="77"/>
              <a:ea typeface="+mn-ea"/>
            </a:endParaRPr>
          </a:p>
        </p:txBody>
      </p:sp>
      <p:sp>
        <p:nvSpPr>
          <p:cNvPr id="17" name="Text Placeholder 11">
            <a:extLst>
              <a:ext uri="{FF2B5EF4-FFF2-40B4-BE49-F238E27FC236}">
                <a16:creationId xmlns:a16="http://schemas.microsoft.com/office/drawing/2014/main" id="{3BEB96B1-157A-2CEB-F905-04D9945618B9}"/>
              </a:ext>
            </a:extLst>
          </p:cNvPr>
          <p:cNvSpPr txBox="1">
            <a:spLocks/>
          </p:cNvSpPr>
          <p:nvPr/>
        </p:nvSpPr>
        <p:spPr>
          <a:xfrm>
            <a:off x="527947" y="1036260"/>
            <a:ext cx="5745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5D2FA"/>
                </a:solidFill>
                <a:effectLst/>
                <a:uLnTx/>
                <a:uFillTx/>
                <a:latin typeface="Raleway Medium" panose="020B0503030101060003" pitchFamily="34" charset="77"/>
                <a:ea typeface="+mn-ea"/>
              </a:rPr>
              <a:t>We provide value as well as give back to customers - that’s what makes us different</a:t>
            </a:r>
          </a:p>
        </p:txBody>
      </p:sp>
    </p:spTree>
    <p:extLst>
      <p:ext uri="{BB962C8B-B14F-4D97-AF65-F5344CB8AC3E}">
        <p14:creationId xmlns:p14="http://schemas.microsoft.com/office/powerpoint/2010/main" val="7062767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57B30E2B-720F-25EE-B77B-A2C15655981D}"/>
              </a:ext>
            </a:extLst>
          </p:cNvPr>
          <p:cNvSpPr txBox="1">
            <a:spLocks/>
          </p:cNvSpPr>
          <p:nvPr/>
        </p:nvSpPr>
        <p:spPr>
          <a:xfrm>
            <a:off x="495758" y="443296"/>
            <a:ext cx="5681031"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effectLst/>
                <a:uLnTx/>
                <a:uFillTx/>
                <a:latin typeface="Fifita " panose="02000506020000020004" pitchFamily="2" charset="0"/>
                <a:cs typeface="+mj-cs"/>
              </a:rPr>
              <a:t>How the rebate works</a:t>
            </a:r>
          </a:p>
          <a:p>
            <a:pPr lvl="0"/>
            <a:br>
              <a:rPr lang="en-US" dirty="0"/>
            </a:br>
            <a:endParaRPr lang="en-US" dirty="0"/>
          </a:p>
        </p:txBody>
      </p:sp>
      <p:sp>
        <p:nvSpPr>
          <p:cNvPr id="11" name="TextBox 10">
            <a:extLst>
              <a:ext uri="{FF2B5EF4-FFF2-40B4-BE49-F238E27FC236}">
                <a16:creationId xmlns:a16="http://schemas.microsoft.com/office/drawing/2014/main" id="{6EBD7478-0A88-8ECF-715F-38F2B5B8285D}"/>
              </a:ext>
            </a:extLst>
          </p:cNvPr>
          <p:cNvSpPr txBox="1"/>
          <p:nvPr/>
        </p:nvSpPr>
        <p:spPr>
          <a:xfrm>
            <a:off x="434510" y="1150929"/>
            <a:ext cx="6704465" cy="369332"/>
          </a:xfrm>
          <a:prstGeom prst="rect">
            <a:avLst/>
          </a:prstGeom>
          <a:noFill/>
        </p:spPr>
        <p:txBody>
          <a:bodyPr wrap="square" rtlCol="0">
            <a:spAutoFit/>
          </a:bodyPr>
          <a:lstStyle/>
          <a:p>
            <a:pPr marL="0" marR="0" lvl="0" indent="0" defTabSz="584000" rtl="0" eaLnBrk="1" fontAlgn="auto" latinLnBrk="0" hangingPunct="1">
              <a:lnSpc>
                <a:spcPct val="100000"/>
              </a:lnSpc>
              <a:spcBef>
                <a:spcPts val="0"/>
              </a:spcBef>
              <a:spcAft>
                <a:spcPts val="0"/>
              </a:spcAft>
              <a:buClrTx/>
              <a:buSzTx/>
              <a:buFontTx/>
              <a:buNone/>
              <a:tabLst/>
              <a:defRPr/>
            </a:pPr>
            <a:r>
              <a:rPr kumimoji="0" lang="en-GB" u="none" strike="noStrike" kern="1200" cap="none" spc="0" normalizeH="0" baseline="0" noProof="0" dirty="0">
                <a:ln>
                  <a:noFill/>
                </a:ln>
                <a:solidFill>
                  <a:schemeClr val="bg2"/>
                </a:solidFill>
                <a:effectLst/>
                <a:uLnTx/>
                <a:uFillTx/>
                <a:latin typeface="Raleway Medium" panose="020B0503030101060003" pitchFamily="34" charset="77"/>
              </a:rPr>
              <a:t>The rebate applies to the amount within each band</a:t>
            </a:r>
          </a:p>
        </p:txBody>
      </p:sp>
      <p:graphicFrame>
        <p:nvGraphicFramePr>
          <p:cNvPr id="13" name="Table 10">
            <a:extLst>
              <a:ext uri="{FF2B5EF4-FFF2-40B4-BE49-F238E27FC236}">
                <a16:creationId xmlns:a16="http://schemas.microsoft.com/office/drawing/2014/main" id="{858032C4-A876-1739-9F39-3277658C20C6}"/>
              </a:ext>
            </a:extLst>
          </p:cNvPr>
          <p:cNvGraphicFramePr>
            <a:graphicFrameLocks noGrp="1"/>
          </p:cNvGraphicFramePr>
          <p:nvPr>
            <p:extLst>
              <p:ext uri="{D42A27DB-BD31-4B8C-83A1-F6EECF244321}">
                <p14:modId xmlns:p14="http://schemas.microsoft.com/office/powerpoint/2010/main" val="1152662803"/>
              </p:ext>
            </p:extLst>
          </p:nvPr>
        </p:nvGraphicFramePr>
        <p:xfrm>
          <a:off x="477397" y="2563880"/>
          <a:ext cx="11237206" cy="2769005"/>
        </p:xfrm>
        <a:graphic>
          <a:graphicData uri="http://schemas.openxmlformats.org/drawingml/2006/table">
            <a:tbl>
              <a:tblPr firstRow="1" bandRow="1">
                <a:tableStyleId>{5C22544A-7EE6-4342-B048-85BDC9FD1C3A}</a:tableStyleId>
              </a:tblPr>
              <a:tblGrid>
                <a:gridCol w="5618603">
                  <a:extLst>
                    <a:ext uri="{9D8B030D-6E8A-4147-A177-3AD203B41FA5}">
                      <a16:colId xmlns:a16="http://schemas.microsoft.com/office/drawing/2014/main" val="3890031411"/>
                    </a:ext>
                  </a:extLst>
                </a:gridCol>
                <a:gridCol w="5618603">
                  <a:extLst>
                    <a:ext uri="{9D8B030D-6E8A-4147-A177-3AD203B41FA5}">
                      <a16:colId xmlns:a16="http://schemas.microsoft.com/office/drawing/2014/main" val="1802017078"/>
                    </a:ext>
                  </a:extLst>
                </a:gridCol>
              </a:tblGrid>
              <a:tr h="553801">
                <a:tc>
                  <a:txBody>
                    <a:bodyPr/>
                    <a:lstStyle/>
                    <a:p>
                      <a:pPr algn="ctr"/>
                      <a:r>
                        <a:rPr lang="en-GB" sz="2000" b="1" i="0" kern="1200" dirty="0">
                          <a:solidFill>
                            <a:schemeClr val="bg2"/>
                          </a:solidFill>
                          <a:latin typeface="Raleway SemiBold" panose="020B0503030101060003" pitchFamily="34" charset="77"/>
                        </a:rPr>
                        <a:t>Up to £3,000</a:t>
                      </a:r>
                      <a:endParaRPr lang="en-GB" sz="2000" b="1" i="0" kern="1200" dirty="0">
                        <a:solidFill>
                          <a:schemeClr val="bg2"/>
                        </a:solidFill>
                        <a:latin typeface="Raleway SemiBold" panose="020B0503030101060003" pitchFamily="34" charset="77"/>
                        <a:ea typeface="+mn-ea"/>
                        <a:cs typeface="+mn-cs"/>
                      </a:endParaRPr>
                    </a:p>
                  </a:txBody>
                  <a:tcPr marL="85059" marR="85059" marT="42530" marB="42530" anchor="ctr">
                    <a:solidFill>
                      <a:schemeClr val="tx2"/>
                    </a:solidFill>
                  </a:tcPr>
                </a:tc>
                <a:tc>
                  <a:txBody>
                    <a:bodyPr/>
                    <a:lstStyle/>
                    <a:p>
                      <a:pPr algn="ctr"/>
                      <a:r>
                        <a:rPr lang="en-GB" sz="2000" b="1" i="0" kern="1200" dirty="0">
                          <a:solidFill>
                            <a:schemeClr val="bg2"/>
                          </a:solidFill>
                          <a:latin typeface="Raleway SemiBold" panose="020B0503030101060003" pitchFamily="34" charset="77"/>
                        </a:rPr>
                        <a:t>No rebate</a:t>
                      </a:r>
                      <a:endParaRPr lang="en-GB" sz="2000" b="1" i="0" kern="1200" dirty="0">
                        <a:solidFill>
                          <a:schemeClr val="bg2"/>
                        </a:solidFill>
                        <a:latin typeface="Raleway SemiBold" panose="020B0503030101060003" pitchFamily="34" charset="77"/>
                        <a:ea typeface="+mn-ea"/>
                        <a:cs typeface="+mn-cs"/>
                      </a:endParaRPr>
                    </a:p>
                  </a:txBody>
                  <a:tcPr marL="85059" marR="85059" marT="42530" marB="42530" anchor="ctr">
                    <a:solidFill>
                      <a:schemeClr val="tx2"/>
                    </a:solidFill>
                  </a:tcPr>
                </a:tc>
                <a:extLst>
                  <a:ext uri="{0D108BD9-81ED-4DB2-BD59-A6C34878D82A}">
                    <a16:rowId xmlns:a16="http://schemas.microsoft.com/office/drawing/2014/main" val="740104624"/>
                  </a:ext>
                </a:extLst>
              </a:tr>
              <a:tr h="553801">
                <a:tc>
                  <a:txBody>
                    <a:bodyPr/>
                    <a:lstStyle/>
                    <a:p>
                      <a:pPr algn="ctr"/>
                      <a:r>
                        <a:rPr lang="en-GB" sz="1600" b="0" i="0" kern="1200" dirty="0">
                          <a:latin typeface="Raleway Medium" panose="020B0503030101060003" pitchFamily="34" charset="77"/>
                        </a:rPr>
                        <a:t>Over £3,000 and up to £10,000</a:t>
                      </a:r>
                      <a:endParaRPr lang="en-GB" sz="1600" b="0" i="0" kern="1200" dirty="0">
                        <a:solidFill>
                          <a:srgbClr val="4A4A49"/>
                        </a:solidFill>
                        <a:latin typeface="Raleway Medium" panose="020B0503030101060003" pitchFamily="34" charset="77"/>
                        <a:ea typeface="+mn-ea"/>
                        <a:cs typeface="+mn-cs"/>
                      </a:endParaRPr>
                    </a:p>
                  </a:txBody>
                  <a:tcPr marL="85059" marR="85059" marT="42530" marB="42530" anchor="ctr">
                    <a:solidFill>
                      <a:schemeClr val="bg1"/>
                    </a:solidFill>
                  </a:tcPr>
                </a:tc>
                <a:tc>
                  <a:txBody>
                    <a:bodyPr/>
                    <a:lstStyle/>
                    <a:p>
                      <a:pPr marL="0" algn="ctr" defTabSz="457189" rtl="0" eaLnBrk="1" latinLnBrk="0" hangingPunct="1"/>
                      <a:r>
                        <a:rPr lang="en-GB" sz="1600" b="0" i="0" kern="1200" dirty="0">
                          <a:latin typeface="Raleway Medium" panose="020B0503030101060003" pitchFamily="34" charset="77"/>
                        </a:rPr>
                        <a:t>0.1%</a:t>
                      </a:r>
                      <a:endParaRPr lang="en-GB" sz="1600" b="0" i="0" kern="1200" dirty="0">
                        <a:solidFill>
                          <a:srgbClr val="4A4A49"/>
                        </a:solidFill>
                        <a:latin typeface="Raleway Medium" panose="020B0503030101060003" pitchFamily="34" charset="77"/>
                        <a:ea typeface="+mn-ea"/>
                        <a:cs typeface="+mn-cs"/>
                      </a:endParaRPr>
                    </a:p>
                  </a:txBody>
                  <a:tcPr marL="85059" marR="85059" marT="42530" marB="42530" anchor="ctr">
                    <a:solidFill>
                      <a:schemeClr val="bg1"/>
                    </a:solidFill>
                  </a:tcPr>
                </a:tc>
                <a:extLst>
                  <a:ext uri="{0D108BD9-81ED-4DB2-BD59-A6C34878D82A}">
                    <a16:rowId xmlns:a16="http://schemas.microsoft.com/office/drawing/2014/main" val="2001484313"/>
                  </a:ext>
                </a:extLst>
              </a:tr>
              <a:tr h="553801">
                <a:tc>
                  <a:txBody>
                    <a:bodyPr/>
                    <a:lstStyle/>
                    <a:p>
                      <a:pPr algn="ctr"/>
                      <a:r>
                        <a:rPr lang="en-GB" sz="1600" b="0" i="0" kern="1200" dirty="0">
                          <a:latin typeface="Raleway Medium" panose="020B0503030101060003" pitchFamily="34" charset="77"/>
                        </a:rPr>
                        <a:t>Over £10,000 and up to £25,000</a:t>
                      </a:r>
                      <a:endParaRPr lang="en-GB" sz="1600" b="0" i="0" kern="1200" dirty="0">
                        <a:solidFill>
                          <a:srgbClr val="4A4A49"/>
                        </a:solidFill>
                        <a:latin typeface="Raleway Medium" panose="020B0503030101060003" pitchFamily="34" charset="77"/>
                        <a:ea typeface="+mn-ea"/>
                        <a:cs typeface="+mn-cs"/>
                      </a:endParaRPr>
                    </a:p>
                  </a:txBody>
                  <a:tcPr marL="85059" marR="85059" marT="42530" marB="42530" anchor="ctr">
                    <a:solidFill>
                      <a:schemeClr val="bg2">
                        <a:lumMod val="20000"/>
                        <a:lumOff val="80000"/>
                      </a:schemeClr>
                    </a:solidFill>
                  </a:tcPr>
                </a:tc>
                <a:tc>
                  <a:txBody>
                    <a:bodyPr/>
                    <a:lstStyle/>
                    <a:p>
                      <a:pPr marL="0" algn="ctr" defTabSz="457189" rtl="0" eaLnBrk="1" latinLnBrk="0" hangingPunct="1"/>
                      <a:r>
                        <a:rPr lang="en-GB" sz="1600" b="0" i="0" kern="1200" dirty="0">
                          <a:latin typeface="Raleway Medium" panose="020B0503030101060003" pitchFamily="34" charset="77"/>
                        </a:rPr>
                        <a:t>0.2%</a:t>
                      </a:r>
                      <a:endParaRPr lang="en-GB" sz="1600" b="0" i="0" kern="1200" dirty="0">
                        <a:solidFill>
                          <a:srgbClr val="4A4A49"/>
                        </a:solidFill>
                        <a:latin typeface="Raleway Medium" panose="020B0503030101060003" pitchFamily="34" charset="77"/>
                        <a:ea typeface="+mn-ea"/>
                        <a:cs typeface="+mn-cs"/>
                      </a:endParaRPr>
                    </a:p>
                  </a:txBody>
                  <a:tcPr marL="85059" marR="85059" marT="42530" marB="42530" anchor="ctr">
                    <a:solidFill>
                      <a:schemeClr val="bg2">
                        <a:lumMod val="20000"/>
                        <a:lumOff val="80000"/>
                      </a:schemeClr>
                    </a:solidFill>
                  </a:tcPr>
                </a:tc>
                <a:extLst>
                  <a:ext uri="{0D108BD9-81ED-4DB2-BD59-A6C34878D82A}">
                    <a16:rowId xmlns:a16="http://schemas.microsoft.com/office/drawing/2014/main" val="228886229"/>
                  </a:ext>
                </a:extLst>
              </a:tr>
              <a:tr h="553801">
                <a:tc>
                  <a:txBody>
                    <a:bodyPr/>
                    <a:lstStyle/>
                    <a:p>
                      <a:pPr algn="ctr"/>
                      <a:r>
                        <a:rPr lang="en-GB" sz="1600" b="0" i="0" kern="1200" dirty="0">
                          <a:latin typeface="Raleway Medium" panose="020B0503030101060003" pitchFamily="34" charset="77"/>
                        </a:rPr>
                        <a:t>Over £25,000 and up to £50,000</a:t>
                      </a:r>
                      <a:endParaRPr lang="en-GB" sz="1600" b="0" i="0" kern="1200" dirty="0">
                        <a:solidFill>
                          <a:srgbClr val="4A4A49"/>
                        </a:solidFill>
                        <a:latin typeface="Raleway Medium" panose="020B0503030101060003" pitchFamily="34" charset="77"/>
                        <a:ea typeface="+mn-ea"/>
                        <a:cs typeface="+mn-cs"/>
                      </a:endParaRPr>
                    </a:p>
                  </a:txBody>
                  <a:tcPr marL="85059" marR="85059" marT="42530" marB="42530" anchor="ctr">
                    <a:solidFill>
                      <a:schemeClr val="bg1"/>
                    </a:solidFill>
                  </a:tcPr>
                </a:tc>
                <a:tc>
                  <a:txBody>
                    <a:bodyPr/>
                    <a:lstStyle/>
                    <a:p>
                      <a:pPr marL="0" algn="ctr" defTabSz="457189" rtl="0" eaLnBrk="1" latinLnBrk="0" hangingPunct="1"/>
                      <a:r>
                        <a:rPr lang="en-GB" sz="1600" b="0" i="0" kern="1200" dirty="0">
                          <a:latin typeface="Raleway Medium" panose="020B0503030101060003" pitchFamily="34" charset="77"/>
                        </a:rPr>
                        <a:t>0.25%</a:t>
                      </a:r>
                      <a:endParaRPr lang="en-GB" sz="1600" b="0" i="0" kern="1200" dirty="0">
                        <a:solidFill>
                          <a:srgbClr val="4A4A49"/>
                        </a:solidFill>
                        <a:latin typeface="Raleway Medium" panose="020B0503030101060003" pitchFamily="34" charset="77"/>
                        <a:ea typeface="+mn-ea"/>
                        <a:cs typeface="+mn-cs"/>
                      </a:endParaRPr>
                    </a:p>
                  </a:txBody>
                  <a:tcPr marL="85059" marR="85059" marT="42530" marB="42530" anchor="ctr">
                    <a:solidFill>
                      <a:schemeClr val="bg1"/>
                    </a:solidFill>
                  </a:tcPr>
                </a:tc>
                <a:extLst>
                  <a:ext uri="{0D108BD9-81ED-4DB2-BD59-A6C34878D82A}">
                    <a16:rowId xmlns:a16="http://schemas.microsoft.com/office/drawing/2014/main" val="1002613624"/>
                  </a:ext>
                </a:extLst>
              </a:tr>
              <a:tr h="553801">
                <a:tc>
                  <a:txBody>
                    <a:bodyPr/>
                    <a:lstStyle/>
                    <a:p>
                      <a:pPr algn="ctr"/>
                      <a:r>
                        <a:rPr lang="en-GB" sz="1600" b="0" i="0" kern="1200" dirty="0">
                          <a:latin typeface="Raleway Medium" panose="020B0503030101060003" pitchFamily="34" charset="77"/>
                        </a:rPr>
                        <a:t>Over £50,000</a:t>
                      </a:r>
                      <a:endParaRPr lang="en-GB" sz="1600" b="0" i="0" kern="1200" dirty="0">
                        <a:solidFill>
                          <a:srgbClr val="4A4A49"/>
                        </a:solidFill>
                        <a:latin typeface="Raleway Medium" panose="020B0503030101060003" pitchFamily="34" charset="77"/>
                        <a:ea typeface="+mn-ea"/>
                        <a:cs typeface="+mn-cs"/>
                      </a:endParaRPr>
                    </a:p>
                  </a:txBody>
                  <a:tcPr marL="85059" marR="85059" marT="42530" marB="42530" anchor="ctr">
                    <a:solidFill>
                      <a:schemeClr val="bg2">
                        <a:lumMod val="20000"/>
                        <a:lumOff val="80000"/>
                      </a:schemeClr>
                    </a:solidFill>
                  </a:tcPr>
                </a:tc>
                <a:tc>
                  <a:txBody>
                    <a:bodyPr/>
                    <a:lstStyle/>
                    <a:p>
                      <a:pPr marL="0" algn="ctr" defTabSz="457189" rtl="0" eaLnBrk="1" latinLnBrk="0" hangingPunct="1"/>
                      <a:r>
                        <a:rPr lang="en-GB" sz="1600" b="0" i="0" kern="1200" dirty="0">
                          <a:latin typeface="Raleway Medium" panose="020B0503030101060003" pitchFamily="34" charset="77"/>
                        </a:rPr>
                        <a:t>0.3%</a:t>
                      </a:r>
                      <a:endParaRPr lang="en-GB" sz="1600" b="0" i="0" kern="1200" dirty="0">
                        <a:solidFill>
                          <a:srgbClr val="4A4A49"/>
                        </a:solidFill>
                        <a:latin typeface="Raleway Medium" panose="020B0503030101060003" pitchFamily="34" charset="77"/>
                        <a:ea typeface="+mn-ea"/>
                        <a:cs typeface="+mn-cs"/>
                      </a:endParaRPr>
                    </a:p>
                  </a:txBody>
                  <a:tcPr marL="85059" marR="85059" marT="42530" marB="42530" anchor="ctr">
                    <a:solidFill>
                      <a:schemeClr val="bg2">
                        <a:lumMod val="20000"/>
                        <a:lumOff val="80000"/>
                      </a:schemeClr>
                    </a:solidFill>
                  </a:tcPr>
                </a:tc>
                <a:extLst>
                  <a:ext uri="{0D108BD9-81ED-4DB2-BD59-A6C34878D82A}">
                    <a16:rowId xmlns:a16="http://schemas.microsoft.com/office/drawing/2014/main" val="2962120292"/>
                  </a:ext>
                </a:extLst>
              </a:tr>
            </a:tbl>
          </a:graphicData>
        </a:graphic>
      </p:graphicFrame>
    </p:spTree>
    <p:extLst>
      <p:ext uri="{BB962C8B-B14F-4D97-AF65-F5344CB8AC3E}">
        <p14:creationId xmlns:p14="http://schemas.microsoft.com/office/powerpoint/2010/main" val="10427809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7B7C6A-70D0-B83B-E7F6-70BBFFE79E50}"/>
              </a:ext>
            </a:extLst>
          </p:cNvPr>
          <p:cNvSpPr>
            <a:spLocks noGrp="1"/>
          </p:cNvSpPr>
          <p:nvPr>
            <p:ph type="title"/>
          </p:nvPr>
        </p:nvSpPr>
        <p:spPr>
          <a:xfrm>
            <a:off x="517071" y="479746"/>
            <a:ext cx="4994616" cy="483014"/>
          </a:xfrm>
        </p:spPr>
        <p:txBody>
          <a:bodyPr/>
          <a:lstStyle/>
          <a:p>
            <a:r>
              <a:rPr lang="en-US" sz="4000" dirty="0">
                <a:latin typeface="Fifita " panose="02000506020000020004" pitchFamily="2" charset="0"/>
              </a:rPr>
              <a:t>Before we start</a:t>
            </a:r>
            <a:br>
              <a:rPr lang="en-US" sz="4000" dirty="0"/>
            </a:br>
            <a:endParaRPr lang="en-US" dirty="0"/>
          </a:p>
        </p:txBody>
      </p:sp>
      <p:sp>
        <p:nvSpPr>
          <p:cNvPr id="4" name="Text Placeholder 11">
            <a:extLst>
              <a:ext uri="{FF2B5EF4-FFF2-40B4-BE49-F238E27FC236}">
                <a16:creationId xmlns:a16="http://schemas.microsoft.com/office/drawing/2014/main" id="{5328A48A-0D4E-732E-8DD0-F96F7C44C7F3}"/>
              </a:ext>
            </a:extLst>
          </p:cNvPr>
          <p:cNvSpPr txBox="1">
            <a:spLocks/>
          </p:cNvSpPr>
          <p:nvPr/>
        </p:nvSpPr>
        <p:spPr>
          <a:xfrm>
            <a:off x="527946" y="1161269"/>
            <a:ext cx="8158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effectLst/>
                <a:latin typeface="Raleway Medium" panose="020B0503030101060003" pitchFamily="34" charset="77"/>
              </a:rPr>
              <a:t>Some quick bits to run through</a:t>
            </a:r>
          </a:p>
        </p:txBody>
      </p:sp>
      <p:pic>
        <p:nvPicPr>
          <p:cNvPr id="5" name="Picture 4">
            <a:extLst>
              <a:ext uri="{FF2B5EF4-FFF2-40B4-BE49-F238E27FC236}">
                <a16:creationId xmlns:a16="http://schemas.microsoft.com/office/drawing/2014/main" id="{FC061639-204A-F6BD-15C0-98B9331C20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806" y="2950759"/>
            <a:ext cx="12406046" cy="3427495"/>
          </a:xfrm>
          <a:prstGeom prst="rect">
            <a:avLst/>
          </a:prstGeom>
        </p:spPr>
      </p:pic>
      <p:sp>
        <p:nvSpPr>
          <p:cNvPr id="3" name="Rounded Rectangle 2">
            <a:extLst>
              <a:ext uri="{FF2B5EF4-FFF2-40B4-BE49-F238E27FC236}">
                <a16:creationId xmlns:a16="http://schemas.microsoft.com/office/drawing/2014/main" id="{E4A80DF7-B260-43E9-A8D8-45E6E1215202}"/>
              </a:ext>
            </a:extLst>
          </p:cNvPr>
          <p:cNvSpPr/>
          <p:nvPr/>
        </p:nvSpPr>
        <p:spPr>
          <a:xfrm>
            <a:off x="940308" y="2072640"/>
            <a:ext cx="6661971" cy="415399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Any housekeeping points can be added here if necessary</a:t>
            </a: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endParaRPr kumimoji="0" lang="en-GB" sz="1050"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Housekeeping points</a:t>
            </a: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endParaRPr kumimoji="0" lang="en-GB" sz="1050"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Housekeeping points</a:t>
            </a: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endParaRPr kumimoji="0" lang="en-GB" sz="1050"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Housekeeping points</a:t>
            </a: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endParaRPr kumimoji="0" lang="en-GB" sz="1050"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Housekeeping points</a:t>
            </a: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endParaRPr kumimoji="0" lang="en-GB" sz="1400"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Housekeeping points</a:t>
            </a: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endParaRPr kumimoji="0" lang="en-GB" sz="1050" u="none" strike="noStrike" kern="1200" cap="none" spc="0" normalizeH="0" baseline="0" noProof="0" dirty="0">
              <a:ln>
                <a:noFill/>
              </a:ln>
              <a:solidFill>
                <a:schemeClr val="tx1"/>
              </a:solidFill>
              <a:effectLst/>
              <a:uLnTx/>
              <a:uFillTx/>
              <a:latin typeface="Raleway Medium" panose="020B0503030101060003" pitchFamily="34" charset="77"/>
            </a:endParaRPr>
          </a:p>
          <a:p>
            <a:pPr marR="0" lvl="0" algn="l" defTabSz="584000" rtl="0" eaLnBrk="1" fontAlgn="auto" latinLnBrk="0" hangingPunct="1">
              <a:spcBef>
                <a:spcPts val="0"/>
              </a:spcBef>
              <a:spcAft>
                <a:spcPts val="0"/>
              </a:spcAft>
              <a:buClr>
                <a:schemeClr val="bg2"/>
              </a:buClr>
              <a:buSzTx/>
              <a:tabLst/>
              <a:defRPr/>
            </a:pPr>
            <a:endParaRPr kumimoji="0" lang="en-GB" u="none" strike="noStrike" kern="1200" cap="none" spc="0" normalizeH="0" baseline="0" noProof="0" dirty="0">
              <a:ln>
                <a:noFill/>
              </a:ln>
              <a:solidFill>
                <a:schemeClr val="bg1"/>
              </a:solidFill>
              <a:effectLst/>
              <a:uLnTx/>
              <a:uFillTx/>
              <a:latin typeface="Raleway Medium" panose="020B0503030101060003" pitchFamily="34" charset="77"/>
            </a:endParaRPr>
          </a:p>
        </p:txBody>
      </p:sp>
    </p:spTree>
    <p:extLst>
      <p:ext uri="{BB962C8B-B14F-4D97-AF65-F5344CB8AC3E}">
        <p14:creationId xmlns:p14="http://schemas.microsoft.com/office/powerpoint/2010/main" val="216421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46B30608-1FC9-1934-6A57-9811DFD14AA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515" y="1784358"/>
            <a:ext cx="12499041" cy="4442430"/>
          </a:xfrm>
          <a:prstGeom prst="rect">
            <a:avLst/>
          </a:prstGeom>
        </p:spPr>
      </p:pic>
      <p:sp>
        <p:nvSpPr>
          <p:cNvPr id="4" name="Title 1">
            <a:extLst>
              <a:ext uri="{FF2B5EF4-FFF2-40B4-BE49-F238E27FC236}">
                <a16:creationId xmlns:a16="http://schemas.microsoft.com/office/drawing/2014/main" id="{EEBDF56D-B3FB-A077-18B8-5DBA892E979C}"/>
              </a:ext>
            </a:extLst>
          </p:cNvPr>
          <p:cNvSpPr txBox="1">
            <a:spLocks/>
          </p:cNvSpPr>
          <p:nvPr/>
        </p:nvSpPr>
        <p:spPr>
          <a:xfrm>
            <a:off x="526402" y="439017"/>
            <a:ext cx="5127778"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effectLst/>
                <a:uLnTx/>
                <a:uFillTx/>
                <a:latin typeface="Fifita " panose="02000506020000020004" pitchFamily="2" charset="0"/>
                <a:cs typeface="+mj-cs"/>
              </a:rPr>
              <a:t>How can you make your pot bigger?</a:t>
            </a:r>
            <a:endParaRPr lang="en-US" dirty="0">
              <a:solidFill>
                <a:schemeClr val="bg1"/>
              </a:solidFill>
            </a:endParaRPr>
          </a:p>
        </p:txBody>
      </p:sp>
      <p:sp>
        <p:nvSpPr>
          <p:cNvPr id="3" name="Rounded Rectangle 2">
            <a:extLst>
              <a:ext uri="{FF2B5EF4-FFF2-40B4-BE49-F238E27FC236}">
                <a16:creationId xmlns:a16="http://schemas.microsoft.com/office/drawing/2014/main" id="{7A31CFAA-15B1-2674-F839-4832F8B425A3}"/>
              </a:ext>
            </a:extLst>
          </p:cNvPr>
          <p:cNvSpPr/>
          <p:nvPr/>
        </p:nvSpPr>
        <p:spPr>
          <a:xfrm>
            <a:off x="968051" y="2389115"/>
            <a:ext cx="4881077" cy="41567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Increasing your regular contributions either through your payroll or by Direct Debit</a:t>
            </a: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endParaRPr kumimoji="0" lang="en-GB"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Making a one-off lump sum payment</a:t>
            </a: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endParaRPr kumimoji="0" lang="en-GB"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Reviewing your investment options</a:t>
            </a: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endParaRPr kumimoji="0" lang="en-GB"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Transferring other pensions you may have into one pension pot – it could mean you pay less in charges</a:t>
            </a:r>
          </a:p>
          <a:p>
            <a:pPr marR="0" lvl="0" algn="l" defTabSz="584000" rtl="0" eaLnBrk="1" fontAlgn="auto" latinLnBrk="0" hangingPunct="1">
              <a:spcBef>
                <a:spcPts val="0"/>
              </a:spcBef>
              <a:spcAft>
                <a:spcPts val="0"/>
              </a:spcAft>
              <a:buClr>
                <a:schemeClr val="bg2"/>
              </a:buClr>
              <a:buSzTx/>
              <a:tabLst/>
              <a:defRPr/>
            </a:pPr>
            <a:endParaRPr kumimoji="0" lang="en-GB" u="none" strike="noStrike" kern="1200" cap="none" spc="0" normalizeH="0" baseline="0" noProof="0" dirty="0">
              <a:ln>
                <a:noFill/>
              </a:ln>
              <a:solidFill>
                <a:schemeClr val="bg1"/>
              </a:solidFill>
              <a:effectLst/>
              <a:uLnTx/>
              <a:uFillTx/>
              <a:latin typeface="Raleway Medium" panose="020B0503030101060003" pitchFamily="34" charset="77"/>
            </a:endParaRPr>
          </a:p>
        </p:txBody>
      </p:sp>
      <p:sp>
        <p:nvSpPr>
          <p:cNvPr id="2" name="TextBox 1">
            <a:extLst>
              <a:ext uri="{FF2B5EF4-FFF2-40B4-BE49-F238E27FC236}">
                <a16:creationId xmlns:a16="http://schemas.microsoft.com/office/drawing/2014/main" id="{FB688900-3F56-E86F-0CEB-EED64C044471}"/>
              </a:ext>
            </a:extLst>
          </p:cNvPr>
          <p:cNvSpPr txBox="1"/>
          <p:nvPr/>
        </p:nvSpPr>
        <p:spPr>
          <a:xfrm>
            <a:off x="526402" y="6292874"/>
            <a:ext cx="6254542" cy="379271"/>
          </a:xfrm>
          <a:prstGeom prst="rect">
            <a:avLst/>
          </a:prstGeom>
          <a:noFill/>
        </p:spPr>
        <p:txBody>
          <a:bodyPr wrap="square" rtlCol="0">
            <a:spAutoFit/>
          </a:bodyPr>
          <a:lstStyle/>
          <a:p>
            <a:pPr>
              <a:lnSpc>
                <a:spcPct val="107000"/>
              </a:lnSpc>
              <a:spcAft>
                <a:spcPts val="800"/>
              </a:spcAft>
            </a:pPr>
            <a:r>
              <a:rPr lang="en-GB" sz="900" dirty="0">
                <a:effectLst/>
                <a:latin typeface="Raleway Medium" pitchFamily="2" charset="0"/>
                <a:ea typeface="Calibri" panose="020F0502020204030204" pitchFamily="34" charset="0"/>
              </a:rPr>
              <a:t>All our funds carry some degree of risk, and their value can go down as well as up. Past performance is not a reliable indicator of future results.</a:t>
            </a:r>
          </a:p>
        </p:txBody>
      </p:sp>
    </p:spTree>
    <p:extLst>
      <p:ext uri="{BB962C8B-B14F-4D97-AF65-F5344CB8AC3E}">
        <p14:creationId xmlns:p14="http://schemas.microsoft.com/office/powerpoint/2010/main" val="27491024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B7193-2DF7-6820-F8C8-049FCF740A83}"/>
              </a:ext>
            </a:extLst>
          </p:cNvPr>
          <p:cNvSpPr>
            <a:spLocks noGrp="1"/>
          </p:cNvSpPr>
          <p:nvPr>
            <p:ph type="title"/>
          </p:nvPr>
        </p:nvSpPr>
        <p:spPr>
          <a:xfrm>
            <a:off x="1101384" y="1273558"/>
            <a:ext cx="8333072" cy="483014"/>
          </a:xfrm>
          <a:prstGeom prst="rect">
            <a:avLst/>
          </a:prstGeom>
        </p:spPr>
        <p:txBody>
          <a:bodyPr/>
          <a:lstStyle/>
          <a:p>
            <a:pPr>
              <a:lnSpc>
                <a:spcPct val="100000"/>
              </a:lnSpc>
            </a:pPr>
            <a:r>
              <a:rPr lang="en-US" sz="4800" dirty="0">
                <a:solidFill>
                  <a:schemeClr val="bg1"/>
                </a:solidFill>
              </a:rPr>
              <a:t>How can you </a:t>
            </a:r>
            <a:br>
              <a:rPr lang="en-US" sz="4800" dirty="0">
                <a:solidFill>
                  <a:schemeClr val="bg1"/>
                </a:solidFill>
              </a:rPr>
            </a:br>
            <a:r>
              <a:rPr lang="en-US" sz="4800" dirty="0">
                <a:solidFill>
                  <a:schemeClr val="bg1"/>
                </a:solidFill>
              </a:rPr>
              <a:t>take more control </a:t>
            </a:r>
            <a:br>
              <a:rPr lang="en-US" sz="4800" dirty="0">
                <a:solidFill>
                  <a:schemeClr val="bg1"/>
                </a:solidFill>
              </a:rPr>
            </a:br>
            <a:r>
              <a:rPr lang="en-US" sz="4800" dirty="0">
                <a:solidFill>
                  <a:schemeClr val="bg1"/>
                </a:solidFill>
              </a:rPr>
              <a:t>of your money?</a:t>
            </a:r>
            <a:br>
              <a:rPr lang="en-GB" sz="4800" dirty="0">
                <a:solidFill>
                  <a:schemeClr val="bg1"/>
                </a:solidFill>
              </a:rPr>
            </a:br>
            <a:br>
              <a:rPr lang="en-US" dirty="0">
                <a:solidFill>
                  <a:schemeClr val="bg1"/>
                </a:solidFill>
              </a:rPr>
            </a:br>
            <a:endParaRPr lang="en-US" dirty="0">
              <a:solidFill>
                <a:schemeClr val="bg1"/>
              </a:solidFill>
            </a:endParaRPr>
          </a:p>
        </p:txBody>
      </p:sp>
      <p:pic>
        <p:nvPicPr>
          <p:cNvPr id="7" name="Picture 6">
            <a:extLst>
              <a:ext uri="{FF2B5EF4-FFF2-40B4-BE49-F238E27FC236}">
                <a16:creationId xmlns:a16="http://schemas.microsoft.com/office/drawing/2014/main" id="{FC1A1B1C-D96B-1040-0011-210EA09F8A2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56159" y="3193121"/>
            <a:ext cx="7506419" cy="3121584"/>
          </a:xfrm>
          <a:prstGeom prst="rect">
            <a:avLst/>
          </a:prstGeom>
        </p:spPr>
      </p:pic>
    </p:spTree>
    <p:extLst>
      <p:ext uri="{BB962C8B-B14F-4D97-AF65-F5344CB8AC3E}">
        <p14:creationId xmlns:p14="http://schemas.microsoft.com/office/powerpoint/2010/main" val="20765655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F63206B3-7610-0DC9-EF23-3B90557907BD}"/>
              </a:ext>
            </a:extLst>
          </p:cNvPr>
          <p:cNvSpPr txBox="1">
            <a:spLocks/>
          </p:cNvSpPr>
          <p:nvPr/>
        </p:nvSpPr>
        <p:spPr>
          <a:xfrm>
            <a:off x="515154" y="439897"/>
            <a:ext cx="8118963" cy="739942"/>
          </a:xfrm>
          <a:prstGeom prst="rect">
            <a:avLst/>
          </a:prstGeom>
        </p:spPr>
        <p:txBody>
          <a:bodyPr lIns="0" tIns="0" rIns="0" bIns="0"/>
          <a:lstStyle/>
          <a:p>
            <a:pPr lvl="0" defTabSz="584000">
              <a:defRPr/>
            </a:pPr>
            <a:r>
              <a:rPr kumimoji="0" lang="en-GB" sz="4000" b="1" u="none" strike="noStrike" kern="1200" cap="none" spc="0" normalizeH="0" baseline="0" noProof="0" dirty="0">
                <a:ln>
                  <a:noFill/>
                </a:ln>
                <a:solidFill>
                  <a:schemeClr val="tx2"/>
                </a:solidFill>
                <a:effectLst/>
                <a:uLnTx/>
                <a:uFillTx/>
                <a:latin typeface="Fifita " panose="02000506020000020004" pitchFamily="2" charset="0"/>
              </a:rPr>
              <a:t>Introducing our app</a:t>
            </a:r>
            <a:br>
              <a:rPr lang="en-GB" sz="4000" b="1" dirty="0">
                <a:solidFill>
                  <a:schemeClr val="tx2"/>
                </a:solidFill>
                <a:latin typeface="Fifita " panose="02000506020000020004" pitchFamily="2" charset="0"/>
              </a:rPr>
            </a:br>
            <a:endParaRPr kumimoji="0" lang="en-GB" sz="4000" b="1" u="none" strike="noStrike" kern="1200" cap="none" spc="0" normalizeH="0" baseline="0" noProof="0" dirty="0">
              <a:ln>
                <a:noFill/>
              </a:ln>
              <a:solidFill>
                <a:schemeClr val="tx2"/>
              </a:solidFill>
              <a:effectLst/>
              <a:uLnTx/>
              <a:uFillTx/>
              <a:latin typeface="Fifita " panose="02000506020000020004" pitchFamily="2" charset="0"/>
            </a:endParaRPr>
          </a:p>
        </p:txBody>
      </p:sp>
      <p:pic>
        <p:nvPicPr>
          <p:cNvPr id="13" name="Picture 12" descr="A screenshot of a mobile phone">
            <a:extLst>
              <a:ext uri="{FF2B5EF4-FFF2-40B4-BE49-F238E27FC236}">
                <a16:creationId xmlns:a16="http://schemas.microsoft.com/office/drawing/2014/main" id="{05AB7F7E-FBCD-D23C-4D8E-5BB9A4B30E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0"/>
            <a:ext cx="6096000" cy="6858000"/>
          </a:xfrm>
          <a:prstGeom prst="rect">
            <a:avLst/>
          </a:prstGeom>
        </p:spPr>
      </p:pic>
      <p:sp>
        <p:nvSpPr>
          <p:cNvPr id="14" name="Text Placeholder 2">
            <a:extLst>
              <a:ext uri="{FF2B5EF4-FFF2-40B4-BE49-F238E27FC236}">
                <a16:creationId xmlns:a16="http://schemas.microsoft.com/office/drawing/2014/main" id="{6359CFE1-F171-EC2D-527F-4F8BC918DDCE}"/>
              </a:ext>
            </a:extLst>
          </p:cNvPr>
          <p:cNvSpPr txBox="1">
            <a:spLocks/>
          </p:cNvSpPr>
          <p:nvPr/>
        </p:nvSpPr>
        <p:spPr>
          <a:xfrm>
            <a:off x="517070" y="1625310"/>
            <a:ext cx="5017080" cy="1988546"/>
          </a:xfrm>
          <a:prstGeom prst="rect">
            <a:avLst/>
          </a:prstGeom>
        </p:spPr>
        <p:txBody>
          <a:bodyPr lIns="0" tIns="0" rIns="0" bIns="0"/>
          <a:lstStyle>
            <a:lvl1pPr marL="228600" indent="-228600" algn="l" defTabSz="914400" rtl="0" eaLnBrk="1" latinLnBrk="0" hangingPunct="1">
              <a:lnSpc>
                <a:spcPct val="90000"/>
              </a:lnSpc>
              <a:spcBef>
                <a:spcPts val="1000"/>
              </a:spcBef>
              <a:buFont typeface="Arial" panose="020B0604020202020204" pitchFamily="34" charset="0"/>
              <a:buChar char="•"/>
              <a:defRPr sz="2131" b="0" i="0" kern="1200" baseline="0">
                <a:solidFill>
                  <a:srgbClr val="05D2FA"/>
                </a:solidFill>
                <a:latin typeface="Raleway" panose="020B0503030101060003" pitchFamily="34" charset="77"/>
                <a:ea typeface="+mn-ea"/>
                <a:cs typeface="Fifita Ligature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1000"/>
              </a:spcBef>
              <a:spcAft>
                <a:spcPts val="0"/>
              </a:spcAft>
              <a:buClr>
                <a:srgbClr val="05D2FA"/>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4B4B55">
                    <a:lumMod val="85000"/>
                    <a:lumOff val="15000"/>
                  </a:srgbClr>
                </a:solidFill>
                <a:effectLst/>
                <a:uLnTx/>
                <a:uFillTx/>
                <a:latin typeface="Raleway Medium" pitchFamily="2" charset="0"/>
              </a:rPr>
              <a:t>Check your pension pot value in seconds</a:t>
            </a:r>
          </a:p>
          <a:p>
            <a:pPr marL="171450" marR="0" lvl="0" indent="-171450" algn="l" defTabSz="914400" rtl="0" eaLnBrk="1" fontAlgn="auto" latinLnBrk="0" hangingPunct="1">
              <a:lnSpc>
                <a:spcPct val="150000"/>
              </a:lnSpc>
              <a:spcBef>
                <a:spcPts val="1000"/>
              </a:spcBef>
              <a:spcAft>
                <a:spcPts val="0"/>
              </a:spcAft>
              <a:buClr>
                <a:srgbClr val="05D2FA"/>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4B4B55">
                    <a:lumMod val="85000"/>
                    <a:lumOff val="15000"/>
                  </a:srgbClr>
                </a:solidFill>
                <a:effectLst/>
                <a:uLnTx/>
                <a:uFillTx/>
                <a:latin typeface="Raleway Medium" pitchFamily="2" charset="0"/>
              </a:rPr>
              <a:t>See what your pension could be worth at retirement </a:t>
            </a:r>
          </a:p>
          <a:p>
            <a:pPr marL="171450" marR="0" lvl="0" indent="-171450" algn="l" defTabSz="914400" rtl="0" eaLnBrk="1" fontAlgn="auto" latinLnBrk="0" hangingPunct="1">
              <a:lnSpc>
                <a:spcPct val="150000"/>
              </a:lnSpc>
              <a:spcBef>
                <a:spcPts val="1000"/>
              </a:spcBef>
              <a:spcAft>
                <a:spcPts val="0"/>
              </a:spcAft>
              <a:buClr>
                <a:srgbClr val="05D2FA"/>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4B4B55">
                    <a:lumMod val="85000"/>
                    <a:lumOff val="15000"/>
                  </a:srgbClr>
                </a:solidFill>
                <a:effectLst/>
                <a:uLnTx/>
                <a:uFillTx/>
                <a:latin typeface="Raleway Medium" pitchFamily="2" charset="0"/>
              </a:rPr>
              <a:t>Keep your personal details up to date </a:t>
            </a:r>
          </a:p>
          <a:p>
            <a:pPr marL="171450" marR="0" lvl="0" indent="-171450" algn="l" defTabSz="914400" rtl="0" eaLnBrk="1" fontAlgn="auto" latinLnBrk="0" hangingPunct="1">
              <a:lnSpc>
                <a:spcPct val="150000"/>
              </a:lnSpc>
              <a:spcBef>
                <a:spcPts val="1000"/>
              </a:spcBef>
              <a:spcAft>
                <a:spcPts val="0"/>
              </a:spcAft>
              <a:buClr>
                <a:srgbClr val="05D2FA"/>
              </a:buClr>
              <a:buSzTx/>
              <a:buFont typeface="Arial" panose="020B0604020202020204" pitchFamily="34" charset="0"/>
              <a:buChar char="•"/>
              <a:tabLst/>
              <a:defRPr/>
            </a:pPr>
            <a:r>
              <a:rPr kumimoji="0" lang="en-GB" sz="1400" b="0" i="0" u="none" strike="noStrike" kern="1200" cap="none" spc="0" normalizeH="0" baseline="0" noProof="0" dirty="0">
                <a:ln>
                  <a:noFill/>
                </a:ln>
                <a:solidFill>
                  <a:srgbClr val="4B4B55">
                    <a:lumMod val="85000"/>
                    <a:lumOff val="15000"/>
                  </a:srgbClr>
                </a:solidFill>
                <a:effectLst/>
                <a:uLnTx/>
                <a:uFillTx/>
                <a:latin typeface="Raleway Medium" pitchFamily="2" charset="0"/>
              </a:rPr>
              <a:t>Get expert help when you need it </a:t>
            </a:r>
          </a:p>
        </p:txBody>
      </p:sp>
      <p:sp>
        <p:nvSpPr>
          <p:cNvPr id="15" name="Rectangle: Rounded Corners 14">
            <a:extLst>
              <a:ext uri="{FF2B5EF4-FFF2-40B4-BE49-F238E27FC236}">
                <a16:creationId xmlns:a16="http://schemas.microsoft.com/office/drawing/2014/main" id="{78D4012E-39E1-A28F-E95A-4FA5120BC868}"/>
              </a:ext>
            </a:extLst>
          </p:cNvPr>
          <p:cNvSpPr/>
          <p:nvPr/>
        </p:nvSpPr>
        <p:spPr>
          <a:xfrm>
            <a:off x="3415553" y="3890682"/>
            <a:ext cx="2118597" cy="2478585"/>
          </a:xfrm>
          <a:prstGeom prst="roundRect">
            <a:avLst/>
          </a:prstGeom>
          <a:solidFill>
            <a:srgbClr val="2800A0"/>
          </a:solidFill>
          <a:ln>
            <a:solidFill>
              <a:srgbClr val="2800A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6" name="TextBox 15">
            <a:extLst>
              <a:ext uri="{FF2B5EF4-FFF2-40B4-BE49-F238E27FC236}">
                <a16:creationId xmlns:a16="http://schemas.microsoft.com/office/drawing/2014/main" id="{CDD7BC19-CB07-8741-0504-4C7E1F79E100}"/>
              </a:ext>
            </a:extLst>
          </p:cNvPr>
          <p:cNvSpPr txBox="1"/>
          <p:nvPr/>
        </p:nvSpPr>
        <p:spPr>
          <a:xfrm>
            <a:off x="3557990" y="3981406"/>
            <a:ext cx="1860320" cy="276999"/>
          </a:xfrm>
          <a:prstGeom prst="rect">
            <a:avLst/>
          </a:prstGeom>
          <a:no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srgbClr val="FFFFFF"/>
                </a:solidFill>
                <a:effectLst/>
                <a:uLnTx/>
                <a:uFillTx/>
                <a:latin typeface="Raleway" pitchFamily="2" charset="0"/>
                <a:ea typeface="+mn-ea"/>
                <a:cs typeface="+mn-cs"/>
              </a:rPr>
              <a:t>Scan the QR code </a:t>
            </a:r>
            <a:endParaRPr kumimoji="0" lang="en-GB" sz="1200" b="1"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17" name="Graphic 16">
            <a:extLst>
              <a:ext uri="{FF2B5EF4-FFF2-40B4-BE49-F238E27FC236}">
                <a16:creationId xmlns:a16="http://schemas.microsoft.com/office/drawing/2014/main" id="{F9D80B23-26B6-3415-416F-C51C064217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57990" y="4314684"/>
            <a:ext cx="1860320" cy="1860320"/>
          </a:xfrm>
          <a:prstGeom prst="rect">
            <a:avLst/>
          </a:prstGeom>
        </p:spPr>
      </p:pic>
    </p:spTree>
    <p:extLst>
      <p:ext uri="{BB962C8B-B14F-4D97-AF65-F5344CB8AC3E}">
        <p14:creationId xmlns:p14="http://schemas.microsoft.com/office/powerpoint/2010/main" val="5292162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B6AC597-DB79-A022-51C2-8C6D0207C7B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676747">
            <a:off x="1802201" y="-2536445"/>
            <a:ext cx="9081616" cy="14057538"/>
          </a:xfrm>
          <a:prstGeom prst="rect">
            <a:avLst/>
          </a:prstGeom>
        </p:spPr>
      </p:pic>
      <p:sp>
        <p:nvSpPr>
          <p:cNvPr id="9" name="TextBox 8">
            <a:extLst>
              <a:ext uri="{FF2B5EF4-FFF2-40B4-BE49-F238E27FC236}">
                <a16:creationId xmlns:a16="http://schemas.microsoft.com/office/drawing/2014/main" id="{32552203-4E89-85EE-A1D2-42641FAFEA18}"/>
              </a:ext>
            </a:extLst>
          </p:cNvPr>
          <p:cNvSpPr txBox="1"/>
          <p:nvPr/>
        </p:nvSpPr>
        <p:spPr>
          <a:xfrm>
            <a:off x="8074559" y="1890736"/>
            <a:ext cx="3473800" cy="3385542"/>
          </a:xfrm>
          <a:prstGeom prst="rect">
            <a:avLst/>
          </a:prstGeom>
          <a:noFill/>
        </p:spPr>
        <p:txBody>
          <a:bodyPr wrap="square" rtlCol="0">
            <a:spAutoFit/>
          </a:bodyPr>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b="1" u="none" strike="noStrike" kern="1200" cap="none" spc="0" normalizeH="0" baseline="0" noProof="0" dirty="0">
                <a:ln>
                  <a:noFill/>
                </a:ln>
                <a:solidFill>
                  <a:schemeClr val="bg2"/>
                </a:solidFill>
                <a:effectLst/>
                <a:uLnTx/>
                <a:uFillTx/>
                <a:latin typeface="Raleway" panose="020B0503030101060003" pitchFamily="34" charset="77"/>
              </a:rPr>
              <a:t>Further tools online to help </a:t>
            </a:r>
            <a:r>
              <a:rPr lang="en-GB" b="1" dirty="0">
                <a:solidFill>
                  <a:schemeClr val="bg2"/>
                </a:solidFill>
                <a:latin typeface="Raleway" panose="020B0503030101060003" pitchFamily="34" charset="77"/>
              </a:rPr>
              <a:t>you</a:t>
            </a:r>
            <a:r>
              <a:rPr kumimoji="0" lang="en-GB" b="1" u="none" strike="noStrike" kern="1200" cap="none" spc="0" normalizeH="0" baseline="0" noProof="0" dirty="0">
                <a:ln>
                  <a:noFill/>
                </a:ln>
                <a:solidFill>
                  <a:schemeClr val="bg2"/>
                </a:solidFill>
                <a:effectLst/>
                <a:uLnTx/>
                <a:uFillTx/>
                <a:latin typeface="Raleway" panose="020B0503030101060003" pitchFamily="34" charset="77"/>
              </a:rPr>
              <a:t> plan:</a:t>
            </a:r>
            <a:br>
              <a:rPr kumimoji="0" lang="en-GB" b="1" u="none" strike="noStrike" kern="1200" cap="none" spc="0" normalizeH="0" baseline="0" noProof="0" dirty="0">
                <a:ln>
                  <a:noFill/>
                </a:ln>
                <a:solidFill>
                  <a:schemeClr val="bg1"/>
                </a:solidFill>
                <a:effectLst/>
                <a:uLnTx/>
                <a:uFillTx/>
                <a:latin typeface="Raleway" panose="020B0503030101060003" pitchFamily="34" charset="77"/>
              </a:rPr>
            </a:br>
            <a:endParaRPr kumimoji="0" lang="en-GB" b="1" u="none" strike="noStrike" kern="1200" cap="none" spc="0" normalizeH="0" baseline="0" noProof="0" dirty="0">
              <a:ln>
                <a:noFill/>
              </a:ln>
              <a:solidFill>
                <a:schemeClr val="bg1"/>
              </a:solidFill>
              <a:effectLst/>
              <a:uLnTx/>
              <a:uFillTx/>
              <a:latin typeface="Raleway" panose="020B0503030101060003" pitchFamily="34" charset="77"/>
            </a:endParaRPr>
          </a:p>
          <a:p>
            <a:pPr defTabSz="584000">
              <a:defRPr/>
            </a:pPr>
            <a:r>
              <a:rPr kumimoji="0" lang="en-GB" sz="1600" b="1" u="none" strike="noStrike" kern="1200" cap="none" spc="0" normalizeH="0" baseline="0" noProof="0" dirty="0">
                <a:ln>
                  <a:noFill/>
                </a:ln>
                <a:solidFill>
                  <a:schemeClr val="bg1"/>
                </a:solidFill>
                <a:effectLst/>
                <a:uLnTx/>
                <a:uFillTx/>
                <a:latin typeface="Raleway" panose="020B0503030101060003" pitchFamily="34" charset="77"/>
              </a:rPr>
              <a:t>How much do you need to save into your pension?</a:t>
            </a:r>
          </a:p>
          <a:p>
            <a:pPr defTabSz="584000">
              <a:defRPr/>
            </a:pPr>
            <a:r>
              <a:rPr kumimoji="0" lang="en-GB" sz="800" b="1" u="none" strike="noStrike" kern="1200" cap="none" spc="0" normalizeH="0" baseline="0" noProof="0" dirty="0">
                <a:ln>
                  <a:noFill/>
                </a:ln>
                <a:solidFill>
                  <a:schemeClr val="bg1"/>
                </a:solidFill>
                <a:effectLst/>
                <a:uLnTx/>
                <a:uFillTx/>
                <a:latin typeface="Raleway" panose="020B0503030101060003" pitchFamily="34" charset="77"/>
              </a:rPr>
              <a:t>  </a:t>
            </a:r>
          </a:p>
          <a:p>
            <a:pPr marL="0" marR="0" lvl="0" indent="0" algn="l" defTabSz="584000" rtl="0" eaLnBrk="1" fontAlgn="auto" latinLnBrk="0" hangingPunct="1">
              <a:lnSpc>
                <a:spcPct val="100000"/>
              </a:lnSpc>
              <a:spcBef>
                <a:spcPts val="0"/>
              </a:spcBef>
              <a:spcAft>
                <a:spcPts val="0"/>
              </a:spcAft>
              <a:buClrTx/>
              <a:buSzTx/>
              <a:buFontTx/>
              <a:buNone/>
              <a:tabLst/>
              <a:defRPr/>
            </a:pPr>
            <a:r>
              <a:rPr lang="en-GB" sz="1600" dirty="0">
                <a:solidFill>
                  <a:schemeClr val="bg1"/>
                </a:solidFill>
                <a:latin typeface="Raleway" panose="020B0503030101060003" pitchFamily="34" charset="77"/>
              </a:rPr>
              <a:t>Use our retirement planning tools to help you work this out</a:t>
            </a:r>
            <a:r>
              <a:rPr kumimoji="0" lang="en-GB" sz="1600" u="none" strike="noStrike" kern="1200" cap="none" spc="0" normalizeH="0" baseline="0" noProof="0" dirty="0">
                <a:ln>
                  <a:noFill/>
                </a:ln>
                <a:solidFill>
                  <a:schemeClr val="bg1"/>
                </a:solidFill>
                <a:effectLst/>
                <a:uLnTx/>
                <a:uFillTx/>
                <a:latin typeface="Raleway" panose="020B0503030101060003" pitchFamily="34" charset="77"/>
              </a:rPr>
              <a:t>.</a:t>
            </a:r>
          </a:p>
          <a:p>
            <a:pPr marL="0" marR="0" lvl="0" indent="0" algn="l" defTabSz="584000" rtl="0" eaLnBrk="1" fontAlgn="auto" latinLnBrk="0" hangingPunct="1">
              <a:lnSpc>
                <a:spcPct val="100000"/>
              </a:lnSpc>
              <a:spcBef>
                <a:spcPts val="0"/>
              </a:spcBef>
              <a:spcAft>
                <a:spcPts val="0"/>
              </a:spcAft>
              <a:buClrTx/>
              <a:buSzTx/>
              <a:buFontTx/>
              <a:buNone/>
              <a:tabLst/>
              <a:defRPr/>
            </a:pPr>
            <a:endParaRPr kumimoji="0" lang="en-GB" sz="1600" u="none" strike="noStrike" kern="1200" cap="none" spc="0" normalizeH="0" baseline="0" noProof="0" dirty="0">
              <a:ln>
                <a:noFill/>
              </a:ln>
              <a:solidFill>
                <a:schemeClr val="bg1"/>
              </a:solidFill>
              <a:effectLst/>
              <a:uLnTx/>
              <a:uFillTx/>
              <a:latin typeface="Raleway Medium" panose="020B0503030101060003" pitchFamily="34" charset="77"/>
            </a:endParaRPr>
          </a:p>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1600" b="1" u="none" strike="noStrike" kern="1200" cap="none" spc="0" normalizeH="0" baseline="0" noProof="0" dirty="0">
                <a:ln>
                  <a:noFill/>
                </a:ln>
                <a:solidFill>
                  <a:schemeClr val="bg1"/>
                </a:solidFill>
                <a:effectLst/>
                <a:uLnTx/>
                <a:uFillTx/>
                <a:latin typeface="Raleway" panose="020B0503030101060003" pitchFamily="34" charset="77"/>
              </a:rPr>
              <a:t>How long might your pension need to last?</a:t>
            </a:r>
          </a:p>
          <a:p>
            <a:pPr defTabSz="584000">
              <a:defRPr/>
            </a:pPr>
            <a:r>
              <a:rPr kumimoji="0" lang="en-GB" sz="800" u="none" strike="noStrike" kern="1200" cap="none" spc="0" normalizeH="0" baseline="0" noProof="0" dirty="0">
                <a:ln>
                  <a:noFill/>
                </a:ln>
                <a:solidFill>
                  <a:schemeClr val="bg1"/>
                </a:solidFill>
                <a:effectLst/>
                <a:uLnTx/>
                <a:uFillTx/>
                <a:latin typeface="Raleway Medium" panose="020B0503030101060003" pitchFamily="34" charset="77"/>
              </a:rPr>
              <a:t> </a:t>
            </a:r>
            <a:br>
              <a:rPr kumimoji="0" lang="en-GB" sz="1600" u="none" strike="noStrike" kern="1200" cap="none" spc="0" normalizeH="0" baseline="0" noProof="0" dirty="0">
                <a:ln>
                  <a:noFill/>
                </a:ln>
                <a:solidFill>
                  <a:schemeClr val="bg1"/>
                </a:solidFill>
                <a:effectLst/>
                <a:uLnTx/>
                <a:uFillTx/>
                <a:latin typeface="Raleway Medium" panose="020B0503030101060003" pitchFamily="34" charset="77"/>
              </a:rPr>
            </a:br>
            <a:r>
              <a:rPr lang="en-GB" sz="1600" dirty="0">
                <a:solidFill>
                  <a:schemeClr val="bg1"/>
                </a:solidFill>
                <a:latin typeface="Raleway Medium" panose="020B0503030101060003" pitchFamily="34" charset="77"/>
              </a:rPr>
              <a:t>Find out by using our life expectancy calculator. </a:t>
            </a:r>
            <a:endParaRPr kumimoji="0" lang="en-GB" sz="1600" u="none" strike="noStrike" kern="1200" cap="none" spc="0" normalizeH="0" baseline="0" noProof="0" dirty="0">
              <a:ln>
                <a:noFill/>
              </a:ln>
              <a:solidFill>
                <a:schemeClr val="bg1"/>
              </a:solidFill>
              <a:effectLst/>
              <a:uLnTx/>
              <a:uFillTx/>
              <a:latin typeface="Raleway Medium" panose="020B0503030101060003" pitchFamily="34" charset="77"/>
            </a:endParaRPr>
          </a:p>
        </p:txBody>
      </p:sp>
      <p:sp>
        <p:nvSpPr>
          <p:cNvPr id="10" name="TextBox 9">
            <a:extLst>
              <a:ext uri="{FF2B5EF4-FFF2-40B4-BE49-F238E27FC236}">
                <a16:creationId xmlns:a16="http://schemas.microsoft.com/office/drawing/2014/main" id="{938CA627-990D-32BF-464E-E798AF54AA09}"/>
              </a:ext>
            </a:extLst>
          </p:cNvPr>
          <p:cNvSpPr txBox="1"/>
          <p:nvPr/>
        </p:nvSpPr>
        <p:spPr>
          <a:xfrm>
            <a:off x="244697" y="1890736"/>
            <a:ext cx="4648792" cy="3539926"/>
          </a:xfrm>
          <a:prstGeom prst="rect">
            <a:avLst/>
          </a:prstGeom>
          <a:noFill/>
        </p:spPr>
        <p:txBody>
          <a:bodyPr wrap="square" lIns="0" tIns="0" rIns="0" bIns="53458" numCol="1" rtlCol="0">
            <a:noAutofit/>
          </a:bodyPr>
          <a:lstStyle/>
          <a:p>
            <a:pPr marL="315677" marR="0" lvl="0" indent="0" algn="l" defTabSz="584000" rtl="0" eaLnBrk="1" fontAlgn="auto" latinLnBrk="0" hangingPunct="1">
              <a:lnSpc>
                <a:spcPct val="100000"/>
              </a:lnSpc>
              <a:spcBef>
                <a:spcPts val="0"/>
              </a:spcBef>
              <a:spcAft>
                <a:spcPts val="0"/>
              </a:spcAft>
              <a:buClr>
                <a:srgbClr val="00BCE4"/>
              </a:buClr>
              <a:buSzTx/>
              <a:buFontTx/>
              <a:buNone/>
              <a:tabLst/>
              <a:defRPr/>
            </a:pPr>
            <a:r>
              <a:rPr kumimoji="0" lang="en-GB" sz="1800" b="1" u="none" strike="noStrike" kern="1200" cap="none" spc="0" normalizeH="0" baseline="0" noProof="0" dirty="0">
                <a:ln>
                  <a:noFill/>
                </a:ln>
                <a:solidFill>
                  <a:schemeClr val="bg2"/>
                </a:solidFill>
                <a:effectLst/>
                <a:uLnTx/>
                <a:uFillTx/>
                <a:latin typeface="Raleway Medium" panose="020B0503030101060003" pitchFamily="34" charset="77"/>
              </a:rPr>
              <a:t>With your online account you can:</a:t>
            </a:r>
          </a:p>
          <a:p>
            <a:pPr marL="315677" marR="0" lvl="0" indent="0" algn="l" defTabSz="584000" rtl="0" eaLnBrk="1" fontAlgn="auto" latinLnBrk="0" hangingPunct="1">
              <a:lnSpc>
                <a:spcPct val="100000"/>
              </a:lnSpc>
              <a:spcBef>
                <a:spcPts val="0"/>
              </a:spcBef>
              <a:spcAft>
                <a:spcPts val="0"/>
              </a:spcAft>
              <a:buClr>
                <a:srgbClr val="00BCE4"/>
              </a:buClr>
              <a:buSzTx/>
              <a:buFontTx/>
              <a:buNone/>
              <a:tabLst/>
              <a:defRPr/>
            </a:pPr>
            <a:endParaRPr kumimoji="0" lang="en-GB" sz="1800" b="1" u="none" strike="noStrike" kern="1200" cap="none" spc="0" normalizeH="0" baseline="0" noProof="0" dirty="0">
              <a:ln>
                <a:noFill/>
              </a:ln>
              <a:solidFill>
                <a:schemeClr val="tx2"/>
              </a:solidFill>
              <a:effectLst/>
              <a:uLnTx/>
              <a:uFillTx/>
              <a:latin typeface="Raleway Medium" panose="020B0503030101060003" pitchFamily="34" charset="77"/>
            </a:endParaRPr>
          </a:p>
          <a:p>
            <a:pPr marL="1115777" lvl="1" indent="-342900" defTabSz="584000">
              <a:lnSpc>
                <a:spcPct val="150000"/>
              </a:lnSpc>
              <a:spcAft>
                <a:spcPts val="300"/>
              </a:spcAft>
              <a:buClr>
                <a:srgbClr val="00BCE4"/>
              </a:buClr>
              <a:buFont typeface="Arial" panose="020B0604020202020204" pitchFamily="34" charset="0"/>
              <a:buChar char="•"/>
              <a:defRPr/>
            </a:pPr>
            <a:r>
              <a:rPr kumimoji="0" lang="en-GB" sz="1600" u="none" strike="noStrike" kern="1200" cap="none" spc="0" normalizeH="0" baseline="0" noProof="0" dirty="0">
                <a:ln>
                  <a:noFill/>
                </a:ln>
                <a:effectLst/>
                <a:uLnTx/>
                <a:uFillTx/>
                <a:latin typeface="Raleway Medium" panose="020B0503030101060003" pitchFamily="34" charset="77"/>
              </a:rPr>
              <a:t>Update your personal details</a:t>
            </a:r>
          </a:p>
          <a:p>
            <a:pPr marL="1115777" lvl="1" indent="-342900" defTabSz="584000">
              <a:lnSpc>
                <a:spcPct val="150000"/>
              </a:lnSpc>
              <a:spcAft>
                <a:spcPts val="300"/>
              </a:spcAft>
              <a:buClr>
                <a:srgbClr val="00BCE4"/>
              </a:buClr>
              <a:buFont typeface="Arial" panose="020B0604020202020204" pitchFamily="34" charset="0"/>
              <a:buChar char="•"/>
              <a:defRPr/>
            </a:pPr>
            <a:r>
              <a:rPr kumimoji="0" lang="en-GB" sz="1600" u="none" strike="noStrike" kern="1200" cap="none" spc="0" normalizeH="0" baseline="0" noProof="0" dirty="0">
                <a:ln>
                  <a:noFill/>
                </a:ln>
                <a:effectLst/>
                <a:uLnTx/>
                <a:uFillTx/>
                <a:latin typeface="Raleway Medium" panose="020B0503030101060003" pitchFamily="34" charset="77"/>
              </a:rPr>
              <a:t>Take your money online</a:t>
            </a:r>
          </a:p>
          <a:p>
            <a:pPr marL="1115777" lvl="1" indent="-342900" defTabSz="584000">
              <a:lnSpc>
                <a:spcPct val="150000"/>
              </a:lnSpc>
              <a:spcAft>
                <a:spcPts val="300"/>
              </a:spcAft>
              <a:buClr>
                <a:srgbClr val="00BCE4"/>
              </a:buClr>
              <a:buFont typeface="Arial" panose="020B0604020202020204" pitchFamily="34" charset="0"/>
              <a:buChar char="•"/>
              <a:defRPr/>
            </a:pPr>
            <a:r>
              <a:rPr lang="en-GB" sz="1600" dirty="0">
                <a:latin typeface="Raleway Medium" panose="020B0503030101060003" pitchFamily="34" charset="77"/>
              </a:rPr>
              <a:t>Get</a:t>
            </a:r>
            <a:r>
              <a:rPr kumimoji="0" lang="en-GB" sz="1600" u="none" strike="noStrike" kern="1200" cap="none" spc="0" normalizeH="0" baseline="0" noProof="0" dirty="0">
                <a:ln>
                  <a:noFill/>
                </a:ln>
                <a:effectLst/>
                <a:uLnTx/>
                <a:uFillTx/>
                <a:latin typeface="Raleway Medium" panose="020B0503030101060003" pitchFamily="34" charset="77"/>
              </a:rPr>
              <a:t> valuations</a:t>
            </a:r>
          </a:p>
          <a:p>
            <a:pPr marL="1115777" lvl="1" indent="-342900" defTabSz="584000">
              <a:lnSpc>
                <a:spcPct val="150000"/>
              </a:lnSpc>
              <a:spcAft>
                <a:spcPts val="300"/>
              </a:spcAft>
              <a:buClr>
                <a:srgbClr val="00BCE4"/>
              </a:buClr>
              <a:buFont typeface="Arial" panose="020B0604020202020204" pitchFamily="34" charset="0"/>
              <a:buChar char="•"/>
              <a:defRPr/>
            </a:pPr>
            <a:r>
              <a:rPr kumimoji="0" lang="en-GB" sz="1600" u="none" strike="noStrike" kern="1200" cap="none" spc="0" normalizeH="0" baseline="0" noProof="0" dirty="0">
                <a:ln>
                  <a:noFill/>
                </a:ln>
                <a:effectLst/>
                <a:uLnTx/>
                <a:uFillTx/>
                <a:latin typeface="Raleway Medium" panose="020B0503030101060003" pitchFamily="34" charset="77"/>
              </a:rPr>
              <a:t>Make fund choices</a:t>
            </a:r>
          </a:p>
          <a:p>
            <a:pPr marL="1115777" lvl="1" indent="-342900" defTabSz="584000">
              <a:lnSpc>
                <a:spcPct val="150000"/>
              </a:lnSpc>
              <a:spcAft>
                <a:spcPts val="300"/>
              </a:spcAft>
              <a:buClr>
                <a:srgbClr val="00BCE4"/>
              </a:buClr>
              <a:buFont typeface="Arial" panose="020B0604020202020204" pitchFamily="34" charset="0"/>
              <a:buChar char="•"/>
              <a:defRPr/>
            </a:pPr>
            <a:r>
              <a:rPr kumimoji="0" lang="en-GB" sz="1600" u="none" strike="noStrike" kern="1200" cap="none" spc="0" normalizeH="0" baseline="0" noProof="0" dirty="0">
                <a:ln>
                  <a:noFill/>
                </a:ln>
                <a:effectLst/>
                <a:uLnTx/>
                <a:uFillTx/>
                <a:latin typeface="Raleway Medium" panose="020B0503030101060003" pitchFamily="34" charset="77"/>
              </a:rPr>
              <a:t>Select your retirement age</a:t>
            </a:r>
          </a:p>
          <a:p>
            <a:pPr marL="1115777" lvl="1" indent="-342900" defTabSz="584000">
              <a:lnSpc>
                <a:spcPct val="150000"/>
              </a:lnSpc>
              <a:spcAft>
                <a:spcPts val="300"/>
              </a:spcAft>
              <a:buClr>
                <a:srgbClr val="00BCE4"/>
              </a:buClr>
              <a:buFont typeface="Arial" panose="020B0604020202020204" pitchFamily="34" charset="0"/>
              <a:buChar char="•"/>
              <a:defRPr/>
            </a:pPr>
            <a:r>
              <a:rPr kumimoji="0" lang="en-GB" sz="1600" u="none" strike="noStrike" kern="1200" cap="none" spc="0" normalizeH="0" baseline="0" noProof="0" dirty="0">
                <a:ln>
                  <a:noFill/>
                </a:ln>
                <a:effectLst/>
                <a:uLnTx/>
                <a:uFillTx/>
                <a:latin typeface="Raleway Medium" panose="020B0503030101060003" pitchFamily="34" charset="77"/>
              </a:rPr>
              <a:t>Nominate beneficiaries</a:t>
            </a:r>
          </a:p>
          <a:p>
            <a:pPr marL="1115777" lvl="1" indent="-342900" defTabSz="584000">
              <a:lnSpc>
                <a:spcPct val="150000"/>
              </a:lnSpc>
              <a:spcAft>
                <a:spcPts val="300"/>
              </a:spcAft>
              <a:buClr>
                <a:srgbClr val="00BCE4"/>
              </a:buClr>
              <a:buFont typeface="Arial" panose="020B0604020202020204" pitchFamily="34" charset="0"/>
              <a:buChar char="•"/>
              <a:defRPr/>
            </a:pPr>
            <a:r>
              <a:rPr kumimoji="0" lang="en-GB" sz="1600" u="none" strike="noStrike" kern="1200" cap="none" spc="0" normalizeH="0" baseline="0" noProof="0" dirty="0">
                <a:ln>
                  <a:noFill/>
                </a:ln>
                <a:effectLst/>
                <a:uLnTx/>
                <a:uFillTx/>
                <a:latin typeface="Raleway Medium" panose="020B0503030101060003" pitchFamily="34" charset="77"/>
              </a:rPr>
              <a:t>View your contributions</a:t>
            </a:r>
          </a:p>
          <a:p>
            <a:pPr marL="1115777" lvl="1" indent="-342900" defTabSz="584000">
              <a:lnSpc>
                <a:spcPct val="150000"/>
              </a:lnSpc>
              <a:spcAft>
                <a:spcPts val="300"/>
              </a:spcAft>
              <a:buClr>
                <a:srgbClr val="00BCE4"/>
              </a:buClr>
              <a:buFont typeface="Arial" panose="020B0604020202020204" pitchFamily="34" charset="0"/>
              <a:buChar char="•"/>
              <a:defRPr/>
            </a:pPr>
            <a:r>
              <a:rPr kumimoji="0" lang="en-GB" sz="1600" u="none" strike="noStrike" kern="1200" cap="none" spc="0" normalizeH="0" baseline="0" noProof="0" dirty="0">
                <a:ln>
                  <a:noFill/>
                </a:ln>
                <a:effectLst/>
                <a:uLnTx/>
                <a:uFillTx/>
                <a:latin typeface="Raleway Medium" panose="020B0503030101060003" pitchFamily="34" charset="77"/>
              </a:rPr>
              <a:t>View annual statements</a:t>
            </a:r>
          </a:p>
          <a:p>
            <a:pPr marL="1115777" lvl="1" indent="-342900" defTabSz="584000">
              <a:lnSpc>
                <a:spcPct val="150000"/>
              </a:lnSpc>
              <a:spcAft>
                <a:spcPts val="300"/>
              </a:spcAft>
              <a:buClr>
                <a:srgbClr val="00BCE4"/>
              </a:buClr>
              <a:buFont typeface="Arial" panose="020B0604020202020204" pitchFamily="34" charset="0"/>
              <a:buChar char="•"/>
              <a:defRPr/>
            </a:pPr>
            <a:r>
              <a:rPr kumimoji="0" lang="en-GB" sz="1600" u="none" strike="noStrike" kern="1200" cap="none" spc="0" normalizeH="0" baseline="0" noProof="0" dirty="0">
                <a:ln>
                  <a:noFill/>
                </a:ln>
                <a:effectLst/>
                <a:uLnTx/>
                <a:uFillTx/>
                <a:latin typeface="Raleway Medium" panose="020B0503030101060003" pitchFamily="34" charset="77"/>
              </a:rPr>
              <a:t>Transfer in existing pots</a:t>
            </a:r>
          </a:p>
          <a:p>
            <a:pPr marL="315677" marR="0" lvl="0" algn="l" defTabSz="584000" rtl="0" eaLnBrk="1" fontAlgn="auto" latinLnBrk="0" hangingPunct="1">
              <a:lnSpc>
                <a:spcPct val="100000"/>
              </a:lnSpc>
              <a:spcBef>
                <a:spcPts val="0"/>
              </a:spcBef>
              <a:spcAft>
                <a:spcPts val="300"/>
              </a:spcAft>
              <a:buClr>
                <a:srgbClr val="00BCE4"/>
              </a:buClr>
              <a:buSzTx/>
              <a:tabLst/>
              <a:defRPr/>
            </a:pPr>
            <a:endParaRPr kumimoji="0" lang="en-GB" sz="1800" u="none" strike="noStrike" kern="1200" cap="none" spc="0" normalizeH="0" baseline="0" noProof="0" dirty="0">
              <a:ln>
                <a:noFill/>
              </a:ln>
              <a:solidFill>
                <a:schemeClr val="tx2"/>
              </a:solidFill>
              <a:effectLst/>
              <a:uLnTx/>
              <a:uFillTx/>
              <a:latin typeface="Raleway Medium" panose="020B0503030101060003" pitchFamily="34" charset="77"/>
            </a:endParaRPr>
          </a:p>
        </p:txBody>
      </p:sp>
      <p:sp>
        <p:nvSpPr>
          <p:cNvPr id="11" name="Title 3">
            <a:extLst>
              <a:ext uri="{FF2B5EF4-FFF2-40B4-BE49-F238E27FC236}">
                <a16:creationId xmlns:a16="http://schemas.microsoft.com/office/drawing/2014/main" id="{F63206B3-7610-0DC9-EF23-3B90557907BD}"/>
              </a:ext>
            </a:extLst>
          </p:cNvPr>
          <p:cNvSpPr txBox="1">
            <a:spLocks/>
          </p:cNvSpPr>
          <p:nvPr/>
        </p:nvSpPr>
        <p:spPr>
          <a:xfrm>
            <a:off x="515154" y="439897"/>
            <a:ext cx="8118963" cy="739942"/>
          </a:xfrm>
          <a:prstGeom prst="rect">
            <a:avLst/>
          </a:prstGeom>
        </p:spPr>
        <p:txBody>
          <a:bodyPr lIns="0" tIns="0" rIns="0" bIns="0"/>
          <a:lstStyle/>
          <a:p>
            <a:pPr marL="0" marR="0" lvl="0" indent="0" algn="l" defTabSz="584000" rtl="0" eaLnBrk="1" fontAlgn="auto" latinLnBrk="0" hangingPunct="1">
              <a:spcBef>
                <a:spcPts val="0"/>
              </a:spcBef>
              <a:spcAft>
                <a:spcPts val="0"/>
              </a:spcAft>
              <a:buClrTx/>
              <a:buSzTx/>
              <a:buFontTx/>
              <a:buNone/>
              <a:tabLst/>
              <a:defRPr/>
            </a:pPr>
            <a:r>
              <a:rPr kumimoji="0" lang="en-GB" sz="4000" b="1" u="none" strike="noStrike" kern="1200" cap="none" spc="0" normalizeH="0" baseline="0" noProof="0" dirty="0">
                <a:ln>
                  <a:noFill/>
                </a:ln>
                <a:solidFill>
                  <a:schemeClr val="tx2"/>
                </a:solidFill>
                <a:effectLst/>
                <a:uLnTx/>
                <a:uFillTx/>
                <a:latin typeface="Fifita " panose="02000506020000020004" pitchFamily="2" charset="0"/>
              </a:rPr>
              <a:t>Online savings </a:t>
            </a:r>
            <a:br>
              <a:rPr lang="en-GB" sz="4000" b="1" dirty="0">
                <a:solidFill>
                  <a:schemeClr val="tx2"/>
                </a:solidFill>
                <a:latin typeface="Fifita " panose="02000506020000020004" pitchFamily="2" charset="0"/>
              </a:rPr>
            </a:br>
            <a:r>
              <a:rPr kumimoji="0" lang="en-GB" sz="4000" b="1" u="none" strike="noStrike" kern="1200" cap="none" spc="0" normalizeH="0" baseline="0" noProof="0" dirty="0">
                <a:ln>
                  <a:noFill/>
                </a:ln>
                <a:solidFill>
                  <a:schemeClr val="tx2"/>
                </a:solidFill>
                <a:effectLst/>
                <a:uLnTx/>
                <a:uFillTx/>
                <a:latin typeface="Fifita " panose="02000506020000020004" pitchFamily="2" charset="0"/>
              </a:rPr>
              <a:t>management</a:t>
            </a:r>
          </a:p>
        </p:txBody>
      </p:sp>
    </p:spTree>
    <p:extLst>
      <p:ext uri="{BB962C8B-B14F-4D97-AF65-F5344CB8AC3E}">
        <p14:creationId xmlns:p14="http://schemas.microsoft.com/office/powerpoint/2010/main" val="3207054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C9540DF5-2390-1C7D-10B8-5C90673B80E3}"/>
              </a:ext>
            </a:extLst>
          </p:cNvPr>
          <p:cNvGrpSpPr/>
          <p:nvPr/>
        </p:nvGrpSpPr>
        <p:grpSpPr>
          <a:xfrm rot="20752420">
            <a:off x="-657364" y="756785"/>
            <a:ext cx="7304450" cy="8900843"/>
            <a:chOff x="-1219310" y="1169262"/>
            <a:chExt cx="6364209" cy="7755112"/>
          </a:xfrm>
        </p:grpSpPr>
        <p:pic>
          <p:nvPicPr>
            <p:cNvPr id="5" name="Picture 4" descr="A hand holding a cell phone&#10;&#10;Description automatically generated">
              <a:extLst>
                <a:ext uri="{FF2B5EF4-FFF2-40B4-BE49-F238E27FC236}">
                  <a16:creationId xmlns:a16="http://schemas.microsoft.com/office/drawing/2014/main" id="{D99517E6-C6E5-9D28-7F5B-6432B240EA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284949">
              <a:off x="-1219310" y="1169262"/>
              <a:ext cx="6364209" cy="6507486"/>
            </a:xfrm>
            <a:prstGeom prst="rect">
              <a:avLst/>
            </a:prstGeom>
          </p:spPr>
        </p:pic>
        <p:pic>
          <p:nvPicPr>
            <p:cNvPr id="8" name="Picture 7">
              <a:extLst>
                <a:ext uri="{FF2B5EF4-FFF2-40B4-BE49-F238E27FC236}">
                  <a16:creationId xmlns:a16="http://schemas.microsoft.com/office/drawing/2014/main" id="{4000CF9E-E44C-42FC-5B4A-AD09F1D5B211}"/>
                </a:ext>
              </a:extLst>
            </p:cNvPr>
            <p:cNvPicPr>
              <a:picLocks noChangeAspect="1"/>
            </p:cNvPicPr>
            <p:nvPr/>
          </p:nvPicPr>
          <p:blipFill>
            <a:blip r:embed="rId4"/>
            <a:stretch>
              <a:fillRect/>
            </a:stretch>
          </p:blipFill>
          <p:spPr>
            <a:xfrm rot="2279441">
              <a:off x="249705" y="1904847"/>
              <a:ext cx="1833566" cy="7019526"/>
            </a:xfrm>
            <a:prstGeom prst="rect">
              <a:avLst/>
            </a:prstGeom>
          </p:spPr>
        </p:pic>
      </p:grpSp>
      <p:sp>
        <p:nvSpPr>
          <p:cNvPr id="2" name="Title 1">
            <a:extLst>
              <a:ext uri="{FF2B5EF4-FFF2-40B4-BE49-F238E27FC236}">
                <a16:creationId xmlns:a16="http://schemas.microsoft.com/office/drawing/2014/main" id="{1797F783-ADBE-892D-82FE-47E88531C478}"/>
              </a:ext>
            </a:extLst>
          </p:cNvPr>
          <p:cNvSpPr txBox="1">
            <a:spLocks/>
          </p:cNvSpPr>
          <p:nvPr/>
        </p:nvSpPr>
        <p:spPr>
          <a:xfrm>
            <a:off x="517070" y="431756"/>
            <a:ext cx="7658741"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2800A0"/>
                </a:solidFill>
                <a:effectLst/>
                <a:uLnTx/>
                <a:uFillTx/>
                <a:latin typeface="Fifita " panose="02000506020000020004" pitchFamily="2" charset="0"/>
                <a:ea typeface="+mj-ea"/>
              </a:rPr>
              <a:t>Setting up your </a:t>
            </a:r>
            <a:r>
              <a:rPr lang="en-US" sz="4000" dirty="0">
                <a:solidFill>
                  <a:srgbClr val="2800A0"/>
                </a:solidFill>
                <a:latin typeface="Fifita " panose="02000506020000020004" pitchFamily="2" charset="0"/>
              </a:rPr>
              <a:t>account</a:t>
            </a:r>
            <a:endParaRPr kumimoji="0" lang="en-GB" sz="4000" b="1" i="0" u="none" strike="noStrike" kern="1200" cap="none" spc="0" normalizeH="0" baseline="0" noProof="0" dirty="0">
              <a:ln>
                <a:noFill/>
              </a:ln>
              <a:solidFill>
                <a:srgbClr val="2800A0"/>
              </a:solidFill>
              <a:effectLst/>
              <a:uLnTx/>
              <a:uFillTx/>
              <a:latin typeface="Fifita " panose="02000506020000020004" pitchFamily="2" charset="0"/>
              <a:ea typeface="+mj-ea"/>
              <a:cs typeface="+mn-cs"/>
            </a:endParaRPr>
          </a:p>
        </p:txBody>
      </p:sp>
      <p:sp>
        <p:nvSpPr>
          <p:cNvPr id="3" name="Title 2">
            <a:extLst>
              <a:ext uri="{FF2B5EF4-FFF2-40B4-BE49-F238E27FC236}">
                <a16:creationId xmlns:a16="http://schemas.microsoft.com/office/drawing/2014/main" id="{7A3BBA55-812D-4B34-7A4C-FC5F50EE5477}"/>
              </a:ext>
            </a:extLst>
          </p:cNvPr>
          <p:cNvSpPr txBox="1">
            <a:spLocks/>
          </p:cNvSpPr>
          <p:nvPr/>
        </p:nvSpPr>
        <p:spPr>
          <a:xfrm>
            <a:off x="6096000" y="3474842"/>
            <a:ext cx="5485478" cy="1155032"/>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defTabSz="914400" rtl="0" eaLnBrk="1" fontAlgn="auto" latinLnBrk="0" hangingPunct="1">
              <a:lnSpc>
                <a:spcPct val="100000"/>
              </a:lnSpc>
              <a:spcBef>
                <a:spcPct val="0"/>
              </a:spcBef>
              <a:spcAft>
                <a:spcPts val="0"/>
              </a:spcAft>
              <a:buClrTx/>
              <a:buSzTx/>
              <a:buFontTx/>
              <a:buNone/>
              <a:tabLst/>
              <a:defRPr/>
            </a:pPr>
            <a:endParaRPr kumimoji="0" lang="en-GB" sz="1800" b="0" i="0" u="none" strike="noStrike" kern="1200" cap="none" spc="0" normalizeH="0" baseline="0" noProof="0" dirty="0">
              <a:ln>
                <a:noFill/>
              </a:ln>
              <a:solidFill>
                <a:srgbClr val="4B4B55"/>
              </a:solidFill>
              <a:effectLst/>
              <a:uLnTx/>
              <a:uFillTx/>
              <a:latin typeface="Raleway Medium" panose="020B0503030101060003" pitchFamily="34" charset="77"/>
              <a:ea typeface="+mj-ea"/>
              <a:cs typeface="+mj-cs"/>
            </a:endParaRPr>
          </a:p>
          <a:p>
            <a:pPr marL="0" marR="0" lvl="0" indent="0" defTabSz="914400" rtl="0" eaLnBrk="1" fontAlgn="auto" latinLnBrk="0" hangingPunct="1">
              <a:lnSpc>
                <a:spcPct val="100000"/>
              </a:lnSpc>
              <a:spcBef>
                <a:spcPct val="0"/>
              </a:spcBef>
              <a:spcAft>
                <a:spcPts val="0"/>
              </a:spcAft>
              <a:buClrTx/>
              <a:buSzTx/>
              <a:buFontTx/>
              <a:buNone/>
              <a:tabLst/>
              <a:defRPr/>
            </a:pPr>
            <a:r>
              <a:rPr kumimoji="0" lang="en-GB" sz="1800" b="0" i="0" u="none" strike="noStrike" kern="1200" cap="none" spc="0" normalizeH="0" baseline="0" noProof="0" dirty="0">
                <a:ln>
                  <a:noFill/>
                </a:ln>
                <a:solidFill>
                  <a:srgbClr val="09D2FA"/>
                </a:solidFill>
                <a:effectLst/>
                <a:uLnTx/>
                <a:uFillTx/>
                <a:latin typeface="Raleway Medium" pitchFamily="2" charset="0"/>
                <a:ea typeface="+mj-ea"/>
                <a:cs typeface="+mj-cs"/>
              </a:rPr>
              <a:t>For help with setting up, visit our ‘account help’ webpage</a:t>
            </a:r>
          </a:p>
          <a:p>
            <a:pPr marL="0" marR="0" lvl="0" indent="0" defTabSz="914400" rtl="0" eaLnBrk="1" fontAlgn="auto" latinLnBrk="0" hangingPunct="1">
              <a:lnSpc>
                <a:spcPct val="100000"/>
              </a:lnSpc>
              <a:spcBef>
                <a:spcPct val="0"/>
              </a:spcBef>
              <a:spcAft>
                <a:spcPts val="0"/>
              </a:spcAft>
              <a:buClrTx/>
              <a:buSzTx/>
              <a:buFontTx/>
              <a:buNone/>
              <a:tabLst/>
              <a:defRPr/>
            </a:pPr>
            <a:endParaRPr lang="en-GB" sz="800" noProof="0" dirty="0">
              <a:solidFill>
                <a:srgbClr val="09D2FA"/>
              </a:solidFill>
              <a:latin typeface="Raleway Medium" pitchFamily="2" charset="0"/>
            </a:endParaRPr>
          </a:p>
          <a:p>
            <a:pPr marL="0" marR="0" lvl="0" indent="0" defTabSz="914400" rtl="0" eaLnBrk="1" fontAlgn="auto" latinLnBrk="0" hangingPunct="1">
              <a:lnSpc>
                <a:spcPct val="100000"/>
              </a:lnSpc>
              <a:spcBef>
                <a:spcPct val="0"/>
              </a:spcBef>
              <a:spcAft>
                <a:spcPts val="0"/>
              </a:spcAft>
              <a:buClrTx/>
              <a:buSzTx/>
              <a:buFontTx/>
              <a:buNone/>
              <a:tabLst/>
              <a:defRPr/>
            </a:pPr>
            <a:r>
              <a:rPr kumimoji="0" lang="en-GB" sz="1600" b="1" i="0" u="none" strike="noStrike" kern="1200" cap="none" spc="0" normalizeH="0" baseline="0" noProof="0" dirty="0">
                <a:ln>
                  <a:noFill/>
                </a:ln>
                <a:solidFill>
                  <a:srgbClr val="2800A0"/>
                </a:solidFill>
                <a:effectLst/>
                <a:uLnTx/>
                <a:uFillTx/>
                <a:latin typeface="Raleway Medium" pitchFamily="2" charset="0"/>
                <a:ea typeface="+mj-ea"/>
                <a:cs typeface="+mj-cs"/>
                <a:hlinkClick r:id="rId5"/>
              </a:rPr>
              <a:t>thepeoplespension.co.uk/accounthelp</a:t>
            </a:r>
            <a:endParaRPr kumimoji="0" lang="en-GB" sz="1600" b="1" i="0" u="none" strike="noStrike" kern="1200" cap="none" spc="0" normalizeH="0" baseline="0" noProof="0" dirty="0">
              <a:ln>
                <a:noFill/>
              </a:ln>
              <a:solidFill>
                <a:srgbClr val="2800A0"/>
              </a:solidFill>
              <a:effectLst/>
              <a:uLnTx/>
              <a:uFillTx/>
              <a:latin typeface="Raleway Medium" pitchFamily="2" charset="0"/>
              <a:ea typeface="+mj-ea"/>
              <a:cs typeface="+mj-cs"/>
            </a:endParaRPr>
          </a:p>
        </p:txBody>
      </p:sp>
      <p:sp>
        <p:nvSpPr>
          <p:cNvPr id="6" name="TextBox 5">
            <a:extLst>
              <a:ext uri="{FF2B5EF4-FFF2-40B4-BE49-F238E27FC236}">
                <a16:creationId xmlns:a16="http://schemas.microsoft.com/office/drawing/2014/main" id="{9F4C4BD4-17F9-09B6-ECF1-8F47356C5853}"/>
              </a:ext>
            </a:extLst>
          </p:cNvPr>
          <p:cNvSpPr txBox="1"/>
          <p:nvPr/>
        </p:nvSpPr>
        <p:spPr>
          <a:xfrm>
            <a:off x="6096000" y="2395430"/>
            <a:ext cx="5834393" cy="738664"/>
          </a:xfrm>
          <a:prstGeom prst="rect">
            <a:avLst/>
          </a:prstGeom>
          <a:noFill/>
        </p:spPr>
        <p:txBody>
          <a:bodyPr wrap="square" rtlCol="0">
            <a:spAutoFit/>
          </a:bodyPr>
          <a:lstStyle/>
          <a:p>
            <a:pPr marL="0" marR="0" lvl="0" indent="0" algn="l" defTabSz="457200" rtl="0" eaLnBrk="1" fontAlgn="auto" latinLnBrk="0" hangingPunct="1">
              <a:spcBef>
                <a:spcPts val="0"/>
              </a:spcBef>
              <a:spcAft>
                <a:spcPts val="0"/>
              </a:spcAft>
              <a:buClrTx/>
              <a:buSzTx/>
              <a:buFontTx/>
              <a:buNone/>
              <a:tabLst/>
              <a:defRPr/>
            </a:pPr>
            <a:r>
              <a:rPr kumimoji="0" lang="en-GB" sz="1800" b="0" i="0" u="none" strike="noStrike" kern="1200" cap="none" spc="0" normalizeH="0" baseline="0" noProof="0" dirty="0">
                <a:ln>
                  <a:noFill/>
                </a:ln>
                <a:solidFill>
                  <a:srgbClr val="05D2FA"/>
                </a:solidFill>
                <a:effectLst/>
                <a:uLnTx/>
                <a:uFillTx/>
                <a:latin typeface="Raleway Medium" panose="020B0503030101060003" pitchFamily="34" charset="77"/>
                <a:ea typeface="+mn-ea"/>
                <a:cs typeface="+mn-cs"/>
              </a:rPr>
              <a:t>It’s quick and easy to set up your </a:t>
            </a:r>
            <a:r>
              <a:rPr lang="en-GB" dirty="0">
                <a:solidFill>
                  <a:srgbClr val="05D2FA"/>
                </a:solidFill>
                <a:latin typeface="Raleway Medium" panose="020B0503030101060003" pitchFamily="34" charset="77"/>
              </a:rPr>
              <a:t>account</a:t>
            </a:r>
            <a:r>
              <a:rPr kumimoji="0" lang="en-GB" sz="1800" b="0" i="0" u="none" strike="noStrike" kern="1200" cap="none" spc="0" normalizeH="0" baseline="0" noProof="0" dirty="0">
                <a:ln>
                  <a:noFill/>
                </a:ln>
                <a:solidFill>
                  <a:srgbClr val="05D2FA"/>
                </a:solidFill>
                <a:effectLst/>
                <a:uLnTx/>
                <a:uFillTx/>
                <a:latin typeface="Raleway Medium" panose="020B0503030101060003" pitchFamily="34" charset="77"/>
                <a:ea typeface="+mn-ea"/>
                <a:cs typeface="+mn-cs"/>
              </a:rPr>
              <a:t> </a:t>
            </a:r>
            <a:endParaRPr lang="en-GB" dirty="0">
              <a:solidFill>
                <a:srgbClr val="05D2FA"/>
              </a:solidFill>
              <a:latin typeface="Raleway Medium" panose="020B0503030101060003" pitchFamily="34" charset="77"/>
            </a:endParaRPr>
          </a:p>
          <a:p>
            <a:pPr marL="0" marR="0" lvl="0" indent="0" algn="l" defTabSz="457200" rtl="0" eaLnBrk="1" fontAlgn="auto" latinLnBrk="0" hangingPunct="1">
              <a:spcBef>
                <a:spcPts val="0"/>
              </a:spcBef>
              <a:spcAft>
                <a:spcPts val="0"/>
              </a:spcAft>
              <a:buClrTx/>
              <a:buSzTx/>
              <a:buFontTx/>
              <a:buNone/>
              <a:tabLst/>
              <a:defRPr/>
            </a:pPr>
            <a:endParaRPr kumimoji="0" lang="en-GB" sz="800" b="0" i="0" u="none" strike="noStrike" kern="1200" cap="none" spc="0" normalizeH="0" baseline="0" noProof="0" dirty="0">
              <a:ln>
                <a:noFill/>
              </a:ln>
              <a:solidFill>
                <a:srgbClr val="05D2FA"/>
              </a:solidFill>
              <a:effectLst/>
              <a:uLnTx/>
              <a:uFillTx/>
              <a:latin typeface="Raleway Medium" panose="020B0503030101060003" pitchFamily="34" charset="77"/>
              <a:ea typeface="+mn-ea"/>
              <a:cs typeface="+mn-cs"/>
            </a:endParaRPr>
          </a:p>
          <a:p>
            <a:pPr marL="0" marR="0" lvl="0" indent="0" algn="l" defTabSz="457200" rtl="0" eaLnBrk="1" fontAlgn="auto" latinLnBrk="0" hangingPunct="1">
              <a:spcBef>
                <a:spcPts val="0"/>
              </a:spcBef>
              <a:spcAft>
                <a:spcPts val="0"/>
              </a:spcAft>
              <a:buClrTx/>
              <a:buSzTx/>
              <a:buFontTx/>
              <a:buNone/>
              <a:tabLst/>
              <a:defRPr/>
            </a:pPr>
            <a:r>
              <a:rPr kumimoji="0" lang="en-GB" sz="1600" b="1" i="0" u="none" strike="noStrike" kern="1200" cap="none" spc="0" normalizeH="0" baseline="0" noProof="0" dirty="0">
                <a:ln>
                  <a:noFill/>
                </a:ln>
                <a:solidFill>
                  <a:srgbClr val="2800A0"/>
                </a:solidFill>
                <a:effectLst/>
                <a:uLnTx/>
                <a:uFillTx/>
                <a:latin typeface="Raleway Medium" panose="020B0503030101060003" pitchFamily="34" charset="77"/>
                <a:ea typeface="+mn-ea"/>
                <a:cs typeface="+mn-cs"/>
                <a:hlinkClick r:id="rId6"/>
              </a:rPr>
              <a:t>thepeoplespension.co.uk/setup</a:t>
            </a:r>
            <a:endParaRPr kumimoji="0" lang="en-GB" sz="1600" b="1" i="0" u="none" strike="noStrike" kern="1200" cap="none" spc="0" normalizeH="0" baseline="0" noProof="0" dirty="0">
              <a:ln>
                <a:noFill/>
              </a:ln>
              <a:solidFill>
                <a:srgbClr val="2800A0"/>
              </a:solidFill>
              <a:effectLst/>
              <a:uLnTx/>
              <a:uFillTx/>
              <a:latin typeface="Raleway Medium" panose="020B0503030101060003" pitchFamily="34" charset="77"/>
              <a:ea typeface="+mn-ea"/>
              <a:cs typeface="+mn-cs"/>
            </a:endParaRPr>
          </a:p>
        </p:txBody>
      </p:sp>
    </p:spTree>
    <p:extLst>
      <p:ext uri="{BB962C8B-B14F-4D97-AF65-F5344CB8AC3E}">
        <p14:creationId xmlns:p14="http://schemas.microsoft.com/office/powerpoint/2010/main" val="28527808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EBDF56D-B3FB-A077-18B8-5DBA892E979C}"/>
              </a:ext>
            </a:extLst>
          </p:cNvPr>
          <p:cNvSpPr txBox="1">
            <a:spLocks/>
          </p:cNvSpPr>
          <p:nvPr/>
        </p:nvSpPr>
        <p:spPr>
          <a:xfrm>
            <a:off x="526402" y="439017"/>
            <a:ext cx="7350860"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2800A0"/>
                </a:solidFill>
                <a:effectLst/>
                <a:uLnTx/>
                <a:uFillTx/>
                <a:latin typeface="Fifita " panose="02000506020000020004" pitchFamily="2" charset="0"/>
                <a:ea typeface="+mj-ea"/>
              </a:rPr>
              <a:t>Don’t forget</a:t>
            </a:r>
            <a:endParaRPr kumimoji="0" lang="en-US" sz="3200" b="1" i="0" u="none" strike="noStrike" kern="1200" cap="none" spc="0" normalizeH="0" baseline="0" noProof="0" dirty="0">
              <a:ln>
                <a:noFill/>
              </a:ln>
              <a:solidFill>
                <a:srgbClr val="2800A0"/>
              </a:solidFill>
              <a:effectLst/>
              <a:uLnTx/>
              <a:uFillTx/>
              <a:latin typeface="Fifita " panose="02000506020000020004" pitchFamily="2" charset="0"/>
              <a:ea typeface="+mj-ea"/>
            </a:endParaRPr>
          </a:p>
        </p:txBody>
      </p:sp>
      <p:sp>
        <p:nvSpPr>
          <p:cNvPr id="17" name="TextBox 16">
            <a:extLst>
              <a:ext uri="{FF2B5EF4-FFF2-40B4-BE49-F238E27FC236}">
                <a16:creationId xmlns:a16="http://schemas.microsoft.com/office/drawing/2014/main" id="{FDAE9EA3-013C-A31B-6D00-AADA81F21C07}"/>
              </a:ext>
            </a:extLst>
          </p:cNvPr>
          <p:cNvSpPr txBox="1"/>
          <p:nvPr/>
        </p:nvSpPr>
        <p:spPr>
          <a:xfrm>
            <a:off x="404153" y="6265094"/>
            <a:ext cx="6359120" cy="307777"/>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30000" noProof="0" dirty="0">
                <a:ln>
                  <a:noFill/>
                </a:ln>
                <a:solidFill>
                  <a:srgbClr val="4B4B55"/>
                </a:solidFill>
                <a:effectLst/>
                <a:uLnTx/>
                <a:uFillTx/>
                <a:latin typeface="Raleway Medium" panose="020B0503030101060003" pitchFamily="34" charset="77"/>
                <a:ea typeface="+mn-ea"/>
                <a:cs typeface="+mn-cs"/>
              </a:rPr>
              <a:t>*</a:t>
            </a:r>
            <a:r>
              <a:rPr kumimoji="0" lang="en-GB" sz="1400" b="0" i="0" u="none" strike="noStrike" kern="1200" cap="none" spc="0" normalizeH="0" baseline="30000" noProof="0" dirty="0">
                <a:ln>
                  <a:noFill/>
                </a:ln>
                <a:solidFill>
                  <a:srgbClr val="4B4B55"/>
                </a:solidFill>
                <a:effectLst/>
                <a:uLnTx/>
                <a:uFillTx/>
                <a:latin typeface="Raleway Medium" panose="020B0503030101060003" pitchFamily="34" charset="77"/>
                <a:ea typeface="+mn-ea"/>
                <a:cs typeface="+mn-cs"/>
              </a:rPr>
              <a:t>The payment is at the absolute discretion of the Trustee,</a:t>
            </a:r>
            <a:r>
              <a:rPr kumimoji="0" lang="en-GB" sz="14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t> </a:t>
            </a:r>
            <a:r>
              <a:rPr kumimoji="0" lang="en-GB" sz="1400" b="0" i="0" u="none" strike="noStrike" kern="1200" cap="none" spc="0" normalizeH="0" baseline="30000" noProof="0" dirty="0">
                <a:ln>
                  <a:noFill/>
                </a:ln>
                <a:solidFill>
                  <a:srgbClr val="4B4B55"/>
                </a:solidFill>
                <a:effectLst/>
                <a:uLnTx/>
                <a:uFillTx/>
                <a:latin typeface="Raleway Medium" panose="020B0503030101060003" pitchFamily="34" charset="77"/>
                <a:ea typeface="+mn-ea"/>
                <a:cs typeface="+mn-cs"/>
              </a:rPr>
              <a:t>although they will consider your wishes.</a:t>
            </a:r>
          </a:p>
        </p:txBody>
      </p:sp>
      <p:sp>
        <p:nvSpPr>
          <p:cNvPr id="2" name="TextBox 1">
            <a:extLst>
              <a:ext uri="{FF2B5EF4-FFF2-40B4-BE49-F238E27FC236}">
                <a16:creationId xmlns:a16="http://schemas.microsoft.com/office/drawing/2014/main" id="{A52DCE8D-54B1-A474-BCA0-A6E785849CD0}"/>
              </a:ext>
            </a:extLst>
          </p:cNvPr>
          <p:cNvSpPr txBox="1"/>
          <p:nvPr/>
        </p:nvSpPr>
        <p:spPr>
          <a:xfrm>
            <a:off x="927980" y="2535171"/>
            <a:ext cx="4398881" cy="1474827"/>
          </a:xfrm>
          <a:prstGeom prst="rect">
            <a:avLst/>
          </a:prstGeom>
          <a:noFill/>
        </p:spPr>
        <p:txBody>
          <a:bodyPr wrap="square" lIns="0" tIns="0" rIns="0" bIns="0" rtlCol="0">
            <a:spAutoFit/>
          </a:bodyPr>
          <a:lstStyle/>
          <a:p>
            <a:pPr marL="285750" marR="0" lvl="0" indent="-285750" algn="l" defTabSz="457200" rtl="0" eaLnBrk="1" fontAlgn="auto" latinLnBrk="0" hangingPunct="1">
              <a:lnSpc>
                <a:spcPct val="100000"/>
              </a:lnSpc>
              <a:spcBef>
                <a:spcPts val="0"/>
              </a:spcBef>
              <a:spcAft>
                <a:spcPts val="0"/>
              </a:spcAft>
              <a:buClr>
                <a:srgbClr val="05D2FA"/>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4B4B55"/>
                </a:solidFill>
                <a:effectLst/>
                <a:uLnTx/>
                <a:uFillTx/>
                <a:latin typeface="Arial" panose="020B0604020202020204"/>
                <a:ea typeface="+mn-ea"/>
                <a:cs typeface="+mn-cs"/>
              </a:rPr>
              <a:t>If you die</a:t>
            </a:r>
            <a:r>
              <a:rPr kumimoji="0" lang="en-GB" sz="18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t> before you access your pension, you can leave the money to someone else by setting up beneficiaries*.</a:t>
            </a:r>
          </a:p>
          <a:p>
            <a:pPr marL="0" marR="0" lvl="0" indent="0" algn="l" defTabSz="457200" rtl="0" eaLnBrk="1" fontAlgn="auto" latinLnBrk="0" hangingPunct="1">
              <a:lnSpc>
                <a:spcPct val="150000"/>
              </a:lnSpc>
              <a:spcBef>
                <a:spcPts val="0"/>
              </a:spcBef>
              <a:spcAft>
                <a:spcPts val="0"/>
              </a:spcAft>
              <a:buClr>
                <a:srgbClr val="05D2FA"/>
              </a:buClr>
              <a:buSzTx/>
              <a:buFontTx/>
              <a:buNone/>
              <a:tabLst/>
              <a:defRPr/>
            </a:pPr>
            <a:endParaRPr kumimoji="0" lang="en-GB" sz="18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endParaRPr>
          </a:p>
        </p:txBody>
      </p:sp>
      <p:sp>
        <p:nvSpPr>
          <p:cNvPr id="6" name="TextBox 5">
            <a:extLst>
              <a:ext uri="{FF2B5EF4-FFF2-40B4-BE49-F238E27FC236}">
                <a16:creationId xmlns:a16="http://schemas.microsoft.com/office/drawing/2014/main" id="{EFEFD9DF-2F36-6BCC-01C9-DFB612678DA0}"/>
              </a:ext>
            </a:extLst>
          </p:cNvPr>
          <p:cNvSpPr txBox="1"/>
          <p:nvPr/>
        </p:nvSpPr>
        <p:spPr>
          <a:xfrm>
            <a:off x="927980" y="4003986"/>
            <a:ext cx="4398882" cy="830997"/>
          </a:xfrm>
          <a:prstGeom prst="rect">
            <a:avLst/>
          </a:prstGeom>
          <a:noFill/>
        </p:spPr>
        <p:txBody>
          <a:bodyPr wrap="square" lIns="0" tIns="0" rIns="0" bIns="0" rtlCol="0">
            <a:spAutoFit/>
          </a:bodyPr>
          <a:lstStyle/>
          <a:p>
            <a:pPr marL="285750" marR="0" lvl="0" indent="-285750" algn="l" defTabSz="457200" rtl="0" eaLnBrk="1" fontAlgn="auto" latinLnBrk="0" hangingPunct="1">
              <a:lnSpc>
                <a:spcPct val="100000"/>
              </a:lnSpc>
              <a:spcBef>
                <a:spcPts val="0"/>
              </a:spcBef>
              <a:spcAft>
                <a:spcPts val="0"/>
              </a:spcAft>
              <a:buClr>
                <a:srgbClr val="05D2FA"/>
              </a:buClr>
              <a:buSzTx/>
              <a:buFont typeface="Arial" panose="020B0604020202020204" pitchFamily="34" charset="0"/>
              <a:buChar char="•"/>
              <a:tabLst/>
              <a:defRPr/>
            </a:pPr>
            <a:r>
              <a:rPr kumimoji="0" lang="en-GB" sz="18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t>More than one pot? You might want to consider combining your pension savings by transferring them into one. </a:t>
            </a:r>
          </a:p>
        </p:txBody>
      </p:sp>
      <p:grpSp>
        <p:nvGrpSpPr>
          <p:cNvPr id="7" name="Group 6">
            <a:extLst>
              <a:ext uri="{FF2B5EF4-FFF2-40B4-BE49-F238E27FC236}">
                <a16:creationId xmlns:a16="http://schemas.microsoft.com/office/drawing/2014/main" id="{65DB83BA-8DC7-76C1-1DB6-B42C2261CB65}"/>
              </a:ext>
            </a:extLst>
          </p:cNvPr>
          <p:cNvGrpSpPr/>
          <p:nvPr/>
        </p:nvGrpSpPr>
        <p:grpSpPr>
          <a:xfrm>
            <a:off x="6470975" y="2242812"/>
            <a:ext cx="6039222" cy="3155428"/>
            <a:chOff x="6637478" y="1379682"/>
            <a:chExt cx="3415586" cy="2143554"/>
          </a:xfrm>
          <a:solidFill>
            <a:schemeClr val="bg2"/>
          </a:solidFill>
        </p:grpSpPr>
        <p:sp>
          <p:nvSpPr>
            <p:cNvPr id="9" name="Text Placeholder 2">
              <a:extLst>
                <a:ext uri="{FF2B5EF4-FFF2-40B4-BE49-F238E27FC236}">
                  <a16:creationId xmlns:a16="http://schemas.microsoft.com/office/drawing/2014/main" id="{4C059CDD-2A28-7DA1-1A99-CDE66BCC6B83}"/>
                </a:ext>
              </a:extLst>
            </p:cNvPr>
            <p:cNvSpPr txBox="1">
              <a:spLocks/>
            </p:cNvSpPr>
            <p:nvPr/>
          </p:nvSpPr>
          <p:spPr>
            <a:xfrm>
              <a:off x="6848288" y="1578289"/>
              <a:ext cx="2221614" cy="1944947"/>
            </a:xfrm>
            <a:prstGeom prst="rect">
              <a:avLst/>
            </a:prstGeom>
            <a:grpFill/>
          </p:spPr>
          <p:txBody>
            <a:bodyPr vert="horz" lIns="91440" tIns="45720" rIns="91440" bIns="45720" rtlCol="0">
              <a:noAutofit/>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914528" rtl="0" eaLnBrk="1" fontAlgn="auto" latinLnBrk="0" hangingPunct="1">
                <a:lnSpc>
                  <a:spcPts val="1300"/>
                </a:lnSpc>
                <a:spcBef>
                  <a:spcPts val="0"/>
                </a:spcBef>
                <a:spcAft>
                  <a:spcPts val="0"/>
                </a:spcAft>
                <a:buClr>
                  <a:srgbClr val="05D2FA"/>
                </a:buClr>
                <a:buSzTx/>
                <a:buFont typeface="Arial"/>
                <a:buNone/>
                <a:tabLst/>
                <a:defRPr/>
              </a:pPr>
              <a:r>
                <a:rPr kumimoji="0" lang="en-GB" sz="1800" b="1" i="0" u="none" strike="noStrike" kern="1200" cap="none" spc="0" normalizeH="0" baseline="0" noProof="0" dirty="0">
                  <a:ln>
                    <a:noFill/>
                  </a:ln>
                  <a:solidFill>
                    <a:srgbClr val="2800A0"/>
                  </a:solidFill>
                  <a:effectLst/>
                  <a:uLnTx/>
                  <a:uFillTx/>
                  <a:latin typeface="Raleway" panose="020B0503030101060003" pitchFamily="34" charset="77"/>
                  <a:ea typeface="+mn-ea"/>
                  <a:cs typeface="+mn-cs"/>
                </a:rPr>
                <a:t>Please note:</a:t>
              </a:r>
            </a:p>
            <a:p>
              <a:pPr marL="0" marR="0" lvl="0" indent="0" algn="l" defTabSz="914528" rtl="0" eaLnBrk="1" fontAlgn="auto" latinLnBrk="0" hangingPunct="1">
                <a:lnSpc>
                  <a:spcPts val="1300"/>
                </a:lnSpc>
                <a:spcBef>
                  <a:spcPts val="0"/>
                </a:spcBef>
                <a:spcAft>
                  <a:spcPts val="0"/>
                </a:spcAft>
                <a:buClr>
                  <a:srgbClr val="05D2FA"/>
                </a:buClr>
                <a:buSzTx/>
                <a:buFont typeface="Arial"/>
                <a:buNone/>
                <a:tabLst/>
                <a:defRPr/>
              </a:pPr>
              <a:endParaRPr kumimoji="0" lang="en-GB" sz="1800" b="1" i="0" u="none" strike="noStrike" kern="1200" cap="none" spc="0" normalizeH="0" baseline="0" noProof="0" dirty="0">
                <a:ln>
                  <a:noFill/>
                </a:ln>
                <a:solidFill>
                  <a:srgbClr val="2800A0"/>
                </a:solidFill>
                <a:effectLst/>
                <a:uLnTx/>
                <a:uFillTx/>
                <a:latin typeface="Raleway" panose="020B0503030101060003" pitchFamily="34" charset="77"/>
                <a:ea typeface="+mn-ea"/>
                <a:cs typeface="+mn-cs"/>
              </a:endParaRP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r>
                <a:rPr kumimoji="0" lang="en-GB" sz="16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t>Transferring may not be suitable for everyone.</a:t>
              </a: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br>
                <a:rPr kumimoji="0" lang="en-GB" sz="16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br>
              <a:r>
                <a:rPr kumimoji="0" lang="en-GB" sz="16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t>Please visit the transfer page on </a:t>
              </a:r>
              <a:br>
                <a:rPr kumimoji="0" lang="en-GB" sz="16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br>
              <a:r>
                <a:rPr kumimoji="0" lang="en-GB" sz="16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t>The People’s Pension website for more information.</a:t>
              </a: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endParaRPr kumimoji="0" lang="en-GB" sz="16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endParaRP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r>
                <a:rPr kumimoji="0" lang="en-GB" sz="16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t>If you are unsure, you should speak to a financial adviser.</a:t>
              </a: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endParaRPr kumimoji="0" lang="en-GB" sz="18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endParaRPr>
            </a:p>
            <a:p>
              <a:pPr marL="0" marR="0" lvl="0" indent="0" algn="l" defTabSz="914528" rtl="0" eaLnBrk="1" fontAlgn="auto" latinLnBrk="0" hangingPunct="1">
                <a:lnSpc>
                  <a:spcPts val="1300"/>
                </a:lnSpc>
                <a:spcBef>
                  <a:spcPts val="0"/>
                </a:spcBef>
                <a:spcAft>
                  <a:spcPts val="0"/>
                </a:spcAft>
                <a:buClr>
                  <a:srgbClr val="05D2FA"/>
                </a:buClr>
                <a:buSzTx/>
                <a:buFont typeface="Arial"/>
                <a:buNone/>
                <a:tabLst/>
                <a:defRPr/>
              </a:pPr>
              <a:endParaRPr kumimoji="0" lang="en-GB" sz="1300" b="0" i="0" u="none" strike="noStrike" kern="1200" cap="none" spc="0" normalizeH="0" baseline="0" noProof="0" dirty="0">
                <a:ln>
                  <a:noFill/>
                </a:ln>
                <a:solidFill>
                  <a:srgbClr val="00BCE4"/>
                </a:solidFill>
                <a:effectLst/>
                <a:uLnTx/>
                <a:uFillTx/>
                <a:latin typeface="Arial" panose="020B0604020202020204"/>
                <a:ea typeface="+mn-ea"/>
                <a:cs typeface="+mn-cs"/>
              </a:endParaRPr>
            </a:p>
          </p:txBody>
        </p:sp>
        <p:sp>
          <p:nvSpPr>
            <p:cNvPr id="16" name="Rounded Rectangle 15">
              <a:extLst>
                <a:ext uri="{FF2B5EF4-FFF2-40B4-BE49-F238E27FC236}">
                  <a16:creationId xmlns:a16="http://schemas.microsoft.com/office/drawing/2014/main" id="{BC4B176C-6E1E-C4A7-103B-91F86D49E9FD}"/>
                </a:ext>
              </a:extLst>
            </p:cNvPr>
            <p:cNvSpPr/>
            <p:nvPr/>
          </p:nvSpPr>
          <p:spPr>
            <a:xfrm>
              <a:off x="6637478" y="1379682"/>
              <a:ext cx="3415586" cy="2143554"/>
            </a:xfrm>
            <a:prstGeom prst="roundRect">
              <a:avLst>
                <a:gd name="adj" fmla="val 4410"/>
              </a:avLst>
            </a:prstGeom>
            <a:grpFill/>
            <a:ln w="15875"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lIns="68580" tIns="34290" rIns="68580" bIns="3429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w="76200" cmpd="sng">
                  <a:solidFill>
                    <a:srgbClr val="00BCE4"/>
                  </a:solidFill>
                </a:ln>
                <a:solidFill>
                  <a:srgbClr val="FFFFFF"/>
                </a:solidFill>
                <a:effectLst/>
                <a:uLnTx/>
                <a:uFillTx/>
                <a:latin typeface="Arial" panose="020B0604020202020204"/>
                <a:ea typeface="+mn-ea"/>
                <a:cs typeface="+mn-cs"/>
              </a:endParaRPr>
            </a:p>
          </p:txBody>
        </p:sp>
      </p:grpSp>
      <p:sp>
        <p:nvSpPr>
          <p:cNvPr id="19" name="Text Placeholder 2">
            <a:extLst>
              <a:ext uri="{FF2B5EF4-FFF2-40B4-BE49-F238E27FC236}">
                <a16:creationId xmlns:a16="http://schemas.microsoft.com/office/drawing/2014/main" id="{ABCD1F88-BBC2-32C8-9916-BF65D40B3432}"/>
              </a:ext>
            </a:extLst>
          </p:cNvPr>
          <p:cNvSpPr txBox="1">
            <a:spLocks/>
          </p:cNvSpPr>
          <p:nvPr/>
        </p:nvSpPr>
        <p:spPr>
          <a:xfrm>
            <a:off x="6790331" y="2535171"/>
            <a:ext cx="4788643" cy="2863068"/>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chemeClr val="bg2"/>
              </a:buClr>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1800" kern="1200">
                <a:solidFill>
                  <a:schemeClr val="tx1"/>
                </a:solidFill>
                <a:latin typeface="+mn-lt"/>
                <a:ea typeface="+mn-ea"/>
                <a:cs typeface="+mn-cs"/>
              </a:defRPr>
            </a:lvl2pPr>
            <a:lvl3pPr marL="1143000" indent="-228600" algn="l" defTabSz="457200" rtl="0" eaLnBrk="1" latinLnBrk="0" hangingPunct="1">
              <a:spcBef>
                <a:spcPct val="20000"/>
              </a:spcBef>
              <a:buClr>
                <a:schemeClr val="bg2"/>
              </a:buClr>
              <a:buFont typeface="Arial"/>
              <a:buChar char="•"/>
              <a:defRPr sz="1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914528" rtl="0" eaLnBrk="1" fontAlgn="auto" latinLnBrk="0" hangingPunct="1">
              <a:lnSpc>
                <a:spcPts val="1300"/>
              </a:lnSpc>
              <a:spcBef>
                <a:spcPts val="0"/>
              </a:spcBef>
              <a:spcAft>
                <a:spcPts val="0"/>
              </a:spcAft>
              <a:buClr>
                <a:srgbClr val="05D2FA"/>
              </a:buClr>
              <a:buSzTx/>
              <a:buFont typeface="Arial"/>
              <a:buNone/>
              <a:tabLst/>
              <a:defRPr/>
            </a:pPr>
            <a:r>
              <a:rPr kumimoji="0" lang="en-GB" sz="1800" b="1" i="0" u="none" strike="noStrike" kern="1200" cap="none" spc="0" normalizeH="0" baseline="0" noProof="0" dirty="0">
                <a:ln>
                  <a:noFill/>
                </a:ln>
                <a:solidFill>
                  <a:srgbClr val="2800A0"/>
                </a:solidFill>
                <a:effectLst/>
                <a:uLnTx/>
                <a:uFillTx/>
                <a:latin typeface="Raleway" panose="020B0503030101060003" pitchFamily="34" charset="77"/>
                <a:ea typeface="+mn-ea"/>
                <a:cs typeface="+mn-cs"/>
              </a:rPr>
              <a:t>Please note:</a:t>
            </a:r>
          </a:p>
          <a:p>
            <a:pPr marL="0" marR="0" lvl="0" indent="0" algn="l" defTabSz="914528" rtl="0" eaLnBrk="1" fontAlgn="auto" latinLnBrk="0" hangingPunct="1">
              <a:lnSpc>
                <a:spcPts val="1300"/>
              </a:lnSpc>
              <a:spcBef>
                <a:spcPts val="0"/>
              </a:spcBef>
              <a:spcAft>
                <a:spcPts val="0"/>
              </a:spcAft>
              <a:buClr>
                <a:srgbClr val="05D2FA"/>
              </a:buClr>
              <a:buSzTx/>
              <a:buFont typeface="Arial"/>
              <a:buNone/>
              <a:tabLst/>
              <a:defRPr/>
            </a:pPr>
            <a:endParaRPr kumimoji="0" lang="en-GB" sz="1800" b="1" i="0" u="none" strike="noStrike" kern="1200" cap="none" spc="0" normalizeH="0" baseline="0" noProof="0" dirty="0">
              <a:ln>
                <a:noFill/>
              </a:ln>
              <a:solidFill>
                <a:srgbClr val="2800A0"/>
              </a:solidFill>
              <a:effectLst/>
              <a:uLnTx/>
              <a:uFillTx/>
              <a:latin typeface="Raleway" panose="020B0503030101060003" pitchFamily="34" charset="77"/>
              <a:ea typeface="+mn-ea"/>
              <a:cs typeface="+mn-cs"/>
            </a:endParaRP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r>
              <a:rPr kumimoji="0" lang="en-GB" sz="16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mn-cs"/>
              </a:rPr>
              <a:t>Transferring may not be suitable for everyone.</a:t>
            </a: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br>
              <a:rPr kumimoji="0" lang="en-GB" sz="16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mn-cs"/>
              </a:rPr>
            </a:br>
            <a:r>
              <a:rPr kumimoji="0" lang="en-GB" sz="16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mn-cs"/>
              </a:rPr>
              <a:t>Please visit our </a:t>
            </a:r>
            <a:r>
              <a:rPr kumimoji="0" lang="en-GB" sz="1600" b="1" i="0" u="none" strike="noStrike" kern="1200" cap="none" spc="0" normalizeH="0" baseline="0" noProof="0" dirty="0">
                <a:ln>
                  <a:noFill/>
                </a:ln>
                <a:solidFill>
                  <a:srgbClr val="2800A0"/>
                </a:solidFill>
                <a:effectLst/>
                <a:uLnTx/>
                <a:uFillTx/>
                <a:latin typeface="Raleway SemiBold" panose="020B0503030101060003" pitchFamily="34" charset="77"/>
                <a:ea typeface="+mn-ea"/>
                <a:cs typeface="+mn-cs"/>
                <a:hlinkClick r:id="rId3"/>
              </a:rPr>
              <a:t>transfer page</a:t>
            </a:r>
            <a:r>
              <a:rPr kumimoji="0" lang="en-GB" sz="16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mn-cs"/>
              </a:rPr>
              <a:t> for more information.</a:t>
            </a: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endParaRPr kumimoji="0" lang="en-GB" sz="16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mn-cs"/>
            </a:endParaRP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r>
              <a:rPr kumimoji="0" lang="en-GB" sz="16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mn-cs"/>
              </a:rPr>
              <a:t>If you are unsure, you should speak to an FCA-regulated financial adviser or, for free and impartial guidance, </a:t>
            </a:r>
            <a:r>
              <a:rPr kumimoji="0" lang="en-GB" sz="1600" b="0" i="0" u="none" strike="noStrike" kern="1200" cap="none" spc="0" normalizeH="0" baseline="0" noProof="0" dirty="0" err="1">
                <a:ln>
                  <a:noFill/>
                </a:ln>
                <a:solidFill>
                  <a:srgbClr val="FFFFFF"/>
                </a:solidFill>
                <a:effectLst/>
                <a:uLnTx/>
                <a:uFillTx/>
                <a:latin typeface="Raleway SemiBold" pitchFamily="2" charset="0"/>
                <a:ea typeface="+mn-ea"/>
                <a:cs typeface="+mn-cs"/>
                <a:hlinkClick r:id="rId4"/>
              </a:rPr>
              <a:t>MoneyHelper</a:t>
            </a:r>
            <a:r>
              <a:rPr kumimoji="0" lang="en-GB" sz="16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mn-cs"/>
              </a:rPr>
              <a:t>.</a:t>
            </a:r>
          </a:p>
          <a:p>
            <a:pPr marL="0" marR="0" lvl="0" indent="0" algn="l" defTabSz="914528" rtl="0" eaLnBrk="1" fontAlgn="auto" latinLnBrk="0" hangingPunct="1">
              <a:lnSpc>
                <a:spcPct val="100000"/>
              </a:lnSpc>
              <a:spcBef>
                <a:spcPts val="0"/>
              </a:spcBef>
              <a:spcAft>
                <a:spcPts val="0"/>
              </a:spcAft>
              <a:buClr>
                <a:srgbClr val="05D2FA"/>
              </a:buClr>
              <a:buSzTx/>
              <a:buFont typeface="Arial"/>
              <a:buNone/>
              <a:tabLst/>
              <a:defRPr/>
            </a:pPr>
            <a:endParaRPr kumimoji="0" lang="en-GB" sz="18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endParaRPr>
          </a:p>
          <a:p>
            <a:pPr marL="0" marR="0" lvl="0" indent="0" algn="l" defTabSz="914528" rtl="0" eaLnBrk="1" fontAlgn="auto" latinLnBrk="0" hangingPunct="1">
              <a:lnSpc>
                <a:spcPts val="1300"/>
              </a:lnSpc>
              <a:spcBef>
                <a:spcPts val="0"/>
              </a:spcBef>
              <a:spcAft>
                <a:spcPts val="0"/>
              </a:spcAft>
              <a:buClr>
                <a:srgbClr val="05D2FA"/>
              </a:buClr>
              <a:buSzTx/>
              <a:buFont typeface="Arial"/>
              <a:buNone/>
              <a:tabLst/>
              <a:defRPr/>
            </a:pPr>
            <a:endParaRPr kumimoji="0" lang="en-GB" sz="1300" b="0" i="0" u="none" strike="noStrike" kern="1200" cap="none" spc="0" normalizeH="0" baseline="0" noProof="0" dirty="0">
              <a:ln>
                <a:noFill/>
              </a:ln>
              <a:solidFill>
                <a:srgbClr val="00BCE4"/>
              </a:solidFill>
              <a:effectLst/>
              <a:uLnTx/>
              <a:uFillTx/>
              <a:latin typeface="Arial" panose="020B0604020202020204"/>
              <a:ea typeface="+mn-ea"/>
              <a:cs typeface="+mn-cs"/>
            </a:endParaRPr>
          </a:p>
        </p:txBody>
      </p:sp>
    </p:spTree>
    <p:extLst>
      <p:ext uri="{BB962C8B-B14F-4D97-AF65-F5344CB8AC3E}">
        <p14:creationId xmlns:p14="http://schemas.microsoft.com/office/powerpoint/2010/main" val="12451134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B7193-2DF7-6820-F8C8-049FCF740A83}"/>
              </a:ext>
            </a:extLst>
          </p:cNvPr>
          <p:cNvSpPr>
            <a:spLocks noGrp="1"/>
          </p:cNvSpPr>
          <p:nvPr>
            <p:ph type="title"/>
          </p:nvPr>
        </p:nvSpPr>
        <p:spPr>
          <a:xfrm>
            <a:off x="1101384" y="1273558"/>
            <a:ext cx="8333072" cy="483014"/>
          </a:xfrm>
          <a:prstGeom prst="rect">
            <a:avLst/>
          </a:prstGeom>
        </p:spPr>
        <p:txBody>
          <a:bodyPr/>
          <a:lstStyle/>
          <a:p>
            <a:pPr>
              <a:lnSpc>
                <a:spcPct val="100000"/>
              </a:lnSpc>
            </a:pPr>
            <a:r>
              <a:rPr lang="en-US" sz="4800" dirty="0">
                <a:solidFill>
                  <a:schemeClr val="bg1"/>
                </a:solidFill>
              </a:rPr>
              <a:t>How is your money invested?</a:t>
            </a:r>
            <a:br>
              <a:rPr lang="en-GB" sz="4800" dirty="0">
                <a:solidFill>
                  <a:schemeClr val="bg1"/>
                </a:solidFill>
              </a:rPr>
            </a:br>
            <a:br>
              <a:rPr lang="en-US" dirty="0">
                <a:solidFill>
                  <a:schemeClr val="bg1"/>
                </a:solidFill>
              </a:rPr>
            </a:br>
            <a:endParaRPr lang="en-US" dirty="0">
              <a:solidFill>
                <a:schemeClr val="bg1"/>
              </a:solidFill>
            </a:endParaRPr>
          </a:p>
        </p:txBody>
      </p:sp>
      <p:pic>
        <p:nvPicPr>
          <p:cNvPr id="3" name="Picture 2">
            <a:extLst>
              <a:ext uri="{FF2B5EF4-FFF2-40B4-BE49-F238E27FC236}">
                <a16:creationId xmlns:a16="http://schemas.microsoft.com/office/drawing/2014/main" id="{310C5713-EC21-2B6B-2B4C-D97861AA285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7733" y="2413000"/>
            <a:ext cx="12381218" cy="3195557"/>
          </a:xfrm>
          <a:prstGeom prst="rect">
            <a:avLst/>
          </a:prstGeom>
        </p:spPr>
      </p:pic>
    </p:spTree>
    <p:extLst>
      <p:ext uri="{BB962C8B-B14F-4D97-AF65-F5344CB8AC3E}">
        <p14:creationId xmlns:p14="http://schemas.microsoft.com/office/powerpoint/2010/main" val="16665110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5EC1FB2C-F9C1-673F-25AE-80170A0309B0}"/>
              </a:ext>
            </a:extLst>
          </p:cNvPr>
          <p:cNvSpPr/>
          <p:nvPr/>
        </p:nvSpPr>
        <p:spPr>
          <a:xfrm>
            <a:off x="-1478" y="2123285"/>
            <a:ext cx="12192000" cy="345642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EEBDF56D-B3FB-A077-18B8-5DBA892E979C}"/>
              </a:ext>
            </a:extLst>
          </p:cNvPr>
          <p:cNvSpPr txBox="1">
            <a:spLocks/>
          </p:cNvSpPr>
          <p:nvPr/>
        </p:nvSpPr>
        <p:spPr>
          <a:xfrm>
            <a:off x="526402" y="439017"/>
            <a:ext cx="7350860"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lang="en-US" sz="4000" b="1" dirty="0">
                <a:latin typeface="Fifita " panose="02000506020000020004" pitchFamily="2" charset="0"/>
              </a:rPr>
              <a:t>Don’t </a:t>
            </a:r>
            <a:r>
              <a:rPr lang="en-US" sz="4000" dirty="0">
                <a:latin typeface="Fifita " panose="02000506020000020004" pitchFamily="2" charset="0"/>
              </a:rPr>
              <a:t>delay</a:t>
            </a:r>
            <a:endParaRPr lang="en-US" dirty="0">
              <a:latin typeface="Fifita " panose="02000506020000020004" pitchFamily="2" charset="0"/>
            </a:endParaRPr>
          </a:p>
        </p:txBody>
      </p:sp>
      <p:sp>
        <p:nvSpPr>
          <p:cNvPr id="5" name="Text Placeholder 11">
            <a:extLst>
              <a:ext uri="{FF2B5EF4-FFF2-40B4-BE49-F238E27FC236}">
                <a16:creationId xmlns:a16="http://schemas.microsoft.com/office/drawing/2014/main" id="{35F1C9C6-8795-890A-916C-E45353E406E2}"/>
              </a:ext>
            </a:extLst>
          </p:cNvPr>
          <p:cNvSpPr txBox="1">
            <a:spLocks/>
          </p:cNvSpPr>
          <p:nvPr/>
        </p:nvSpPr>
        <p:spPr>
          <a:xfrm>
            <a:off x="527946" y="1138406"/>
            <a:ext cx="8158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400"/>
              </a:lnSpc>
              <a:buNone/>
            </a:pPr>
            <a:r>
              <a:rPr lang="en-GB" b="0" dirty="0">
                <a:latin typeface="Raleway Medium" panose="020B0503030101060003" pitchFamily="34" charset="77"/>
              </a:rPr>
              <a:t>Can you contribute as much as you can, as early as you can?</a:t>
            </a:r>
          </a:p>
        </p:txBody>
      </p:sp>
      <p:sp>
        <p:nvSpPr>
          <p:cNvPr id="15" name="TextBox 14">
            <a:extLst>
              <a:ext uri="{FF2B5EF4-FFF2-40B4-BE49-F238E27FC236}">
                <a16:creationId xmlns:a16="http://schemas.microsoft.com/office/drawing/2014/main" id="{DB773AD2-37EB-54C4-0757-2E8A6F664EA3}"/>
              </a:ext>
            </a:extLst>
          </p:cNvPr>
          <p:cNvSpPr txBox="1"/>
          <p:nvPr/>
        </p:nvSpPr>
        <p:spPr>
          <a:xfrm>
            <a:off x="471986" y="3622295"/>
            <a:ext cx="1587276" cy="923330"/>
          </a:xfrm>
          <a:prstGeom prst="rect">
            <a:avLst/>
          </a:prstGeom>
          <a:noFill/>
        </p:spPr>
        <p:txBody>
          <a:bodyPr wrap="square" rtlCol="0">
            <a:spAutoFit/>
          </a:bodyPr>
          <a:lstStyle/>
          <a:p>
            <a:pPr algn="ctr" defTabSz="414762"/>
            <a:r>
              <a:rPr lang="en-US" b="1" dirty="0">
                <a:solidFill>
                  <a:schemeClr val="bg2"/>
                </a:solidFill>
                <a:latin typeface="Raleway SemiBold" panose="020B0503030101060003" pitchFamily="34" charset="77"/>
              </a:rPr>
              <a:t>Monthly contribution:</a:t>
            </a:r>
            <a:br>
              <a:rPr lang="en-US" b="1" dirty="0">
                <a:solidFill>
                  <a:schemeClr val="bg2"/>
                </a:solidFill>
                <a:latin typeface="Raleway SemiBold" panose="020B0503030101060003" pitchFamily="34" charset="77"/>
              </a:rPr>
            </a:br>
            <a:r>
              <a:rPr lang="en-US" sz="900" b="1" dirty="0">
                <a:solidFill>
                  <a:schemeClr val="bg1"/>
                </a:solidFill>
                <a:latin typeface="Raleway SemiBold" panose="020B0503030101060003" pitchFamily="34" charset="77"/>
              </a:rPr>
              <a:t>(with an annual investment return of 5%)</a:t>
            </a:r>
          </a:p>
        </p:txBody>
      </p:sp>
      <p:sp>
        <p:nvSpPr>
          <p:cNvPr id="21" name="Title Placeholder 1">
            <a:extLst>
              <a:ext uri="{FF2B5EF4-FFF2-40B4-BE49-F238E27FC236}">
                <a16:creationId xmlns:a16="http://schemas.microsoft.com/office/drawing/2014/main" id="{136B6E82-B56E-B6DE-4683-4BF847B11923}"/>
              </a:ext>
            </a:extLst>
          </p:cNvPr>
          <p:cNvSpPr txBox="1">
            <a:spLocks/>
          </p:cNvSpPr>
          <p:nvPr/>
        </p:nvSpPr>
        <p:spPr>
          <a:xfrm>
            <a:off x="442824" y="6278058"/>
            <a:ext cx="6173504" cy="242488"/>
          </a:xfrm>
          <a:prstGeom prst="rect">
            <a:avLst/>
          </a:prstGeom>
        </p:spPr>
        <p:txBody>
          <a:bodyPr vert="horz" lIns="82953" tIns="41476" rIns="82953" bIns="41476" rtlCol="0" anchor="ctr">
            <a:noAutofit/>
          </a:bodyPr>
          <a:lstStyle>
            <a:lvl1pPr marL="0" marR="0" indent="0" algn="l" defTabSz="457200" rtl="0" eaLnBrk="1" fontAlgn="auto" latinLnBrk="0" hangingPunct="1">
              <a:lnSpc>
                <a:spcPct val="100000"/>
              </a:lnSpc>
              <a:spcBef>
                <a:spcPct val="0"/>
              </a:spcBef>
              <a:spcAft>
                <a:spcPts val="0"/>
              </a:spcAft>
              <a:buClrTx/>
              <a:buSzTx/>
              <a:buFontTx/>
              <a:buNone/>
              <a:tabLst/>
              <a:defRPr sz="3600" b="1" kern="1200">
                <a:solidFill>
                  <a:schemeClr val="tx1"/>
                </a:solidFill>
                <a:latin typeface="+mj-lt"/>
                <a:ea typeface="+mj-ea"/>
                <a:cs typeface="+mj-cs"/>
              </a:defRPr>
            </a:lvl1pPr>
          </a:lstStyle>
          <a:p>
            <a:r>
              <a:rPr lang="en-GB" sz="900" b="0" dirty="0">
                <a:solidFill>
                  <a:srgbClr val="4A4A49"/>
                </a:solidFill>
                <a:latin typeface="Raleway Medium" panose="020B0503030101060003" pitchFamily="34" charset="77"/>
              </a:rPr>
              <a:t>Note: These figures are just an example. Actual investment returns will fluctuate and may go down. </a:t>
            </a:r>
            <a:br>
              <a:rPr lang="en-GB" sz="900" b="0" dirty="0">
                <a:solidFill>
                  <a:srgbClr val="4A4A49"/>
                </a:solidFill>
                <a:latin typeface="Raleway Medium" panose="020B0503030101060003" pitchFamily="34" charset="77"/>
              </a:rPr>
            </a:br>
            <a:r>
              <a:rPr lang="en-GB" sz="900" b="0" dirty="0">
                <a:solidFill>
                  <a:srgbClr val="4A4A49"/>
                </a:solidFill>
                <a:latin typeface="Raleway Medium" panose="020B0503030101060003" pitchFamily="34" charset="77"/>
              </a:rPr>
              <a:t>The past performance of investments doesn’t guarantee or act as a guide to future performance.</a:t>
            </a:r>
          </a:p>
          <a:p>
            <a:pPr defTabSz="414762"/>
            <a:endParaRPr lang="en-US" sz="900" b="0" dirty="0">
              <a:solidFill>
                <a:srgbClr val="4A4A49"/>
              </a:solidFill>
              <a:latin typeface="Raleway Medium" panose="020B0503030101060003" pitchFamily="34" charset="77"/>
            </a:endParaRPr>
          </a:p>
        </p:txBody>
      </p:sp>
      <p:sp>
        <p:nvSpPr>
          <p:cNvPr id="22" name="Rectangle 21">
            <a:extLst>
              <a:ext uri="{FF2B5EF4-FFF2-40B4-BE49-F238E27FC236}">
                <a16:creationId xmlns:a16="http://schemas.microsoft.com/office/drawing/2014/main" id="{D4686C4D-85F5-D8A8-413A-27DFAC750642}"/>
              </a:ext>
            </a:extLst>
          </p:cNvPr>
          <p:cNvSpPr/>
          <p:nvPr/>
        </p:nvSpPr>
        <p:spPr>
          <a:xfrm>
            <a:off x="457201" y="2315258"/>
            <a:ext cx="11421034" cy="646331"/>
          </a:xfrm>
          <a:prstGeom prst="rect">
            <a:avLst/>
          </a:prstGeom>
        </p:spPr>
        <p:txBody>
          <a:bodyPr wrap="square">
            <a:spAutoFit/>
          </a:bodyPr>
          <a:lstStyle/>
          <a:p>
            <a:r>
              <a:rPr lang="en-GB" dirty="0">
                <a:solidFill>
                  <a:schemeClr val="bg1"/>
                </a:solidFill>
                <a:latin typeface="Raleway Medium" panose="020B0503030101060003" pitchFamily="34" charset="77"/>
              </a:rPr>
              <a:t>Example below of how much a pension saver (age 45) could get at retirement, in 20 years, if they increased their pension contributions.</a:t>
            </a:r>
          </a:p>
        </p:txBody>
      </p:sp>
      <p:sp>
        <p:nvSpPr>
          <p:cNvPr id="27" name="TextBox 26">
            <a:extLst>
              <a:ext uri="{FF2B5EF4-FFF2-40B4-BE49-F238E27FC236}">
                <a16:creationId xmlns:a16="http://schemas.microsoft.com/office/drawing/2014/main" id="{71C38104-486F-C757-38FB-561B416FBEA9}"/>
              </a:ext>
            </a:extLst>
          </p:cNvPr>
          <p:cNvSpPr txBox="1"/>
          <p:nvPr/>
        </p:nvSpPr>
        <p:spPr>
          <a:xfrm>
            <a:off x="10103388" y="3595203"/>
            <a:ext cx="1806077" cy="1200329"/>
          </a:xfrm>
          <a:prstGeom prst="rect">
            <a:avLst/>
          </a:prstGeom>
          <a:noFill/>
        </p:spPr>
        <p:txBody>
          <a:bodyPr wrap="square" rtlCol="0">
            <a:spAutoFit/>
          </a:bodyPr>
          <a:lstStyle/>
          <a:p>
            <a:pPr algn="ctr" defTabSz="414762"/>
            <a:r>
              <a:rPr lang="en-US" b="1" dirty="0">
                <a:solidFill>
                  <a:schemeClr val="bg2"/>
                </a:solidFill>
                <a:latin typeface="Raleway SemiBold" panose="020B0503030101060003" pitchFamily="34" charset="77"/>
              </a:rPr>
              <a:t>20 years accumulated savings</a:t>
            </a:r>
            <a:br>
              <a:rPr lang="en-US" b="1" dirty="0">
                <a:solidFill>
                  <a:schemeClr val="bg1"/>
                </a:solidFill>
                <a:latin typeface="Raleway SemiBold" panose="020B0503030101060003" pitchFamily="34" charset="77"/>
              </a:rPr>
            </a:br>
            <a:endParaRPr lang="en-US" b="1" dirty="0">
              <a:solidFill>
                <a:schemeClr val="bg1"/>
              </a:solidFill>
              <a:latin typeface="Raleway SemiBold" panose="020B0503030101060003" pitchFamily="34" charset="77"/>
            </a:endParaRPr>
          </a:p>
        </p:txBody>
      </p:sp>
      <p:pic>
        <p:nvPicPr>
          <p:cNvPr id="32" name="Picture 31">
            <a:extLst>
              <a:ext uri="{FF2B5EF4-FFF2-40B4-BE49-F238E27FC236}">
                <a16:creationId xmlns:a16="http://schemas.microsoft.com/office/drawing/2014/main" id="{CAE0B915-2F01-46B9-611A-3B6FA27B2FB4}"/>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10696" y="4754968"/>
            <a:ext cx="6840387" cy="399482"/>
          </a:xfrm>
          <a:prstGeom prst="rect">
            <a:avLst/>
          </a:prstGeom>
          <a:noFill/>
        </p:spPr>
      </p:pic>
      <p:pic>
        <p:nvPicPr>
          <p:cNvPr id="33" name="Picture 32">
            <a:extLst>
              <a:ext uri="{FF2B5EF4-FFF2-40B4-BE49-F238E27FC236}">
                <a16:creationId xmlns:a16="http://schemas.microsoft.com/office/drawing/2014/main" id="{C1ACA78E-12D3-990B-A4CD-32D1282F9EA2}"/>
              </a:ext>
            </a:extLst>
          </p:cNvPr>
          <p:cNvPicPr>
            <a:picLocks noChangeAspect="1"/>
          </p:cNvPicPr>
          <p:nvPr/>
        </p:nvPicPr>
        <p:blipFill>
          <a:blip r:embed="rId3" cstate="email">
            <a:alphaModFix/>
            <a:lum bright="20000" contrast="-24000"/>
            <a:extLst>
              <a:ext uri="{28A0092B-C50C-407E-A947-70E740481C1C}">
                <a14:useLocalDpi xmlns:a14="http://schemas.microsoft.com/office/drawing/2010/main"/>
              </a:ext>
            </a:extLst>
          </a:blip>
          <a:stretch>
            <a:fillRect/>
          </a:stretch>
        </p:blipFill>
        <p:spPr>
          <a:xfrm>
            <a:off x="2910695" y="4236645"/>
            <a:ext cx="5143540" cy="399482"/>
          </a:xfrm>
          <a:prstGeom prst="rect">
            <a:avLst/>
          </a:prstGeom>
          <a:noFill/>
        </p:spPr>
      </p:pic>
      <p:pic>
        <p:nvPicPr>
          <p:cNvPr id="34" name="Picture 33">
            <a:extLst>
              <a:ext uri="{FF2B5EF4-FFF2-40B4-BE49-F238E27FC236}">
                <a16:creationId xmlns:a16="http://schemas.microsoft.com/office/drawing/2014/main" id="{E545B331-FD52-A72F-9405-45CFF4A25D33}"/>
              </a:ext>
            </a:extLst>
          </p:cNvPr>
          <p:cNvPicPr>
            <a:picLocks noChangeAspect="1"/>
          </p:cNvPicPr>
          <p:nvPr/>
        </p:nvPicPr>
        <p:blipFill>
          <a:blip r:embed="rId3" cstate="email">
            <a:alphaModFix/>
            <a:lum bright="39000" contrast="-31000"/>
            <a:extLst>
              <a:ext uri="{28A0092B-C50C-407E-A947-70E740481C1C}">
                <a14:useLocalDpi xmlns:a14="http://schemas.microsoft.com/office/drawing/2010/main"/>
              </a:ext>
            </a:extLst>
          </a:blip>
          <a:stretch>
            <a:fillRect/>
          </a:stretch>
        </p:blipFill>
        <p:spPr>
          <a:xfrm>
            <a:off x="2910697" y="3709553"/>
            <a:ext cx="3705631" cy="399482"/>
          </a:xfrm>
          <a:prstGeom prst="rect">
            <a:avLst/>
          </a:prstGeom>
          <a:noFill/>
        </p:spPr>
      </p:pic>
      <p:pic>
        <p:nvPicPr>
          <p:cNvPr id="35" name="Picture 34">
            <a:extLst>
              <a:ext uri="{FF2B5EF4-FFF2-40B4-BE49-F238E27FC236}">
                <a16:creationId xmlns:a16="http://schemas.microsoft.com/office/drawing/2014/main" id="{9C427B2B-F12F-3814-B918-486A99044698}"/>
              </a:ext>
            </a:extLst>
          </p:cNvPr>
          <p:cNvPicPr>
            <a:picLocks noChangeAspect="1"/>
          </p:cNvPicPr>
          <p:nvPr/>
        </p:nvPicPr>
        <p:blipFill>
          <a:blip r:embed="rId3" cstate="email">
            <a:alphaModFix/>
            <a:lum bright="60000" contrast="-36000"/>
            <a:extLst>
              <a:ext uri="{28A0092B-C50C-407E-A947-70E740481C1C}">
                <a14:useLocalDpi xmlns:a14="http://schemas.microsoft.com/office/drawing/2010/main"/>
              </a:ext>
            </a:extLst>
          </a:blip>
          <a:stretch>
            <a:fillRect/>
          </a:stretch>
        </p:blipFill>
        <p:spPr>
          <a:xfrm>
            <a:off x="2910696" y="3196223"/>
            <a:ext cx="2637094" cy="399482"/>
          </a:xfrm>
          <a:prstGeom prst="rect">
            <a:avLst/>
          </a:prstGeom>
          <a:noFill/>
        </p:spPr>
      </p:pic>
      <p:sp>
        <p:nvSpPr>
          <p:cNvPr id="23" name="TextBox 22">
            <a:extLst>
              <a:ext uri="{FF2B5EF4-FFF2-40B4-BE49-F238E27FC236}">
                <a16:creationId xmlns:a16="http://schemas.microsoft.com/office/drawing/2014/main" id="{B2AA65CA-587F-6CC1-1529-E47752A63730}"/>
              </a:ext>
            </a:extLst>
          </p:cNvPr>
          <p:cNvSpPr txBox="1"/>
          <p:nvPr/>
        </p:nvSpPr>
        <p:spPr>
          <a:xfrm>
            <a:off x="8758623" y="4770043"/>
            <a:ext cx="1344765" cy="369332"/>
          </a:xfrm>
          <a:prstGeom prst="rect">
            <a:avLst/>
          </a:prstGeom>
          <a:noFill/>
        </p:spPr>
        <p:txBody>
          <a:bodyPr wrap="square" rtlCol="0">
            <a:spAutoFit/>
          </a:bodyPr>
          <a:lstStyle/>
          <a:p>
            <a:pPr defTabSz="414762"/>
            <a:r>
              <a:rPr lang="en-US" dirty="0">
                <a:solidFill>
                  <a:schemeClr val="tx2"/>
                </a:solidFill>
                <a:latin typeface="VAG Rounded Std Light" panose="020F0502020204020204" pitchFamily="34" charset="0"/>
              </a:rPr>
              <a:t>£</a:t>
            </a:r>
            <a:r>
              <a:rPr lang="en-US" b="1" dirty="0">
                <a:solidFill>
                  <a:schemeClr val="tx2"/>
                </a:solidFill>
                <a:latin typeface="Fifita " panose="02000506020000020004" pitchFamily="2" charset="0"/>
              </a:rPr>
              <a:t>20,551</a:t>
            </a:r>
          </a:p>
        </p:txBody>
      </p:sp>
      <p:sp>
        <p:nvSpPr>
          <p:cNvPr id="24" name="TextBox 23">
            <a:extLst>
              <a:ext uri="{FF2B5EF4-FFF2-40B4-BE49-F238E27FC236}">
                <a16:creationId xmlns:a16="http://schemas.microsoft.com/office/drawing/2014/main" id="{4DE5A7F1-6BEC-5CC0-559E-C45E0DCEA7E9}"/>
              </a:ext>
            </a:extLst>
          </p:cNvPr>
          <p:cNvSpPr txBox="1"/>
          <p:nvPr/>
        </p:nvSpPr>
        <p:spPr>
          <a:xfrm>
            <a:off x="7053171" y="4266795"/>
            <a:ext cx="1344765" cy="369332"/>
          </a:xfrm>
          <a:prstGeom prst="rect">
            <a:avLst/>
          </a:prstGeom>
          <a:noFill/>
        </p:spPr>
        <p:txBody>
          <a:bodyPr wrap="square" rtlCol="0">
            <a:spAutoFit/>
          </a:bodyPr>
          <a:lstStyle/>
          <a:p>
            <a:pPr defTabSz="414762"/>
            <a:r>
              <a:rPr lang="en-US" dirty="0">
                <a:solidFill>
                  <a:schemeClr val="tx2"/>
                </a:solidFill>
                <a:latin typeface="VAG Rounded Std Light" panose="020F0502020204020204" pitchFamily="34" charset="0"/>
              </a:rPr>
              <a:t>£</a:t>
            </a:r>
            <a:r>
              <a:rPr lang="en-US" b="1" dirty="0">
                <a:solidFill>
                  <a:schemeClr val="tx2"/>
                </a:solidFill>
                <a:latin typeface="Fifita " panose="02000506020000020004" pitchFamily="2" charset="0"/>
              </a:rPr>
              <a:t>16,441</a:t>
            </a:r>
          </a:p>
        </p:txBody>
      </p:sp>
      <p:sp>
        <p:nvSpPr>
          <p:cNvPr id="25" name="TextBox 24">
            <a:extLst>
              <a:ext uri="{FF2B5EF4-FFF2-40B4-BE49-F238E27FC236}">
                <a16:creationId xmlns:a16="http://schemas.microsoft.com/office/drawing/2014/main" id="{04623C56-35D7-DF84-8261-F85B2F7FC743}"/>
              </a:ext>
            </a:extLst>
          </p:cNvPr>
          <p:cNvSpPr txBox="1"/>
          <p:nvPr/>
        </p:nvSpPr>
        <p:spPr>
          <a:xfrm>
            <a:off x="5658506" y="3735073"/>
            <a:ext cx="1344765" cy="369332"/>
          </a:xfrm>
          <a:prstGeom prst="rect">
            <a:avLst/>
          </a:prstGeom>
          <a:noFill/>
        </p:spPr>
        <p:txBody>
          <a:bodyPr wrap="square" rtlCol="0">
            <a:spAutoFit/>
          </a:bodyPr>
          <a:lstStyle/>
          <a:p>
            <a:pPr defTabSz="414762"/>
            <a:r>
              <a:rPr lang="en-US" dirty="0">
                <a:solidFill>
                  <a:schemeClr val="tx2"/>
                </a:solidFill>
                <a:latin typeface="VAG Rounded Std Light" panose="020F0502020204020204" pitchFamily="34" charset="0"/>
              </a:rPr>
              <a:t>£</a:t>
            </a:r>
            <a:r>
              <a:rPr lang="en-US" b="1" dirty="0">
                <a:solidFill>
                  <a:schemeClr val="tx2"/>
                </a:solidFill>
                <a:latin typeface="Fifita " panose="02000506020000020004" pitchFamily="2" charset="0"/>
              </a:rPr>
              <a:t>12,331</a:t>
            </a:r>
          </a:p>
        </p:txBody>
      </p:sp>
      <p:sp>
        <p:nvSpPr>
          <p:cNvPr id="26" name="TextBox 25">
            <a:extLst>
              <a:ext uri="{FF2B5EF4-FFF2-40B4-BE49-F238E27FC236}">
                <a16:creationId xmlns:a16="http://schemas.microsoft.com/office/drawing/2014/main" id="{0120D2C9-C590-9E13-7FB7-A7189688B71A}"/>
              </a:ext>
            </a:extLst>
          </p:cNvPr>
          <p:cNvSpPr txBox="1"/>
          <p:nvPr/>
        </p:nvSpPr>
        <p:spPr>
          <a:xfrm>
            <a:off x="4681632" y="3224438"/>
            <a:ext cx="1344765" cy="369332"/>
          </a:xfrm>
          <a:prstGeom prst="rect">
            <a:avLst/>
          </a:prstGeom>
          <a:noFill/>
        </p:spPr>
        <p:txBody>
          <a:bodyPr wrap="square" rtlCol="0">
            <a:spAutoFit/>
          </a:bodyPr>
          <a:lstStyle/>
          <a:p>
            <a:pPr defTabSz="414762"/>
            <a:r>
              <a:rPr lang="en-US" dirty="0">
                <a:solidFill>
                  <a:schemeClr val="tx2"/>
                </a:solidFill>
                <a:latin typeface="VAG Rounded Std Light" panose="020F0502020204020204" pitchFamily="34" charset="0"/>
              </a:rPr>
              <a:t>£</a:t>
            </a:r>
            <a:r>
              <a:rPr lang="en-US" b="1" dirty="0">
                <a:solidFill>
                  <a:schemeClr val="tx2"/>
                </a:solidFill>
                <a:latin typeface="Fifita " panose="02000506020000020004" pitchFamily="2" charset="0"/>
              </a:rPr>
              <a:t>8,220</a:t>
            </a:r>
          </a:p>
        </p:txBody>
      </p:sp>
      <p:sp>
        <p:nvSpPr>
          <p:cNvPr id="37" name="TextBox 36">
            <a:extLst>
              <a:ext uri="{FF2B5EF4-FFF2-40B4-BE49-F238E27FC236}">
                <a16:creationId xmlns:a16="http://schemas.microsoft.com/office/drawing/2014/main" id="{D367AC3F-37D9-5D2E-2B3B-72B1909ED9B3}"/>
              </a:ext>
            </a:extLst>
          </p:cNvPr>
          <p:cNvSpPr txBox="1"/>
          <p:nvPr/>
        </p:nvSpPr>
        <p:spPr>
          <a:xfrm>
            <a:off x="1548109" y="3224438"/>
            <a:ext cx="1344765" cy="369332"/>
          </a:xfrm>
          <a:prstGeom prst="rect">
            <a:avLst/>
          </a:prstGeom>
          <a:noFill/>
        </p:spPr>
        <p:txBody>
          <a:bodyPr wrap="square" rtlCol="0">
            <a:spAutoFit/>
          </a:bodyPr>
          <a:lstStyle/>
          <a:p>
            <a:pPr algn="r" defTabSz="414762"/>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20</a:t>
            </a:r>
          </a:p>
        </p:txBody>
      </p:sp>
      <p:sp>
        <p:nvSpPr>
          <p:cNvPr id="38" name="TextBox 37">
            <a:extLst>
              <a:ext uri="{FF2B5EF4-FFF2-40B4-BE49-F238E27FC236}">
                <a16:creationId xmlns:a16="http://schemas.microsoft.com/office/drawing/2014/main" id="{BE92D241-FC7D-738E-24CF-9BDAE0CFB1D2}"/>
              </a:ext>
            </a:extLst>
          </p:cNvPr>
          <p:cNvSpPr txBox="1"/>
          <p:nvPr/>
        </p:nvSpPr>
        <p:spPr>
          <a:xfrm>
            <a:off x="1562367" y="3735073"/>
            <a:ext cx="1344765" cy="369332"/>
          </a:xfrm>
          <a:prstGeom prst="rect">
            <a:avLst/>
          </a:prstGeom>
          <a:noFill/>
        </p:spPr>
        <p:txBody>
          <a:bodyPr wrap="square" rtlCol="0">
            <a:spAutoFit/>
          </a:bodyPr>
          <a:lstStyle/>
          <a:p>
            <a:pPr algn="r" defTabSz="414762"/>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30</a:t>
            </a:r>
          </a:p>
        </p:txBody>
      </p:sp>
      <p:sp>
        <p:nvSpPr>
          <p:cNvPr id="39" name="TextBox 38">
            <a:extLst>
              <a:ext uri="{FF2B5EF4-FFF2-40B4-BE49-F238E27FC236}">
                <a16:creationId xmlns:a16="http://schemas.microsoft.com/office/drawing/2014/main" id="{EB264D59-C944-64B0-8DA2-5C9B31BE80A2}"/>
              </a:ext>
            </a:extLst>
          </p:cNvPr>
          <p:cNvSpPr txBox="1"/>
          <p:nvPr/>
        </p:nvSpPr>
        <p:spPr>
          <a:xfrm>
            <a:off x="1548110" y="4266795"/>
            <a:ext cx="1344765" cy="369332"/>
          </a:xfrm>
          <a:prstGeom prst="rect">
            <a:avLst/>
          </a:prstGeom>
          <a:noFill/>
        </p:spPr>
        <p:txBody>
          <a:bodyPr wrap="square" rtlCol="0">
            <a:spAutoFit/>
          </a:bodyPr>
          <a:lstStyle/>
          <a:p>
            <a:pPr algn="r" defTabSz="414762"/>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40</a:t>
            </a:r>
          </a:p>
        </p:txBody>
      </p:sp>
      <p:sp>
        <p:nvSpPr>
          <p:cNvPr id="40" name="TextBox 39">
            <a:extLst>
              <a:ext uri="{FF2B5EF4-FFF2-40B4-BE49-F238E27FC236}">
                <a16:creationId xmlns:a16="http://schemas.microsoft.com/office/drawing/2014/main" id="{8E99C657-DD31-89D5-B447-919513AC0C76}"/>
              </a:ext>
            </a:extLst>
          </p:cNvPr>
          <p:cNvSpPr txBox="1"/>
          <p:nvPr/>
        </p:nvSpPr>
        <p:spPr>
          <a:xfrm>
            <a:off x="1555390" y="4770043"/>
            <a:ext cx="1344765" cy="369332"/>
          </a:xfrm>
          <a:prstGeom prst="rect">
            <a:avLst/>
          </a:prstGeom>
          <a:noFill/>
        </p:spPr>
        <p:txBody>
          <a:bodyPr wrap="square" rtlCol="0">
            <a:spAutoFit/>
          </a:bodyPr>
          <a:lstStyle/>
          <a:p>
            <a:pPr algn="r" defTabSz="414762"/>
            <a:r>
              <a:rPr lang="en-US" dirty="0">
                <a:solidFill>
                  <a:schemeClr val="bg1"/>
                </a:solidFill>
                <a:latin typeface="VAG Rounded Std Light" panose="020F0502020204020204" pitchFamily="34" charset="0"/>
              </a:rPr>
              <a:t>£</a:t>
            </a:r>
            <a:r>
              <a:rPr lang="en-US" b="1" dirty="0">
                <a:solidFill>
                  <a:schemeClr val="bg1"/>
                </a:solidFill>
                <a:latin typeface="Fifita " panose="02000506020000020004" pitchFamily="2" charset="0"/>
              </a:rPr>
              <a:t>50</a:t>
            </a:r>
          </a:p>
        </p:txBody>
      </p:sp>
    </p:spTree>
    <p:extLst>
      <p:ext uri="{BB962C8B-B14F-4D97-AF65-F5344CB8AC3E}">
        <p14:creationId xmlns:p14="http://schemas.microsoft.com/office/powerpoint/2010/main" val="408224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37"/>
                                        </p:tgtEl>
                                        <p:attrNameLst>
                                          <p:attrName>style.visibility</p:attrName>
                                        </p:attrNameLst>
                                      </p:cBhvr>
                                      <p:to>
                                        <p:strVal val="visible"/>
                                      </p:to>
                                    </p:set>
                                    <p:anim calcmode="lin" valueType="num">
                                      <p:cBhvr>
                                        <p:cTn id="48" dur="500" fill="hold"/>
                                        <p:tgtEl>
                                          <p:spTgt spid="37"/>
                                        </p:tgtEl>
                                        <p:attrNameLst>
                                          <p:attrName>ppt_w</p:attrName>
                                        </p:attrNameLst>
                                      </p:cBhvr>
                                      <p:tavLst>
                                        <p:tav tm="0">
                                          <p:val>
                                            <p:fltVal val="0"/>
                                          </p:val>
                                        </p:tav>
                                        <p:tav tm="100000">
                                          <p:val>
                                            <p:strVal val="#ppt_w"/>
                                          </p:val>
                                        </p:tav>
                                      </p:tavLst>
                                    </p:anim>
                                    <p:anim calcmode="lin" valueType="num">
                                      <p:cBhvr>
                                        <p:cTn id="49" dur="500" fill="hold"/>
                                        <p:tgtEl>
                                          <p:spTgt spid="37"/>
                                        </p:tgtEl>
                                        <p:attrNameLst>
                                          <p:attrName>ppt_h</p:attrName>
                                        </p:attrNameLst>
                                      </p:cBhvr>
                                      <p:tavLst>
                                        <p:tav tm="0">
                                          <p:val>
                                            <p:fltVal val="0"/>
                                          </p:val>
                                        </p:tav>
                                        <p:tav tm="100000">
                                          <p:val>
                                            <p:strVal val="#ppt_h"/>
                                          </p:val>
                                        </p:tav>
                                      </p:tavLst>
                                    </p:anim>
                                    <p:animEffect transition="in" filter="fade">
                                      <p:cBhvr>
                                        <p:cTn id="50" dur="500"/>
                                        <p:tgtEl>
                                          <p:spTgt spid="37"/>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16"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p:cTn id="62" dur="500" fill="hold"/>
                                        <p:tgtEl>
                                          <p:spTgt spid="39"/>
                                        </p:tgtEl>
                                        <p:attrNameLst>
                                          <p:attrName>ppt_w</p:attrName>
                                        </p:attrNameLst>
                                      </p:cBhvr>
                                      <p:tavLst>
                                        <p:tav tm="0">
                                          <p:val>
                                            <p:fltVal val="0"/>
                                          </p:val>
                                        </p:tav>
                                        <p:tav tm="100000">
                                          <p:val>
                                            <p:strVal val="#ppt_w"/>
                                          </p:val>
                                        </p:tav>
                                      </p:tavLst>
                                    </p:anim>
                                    <p:anim calcmode="lin" valueType="num">
                                      <p:cBhvr>
                                        <p:cTn id="63" dur="500" fill="hold"/>
                                        <p:tgtEl>
                                          <p:spTgt spid="39"/>
                                        </p:tgtEl>
                                        <p:attrNameLst>
                                          <p:attrName>ppt_h</p:attrName>
                                        </p:attrNameLst>
                                      </p:cBhvr>
                                      <p:tavLst>
                                        <p:tav tm="0">
                                          <p:val>
                                            <p:fltVal val="0"/>
                                          </p:val>
                                        </p:tav>
                                        <p:tav tm="100000">
                                          <p:val>
                                            <p:strVal val="#ppt_h"/>
                                          </p:val>
                                        </p:tav>
                                      </p:tavLst>
                                    </p:anim>
                                    <p:animEffect transition="in" filter="fade">
                                      <p:cBhvr>
                                        <p:cTn id="64" dur="500"/>
                                        <p:tgtEl>
                                          <p:spTgt spid="39"/>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grpId="0" nodeType="clickEffect">
                                  <p:stCondLst>
                                    <p:cond delay="0"/>
                                  </p:stCondLst>
                                  <p:childTnLst>
                                    <p:set>
                                      <p:cBhvr>
                                        <p:cTn id="68" dur="1" fill="hold">
                                          <p:stCondLst>
                                            <p:cond delay="0"/>
                                          </p:stCondLst>
                                        </p:cTn>
                                        <p:tgtEl>
                                          <p:spTgt spid="40"/>
                                        </p:tgtEl>
                                        <p:attrNameLst>
                                          <p:attrName>style.visibility</p:attrName>
                                        </p:attrNameLst>
                                      </p:cBhvr>
                                      <p:to>
                                        <p:strVal val="visible"/>
                                      </p:to>
                                    </p:set>
                                    <p:anim calcmode="lin" valueType="num">
                                      <p:cBhvr>
                                        <p:cTn id="69" dur="500" fill="hold"/>
                                        <p:tgtEl>
                                          <p:spTgt spid="40"/>
                                        </p:tgtEl>
                                        <p:attrNameLst>
                                          <p:attrName>ppt_w</p:attrName>
                                        </p:attrNameLst>
                                      </p:cBhvr>
                                      <p:tavLst>
                                        <p:tav tm="0">
                                          <p:val>
                                            <p:fltVal val="0"/>
                                          </p:val>
                                        </p:tav>
                                        <p:tav tm="100000">
                                          <p:val>
                                            <p:strVal val="#ppt_w"/>
                                          </p:val>
                                        </p:tav>
                                      </p:tavLst>
                                    </p:anim>
                                    <p:anim calcmode="lin" valueType="num">
                                      <p:cBhvr>
                                        <p:cTn id="70" dur="500" fill="hold"/>
                                        <p:tgtEl>
                                          <p:spTgt spid="40"/>
                                        </p:tgtEl>
                                        <p:attrNameLst>
                                          <p:attrName>ppt_h</p:attrName>
                                        </p:attrNameLst>
                                      </p:cBhvr>
                                      <p:tavLst>
                                        <p:tav tm="0">
                                          <p:val>
                                            <p:fltVal val="0"/>
                                          </p:val>
                                        </p:tav>
                                        <p:tav tm="100000">
                                          <p:val>
                                            <p:strVal val="#ppt_h"/>
                                          </p:val>
                                        </p:tav>
                                      </p:tavLst>
                                    </p:anim>
                                    <p:animEffect transition="in" filter="fade">
                                      <p:cBhvr>
                                        <p:cTn id="7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1" grpId="0"/>
      <p:bldP spid="27" grpId="0"/>
      <p:bldP spid="23" grpId="0"/>
      <p:bldP spid="24" grpId="0"/>
      <p:bldP spid="25" grpId="0"/>
      <p:bldP spid="26" grpId="0"/>
      <p:bldP spid="37" grpId="0"/>
      <p:bldP spid="38" grpId="0"/>
      <p:bldP spid="39" grpId="0"/>
      <p:bldP spid="4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22D449-83EE-2259-EEBD-31568A27D5DD}"/>
              </a:ext>
            </a:extLst>
          </p:cNvPr>
          <p:cNvSpPr txBox="1">
            <a:spLocks/>
          </p:cNvSpPr>
          <p:nvPr/>
        </p:nvSpPr>
        <p:spPr>
          <a:xfrm>
            <a:off x="503359" y="485266"/>
            <a:ext cx="6186999"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4000" b="1" i="0" u="none" strike="noStrike" kern="1200" cap="none" spc="0" normalizeH="0" baseline="0" noProof="0" dirty="0">
                <a:ln>
                  <a:noFill/>
                </a:ln>
                <a:solidFill>
                  <a:srgbClr val="2800A0"/>
                </a:solidFill>
                <a:effectLst/>
                <a:highlight>
                  <a:srgbClr val="FFFFFF"/>
                </a:highlight>
                <a:uLnTx/>
                <a:uFillTx/>
                <a:latin typeface="Fifita " panose="02000506020000020004" pitchFamily="2" charset="0"/>
                <a:ea typeface="+mj-ea"/>
              </a:rPr>
              <a:t>Investment</a:t>
            </a:r>
            <a:r>
              <a:rPr kumimoji="0" lang="en-GB" sz="4000" b="1" i="0" u="none" strike="noStrike" kern="1200" cap="none" spc="-88" normalizeH="0" baseline="0" noProof="0" dirty="0">
                <a:ln>
                  <a:noFill/>
                </a:ln>
                <a:solidFill>
                  <a:srgbClr val="2800A0"/>
                </a:solidFill>
                <a:effectLst/>
                <a:highlight>
                  <a:srgbClr val="FFFFFF"/>
                </a:highlight>
                <a:uLnTx/>
                <a:uFillTx/>
                <a:latin typeface="Fifita " panose="02000506020000020004" pitchFamily="2" charset="0"/>
                <a:ea typeface="+mj-ea"/>
              </a:rPr>
              <a:t> </a:t>
            </a:r>
            <a:r>
              <a:rPr kumimoji="0" lang="en-GB" sz="4000" b="1" i="0" u="none" strike="noStrike" kern="1200" cap="none" spc="-6" normalizeH="0" baseline="0" noProof="0" dirty="0">
                <a:ln>
                  <a:noFill/>
                </a:ln>
                <a:solidFill>
                  <a:srgbClr val="2800A0"/>
                </a:solidFill>
                <a:effectLst/>
                <a:highlight>
                  <a:srgbClr val="FFFFFF"/>
                </a:highlight>
                <a:uLnTx/>
                <a:uFillTx/>
                <a:latin typeface="Fifita " panose="02000506020000020004" pitchFamily="2" charset="0"/>
                <a:ea typeface="+mj-ea"/>
              </a:rPr>
              <a:t>options</a:t>
            </a:r>
            <a:endParaRPr kumimoji="0" lang="en-US" sz="4000" b="1" i="0" u="none" strike="noStrike" kern="1200" cap="none" spc="0" normalizeH="0" baseline="0" noProof="0" dirty="0">
              <a:ln>
                <a:noFill/>
              </a:ln>
              <a:solidFill>
                <a:srgbClr val="2800A0"/>
              </a:solidFill>
              <a:effectLst/>
              <a:highlight>
                <a:srgbClr val="FFFFFF"/>
              </a:highlight>
              <a:uLnTx/>
              <a:uFillTx/>
              <a:latin typeface="Raleway SemiBold" panose="020B0003030101060003" pitchFamily="34" charset="0"/>
              <a:ea typeface="+mj-ea"/>
            </a:endParaRPr>
          </a:p>
        </p:txBody>
      </p:sp>
      <p:sp>
        <p:nvSpPr>
          <p:cNvPr id="3" name="Text Placeholder 11">
            <a:extLst>
              <a:ext uri="{FF2B5EF4-FFF2-40B4-BE49-F238E27FC236}">
                <a16:creationId xmlns:a16="http://schemas.microsoft.com/office/drawing/2014/main" id="{E866F47B-E132-BAA4-BDCB-692D673DF70A}"/>
              </a:ext>
            </a:extLst>
          </p:cNvPr>
          <p:cNvSpPr txBox="1">
            <a:spLocks/>
          </p:cNvSpPr>
          <p:nvPr/>
        </p:nvSpPr>
        <p:spPr>
          <a:xfrm>
            <a:off x="529547" y="1970895"/>
            <a:ext cx="5693669"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2800A0"/>
                </a:solidFill>
                <a:effectLst/>
                <a:uLnTx/>
                <a:uFillTx/>
                <a:latin typeface="Raleway SemiBold" panose="020B0003030101060003" pitchFamily="34" charset="0"/>
                <a:ea typeface="+mn-ea"/>
              </a:rPr>
              <a:t>Investment</a:t>
            </a:r>
            <a:r>
              <a:rPr kumimoji="0" lang="en-GB" sz="1800" b="1" i="0" u="none" strike="noStrike" kern="1200" cap="none" spc="-6" normalizeH="0" baseline="0" noProof="0" dirty="0">
                <a:ln>
                  <a:noFill/>
                </a:ln>
                <a:solidFill>
                  <a:srgbClr val="2800A0"/>
                </a:solidFill>
                <a:effectLst/>
                <a:uLnTx/>
                <a:uFillTx/>
                <a:latin typeface="Raleway SemiBold" panose="020B0003030101060003" pitchFamily="34" charset="0"/>
                <a:ea typeface="+mn-ea"/>
              </a:rPr>
              <a:t> </a:t>
            </a:r>
            <a:r>
              <a:rPr kumimoji="0" lang="en-GB" sz="1800" b="1" i="0" u="none" strike="noStrike" kern="1200" cap="none" spc="0" normalizeH="0" baseline="0" noProof="0" dirty="0">
                <a:ln>
                  <a:noFill/>
                </a:ln>
                <a:solidFill>
                  <a:srgbClr val="2800A0"/>
                </a:solidFill>
                <a:effectLst/>
                <a:uLnTx/>
                <a:uFillTx/>
                <a:latin typeface="Raleway SemiBold" panose="020B0003030101060003" pitchFamily="34" charset="0"/>
                <a:ea typeface="+mn-ea"/>
              </a:rPr>
              <a:t>proﬁles</a:t>
            </a:r>
            <a:endParaRPr kumimoji="0" lang="en-GB" sz="1800" b="1" i="0" u="none" strike="noStrike" kern="1200" cap="none" spc="0" normalizeH="0" baseline="0" noProof="0" dirty="0">
              <a:ln>
                <a:noFill/>
              </a:ln>
              <a:solidFill>
                <a:srgbClr val="2800A0"/>
              </a:solidFill>
              <a:effectLst/>
              <a:uLnTx/>
              <a:uFillTx/>
              <a:latin typeface="Raleway SemiBold" panose="020B0503030101060003" pitchFamily="34" charset="77"/>
              <a:ea typeface="+mn-ea"/>
            </a:endParaRPr>
          </a:p>
        </p:txBody>
      </p:sp>
      <p:sp>
        <p:nvSpPr>
          <p:cNvPr id="4" name="Rounded Rectangle 3">
            <a:extLst>
              <a:ext uri="{FF2B5EF4-FFF2-40B4-BE49-F238E27FC236}">
                <a16:creationId xmlns:a16="http://schemas.microsoft.com/office/drawing/2014/main" id="{E3CCB041-D5A6-C8A7-B8DC-402B908D50BF}"/>
              </a:ext>
            </a:extLst>
          </p:cNvPr>
          <p:cNvSpPr/>
          <p:nvPr/>
        </p:nvSpPr>
        <p:spPr>
          <a:xfrm>
            <a:off x="-168445" y="2430379"/>
            <a:ext cx="5582653" cy="1208367"/>
          </a:xfrm>
          <a:prstGeom prst="roundRect">
            <a:avLst/>
          </a:prstGeom>
          <a:solidFill>
            <a:schemeClr val="bg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Rounded Rectangle 4">
            <a:extLst>
              <a:ext uri="{FF2B5EF4-FFF2-40B4-BE49-F238E27FC236}">
                <a16:creationId xmlns:a16="http://schemas.microsoft.com/office/drawing/2014/main" id="{F6BBBD18-2182-BD5E-ED42-15C94C427DDB}"/>
              </a:ext>
            </a:extLst>
          </p:cNvPr>
          <p:cNvSpPr/>
          <p:nvPr/>
        </p:nvSpPr>
        <p:spPr>
          <a:xfrm>
            <a:off x="-152399" y="3746517"/>
            <a:ext cx="5582653" cy="1139473"/>
          </a:xfrm>
          <a:prstGeom prst="round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Rounded Rectangle 5">
            <a:extLst>
              <a:ext uri="{FF2B5EF4-FFF2-40B4-BE49-F238E27FC236}">
                <a16:creationId xmlns:a16="http://schemas.microsoft.com/office/drawing/2014/main" id="{4002AEBB-6181-AFE9-10A0-44A70D4AB055}"/>
              </a:ext>
            </a:extLst>
          </p:cNvPr>
          <p:cNvSpPr/>
          <p:nvPr/>
        </p:nvSpPr>
        <p:spPr>
          <a:xfrm>
            <a:off x="-168445" y="4999923"/>
            <a:ext cx="5582653" cy="1208367"/>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7" name="Rounded Rectangle 6">
            <a:extLst>
              <a:ext uri="{FF2B5EF4-FFF2-40B4-BE49-F238E27FC236}">
                <a16:creationId xmlns:a16="http://schemas.microsoft.com/office/drawing/2014/main" id="{326DE984-8634-9828-5A3A-252C8A0B59EC}"/>
              </a:ext>
            </a:extLst>
          </p:cNvPr>
          <p:cNvSpPr/>
          <p:nvPr/>
        </p:nvSpPr>
        <p:spPr>
          <a:xfrm>
            <a:off x="6353531" y="2442411"/>
            <a:ext cx="5966375" cy="66173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Rounded Rectangle 7">
            <a:extLst>
              <a:ext uri="{FF2B5EF4-FFF2-40B4-BE49-F238E27FC236}">
                <a16:creationId xmlns:a16="http://schemas.microsoft.com/office/drawing/2014/main" id="{14BF5C37-5AA9-405D-5C62-E4775AC9ECB6}"/>
              </a:ext>
            </a:extLst>
          </p:cNvPr>
          <p:cNvSpPr/>
          <p:nvPr/>
        </p:nvSpPr>
        <p:spPr>
          <a:xfrm>
            <a:off x="6353532" y="3212431"/>
            <a:ext cx="5966374" cy="66173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9" name="Rounded Rectangle 8">
            <a:extLst>
              <a:ext uri="{FF2B5EF4-FFF2-40B4-BE49-F238E27FC236}">
                <a16:creationId xmlns:a16="http://schemas.microsoft.com/office/drawing/2014/main" id="{963E576A-F96C-EED0-9EE2-B15C988947D8}"/>
              </a:ext>
            </a:extLst>
          </p:cNvPr>
          <p:cNvSpPr/>
          <p:nvPr/>
        </p:nvSpPr>
        <p:spPr>
          <a:xfrm>
            <a:off x="6353531" y="3994477"/>
            <a:ext cx="5966375" cy="6617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0" name="Rounded Rectangle 9">
            <a:extLst>
              <a:ext uri="{FF2B5EF4-FFF2-40B4-BE49-F238E27FC236}">
                <a16:creationId xmlns:a16="http://schemas.microsoft.com/office/drawing/2014/main" id="{4FA2A011-5E15-53EE-555A-01CEA9BB2253}"/>
              </a:ext>
            </a:extLst>
          </p:cNvPr>
          <p:cNvSpPr/>
          <p:nvPr/>
        </p:nvSpPr>
        <p:spPr>
          <a:xfrm>
            <a:off x="6353531" y="4764505"/>
            <a:ext cx="5966375" cy="661739"/>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1" name="Rounded Rectangle 10">
            <a:extLst>
              <a:ext uri="{FF2B5EF4-FFF2-40B4-BE49-F238E27FC236}">
                <a16:creationId xmlns:a16="http://schemas.microsoft.com/office/drawing/2014/main" id="{F6906069-F382-280D-0604-9B5E0863FF0A}"/>
              </a:ext>
            </a:extLst>
          </p:cNvPr>
          <p:cNvSpPr/>
          <p:nvPr/>
        </p:nvSpPr>
        <p:spPr>
          <a:xfrm>
            <a:off x="6353531" y="5546551"/>
            <a:ext cx="5966375" cy="66173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09D62959-C197-937F-65CA-46A0484C3F68}"/>
              </a:ext>
            </a:extLst>
          </p:cNvPr>
          <p:cNvSpPr txBox="1"/>
          <p:nvPr/>
        </p:nvSpPr>
        <p:spPr>
          <a:xfrm>
            <a:off x="447726" y="2684466"/>
            <a:ext cx="4685123" cy="700192"/>
          </a:xfrm>
          <a:prstGeom prst="rect">
            <a:avLst/>
          </a:prstGeom>
          <a:noFill/>
        </p:spPr>
        <p:txBody>
          <a:bodyPr wrap="square" rtlCol="0">
            <a:spAutoFit/>
          </a:bodyPr>
          <a:lstStyle/>
          <a:p>
            <a:pPr marL="14850" marR="0" lvl="0" indent="0" algn="l" defTabSz="457200" rtl="0" eaLnBrk="1" fontAlgn="auto" latinLnBrk="0" hangingPunct="1">
              <a:lnSpc>
                <a:spcPts val="1916"/>
              </a:lnSpc>
              <a:spcBef>
                <a:spcPts val="117"/>
              </a:spcBef>
              <a:spcAft>
                <a:spcPts val="0"/>
              </a:spcAft>
              <a:buClrTx/>
              <a:buSzTx/>
              <a:buFontTx/>
              <a:buNone/>
              <a:tabLst/>
              <a:defRPr/>
            </a:pPr>
            <a:r>
              <a:rPr kumimoji="0" lang="en-GB" sz="1200" b="1" i="0" u="none" strike="noStrike" kern="1200" cap="none" spc="0" normalizeH="0" baseline="0" noProof="0" dirty="0">
                <a:ln>
                  <a:noFill/>
                </a:ln>
                <a:solidFill>
                  <a:srgbClr val="2800A0"/>
                </a:solidFill>
                <a:effectLst/>
                <a:uLnTx/>
                <a:uFillTx/>
                <a:latin typeface="Raleway" panose="020B0503030101060003" pitchFamily="34" charset="77"/>
                <a:ea typeface="+mn-ea"/>
                <a:cs typeface="Calibri"/>
              </a:rPr>
              <a:t>Balanced</a:t>
            </a:r>
          </a:p>
          <a:p>
            <a:pPr marL="186300" marR="0" lvl="0" indent="-171450" algn="l" defTabSz="457200" rtl="0" eaLnBrk="1" fontAlgn="auto" latinLnBrk="0" hangingPunct="1">
              <a:lnSpc>
                <a:spcPts val="1356"/>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6" normalizeH="0" baseline="0" noProof="0" dirty="0">
                <a:ln>
                  <a:noFill/>
                </a:ln>
                <a:solidFill>
                  <a:srgbClr val="4B4B55"/>
                </a:solidFill>
                <a:effectLst/>
                <a:uLnTx/>
                <a:uFillTx/>
                <a:latin typeface="Raleway Medium" panose="020B0503030101060003" pitchFamily="34" charset="77"/>
                <a:ea typeface="+mn-ea"/>
                <a:cs typeface="Calibri"/>
              </a:rPr>
              <a:t>Default</a:t>
            </a:r>
            <a:r>
              <a:rPr kumimoji="0" lang="en-GB" sz="1200" b="0" i="0" u="none" strike="noStrike" kern="1200" cap="none" spc="-12" normalizeH="0" baseline="0" noProof="0" dirty="0">
                <a:ln>
                  <a:noFill/>
                </a:ln>
                <a:solidFill>
                  <a:srgbClr val="4B4B55"/>
                </a:solidFill>
                <a:effectLst/>
                <a:uLnTx/>
                <a:uFillTx/>
                <a:latin typeface="Raleway Medium" panose="020B0503030101060003" pitchFamily="34" charset="77"/>
                <a:ea typeface="+mn-ea"/>
                <a:cs typeface="Calibri"/>
              </a:rPr>
              <a:t> option</a:t>
            </a:r>
            <a:endParaRPr kumimoji="0" lang="en-GB" sz="12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endParaRPr>
          </a:p>
          <a:p>
            <a:pPr marL="186300" marR="0" lvl="0" indent="-171450" algn="l" defTabSz="457200" rtl="0" eaLnBrk="1" fontAlgn="auto" latinLnBrk="0" hangingPunct="1">
              <a:lnSpc>
                <a:spcPct val="100000"/>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6" normalizeH="0" baseline="0" noProof="0" dirty="0">
                <a:ln>
                  <a:noFill/>
                </a:ln>
                <a:solidFill>
                  <a:srgbClr val="4B4B55"/>
                </a:solidFill>
                <a:effectLst/>
                <a:uLnTx/>
                <a:uFillTx/>
                <a:latin typeface="Raleway Medium" panose="020B0503030101060003" pitchFamily="34" charset="77"/>
                <a:ea typeface="+mn-ea"/>
                <a:cs typeface="Calibri"/>
              </a:rPr>
              <a:t>Up to 85% shares fund</a:t>
            </a:r>
            <a:endParaRPr kumimoji="0" lang="en-US" sz="12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endParaRPr>
          </a:p>
        </p:txBody>
      </p:sp>
      <p:sp>
        <p:nvSpPr>
          <p:cNvPr id="13" name="TextBox 12">
            <a:extLst>
              <a:ext uri="{FF2B5EF4-FFF2-40B4-BE49-F238E27FC236}">
                <a16:creationId xmlns:a16="http://schemas.microsoft.com/office/drawing/2014/main" id="{7E83716E-5779-474E-1BEF-07AE35FB6C8B}"/>
              </a:ext>
            </a:extLst>
          </p:cNvPr>
          <p:cNvSpPr txBox="1"/>
          <p:nvPr/>
        </p:nvSpPr>
        <p:spPr>
          <a:xfrm>
            <a:off x="447726" y="3966157"/>
            <a:ext cx="4685123" cy="700192"/>
          </a:xfrm>
          <a:prstGeom prst="rect">
            <a:avLst/>
          </a:prstGeom>
          <a:noFill/>
        </p:spPr>
        <p:txBody>
          <a:bodyPr wrap="square" rtlCol="0">
            <a:spAutoFit/>
          </a:bodyPr>
          <a:lstStyle/>
          <a:p>
            <a:pPr marL="14850" marR="0" lvl="0" indent="0" algn="l" defTabSz="457200" rtl="0" eaLnBrk="1" fontAlgn="auto" latinLnBrk="0" hangingPunct="1">
              <a:lnSpc>
                <a:spcPts val="1916"/>
              </a:lnSpc>
              <a:spcBef>
                <a:spcPts val="117"/>
              </a:spcBef>
              <a:spcAft>
                <a:spcPts val="0"/>
              </a:spcAft>
              <a:buClrTx/>
              <a:buSzTx/>
              <a:buFontTx/>
              <a:buNone/>
              <a:tabLst/>
              <a:defRPr/>
            </a:pPr>
            <a:r>
              <a:rPr kumimoji="0" lang="en-GB" sz="1200" b="1" i="0" u="none" strike="noStrike" kern="1200" cap="none" spc="0" normalizeH="0" baseline="0" noProof="0" dirty="0">
                <a:ln>
                  <a:noFill/>
                </a:ln>
                <a:solidFill>
                  <a:srgbClr val="2800A0"/>
                </a:solidFill>
                <a:effectLst/>
                <a:uLnTx/>
                <a:uFillTx/>
                <a:latin typeface="Raleway" panose="020B0503030101060003" pitchFamily="34" charset="77"/>
                <a:ea typeface="+mn-ea"/>
                <a:cs typeface="Calibri"/>
              </a:rPr>
              <a:t>Adventurous</a:t>
            </a:r>
          </a:p>
          <a:p>
            <a:pPr marL="186300" marR="0" lvl="0" indent="-171450" algn="l" defTabSz="457200" rtl="0" eaLnBrk="1" fontAlgn="auto" latinLnBrk="0" hangingPunct="1">
              <a:lnSpc>
                <a:spcPts val="1356"/>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6" normalizeH="0" baseline="0" noProof="0" dirty="0">
                <a:ln>
                  <a:noFill/>
                </a:ln>
                <a:solidFill>
                  <a:srgbClr val="4B4B55"/>
                </a:solidFill>
                <a:effectLst/>
                <a:uLnTx/>
                <a:uFillTx/>
                <a:latin typeface="Raleway Medium" panose="020B0503030101060003" pitchFamily="34" charset="77"/>
                <a:ea typeface="+mn-ea"/>
                <a:cs typeface="Calibri"/>
              </a:rPr>
              <a:t>Higher</a:t>
            </a:r>
            <a:r>
              <a:rPr kumimoji="0" lang="en-GB" sz="1200" b="0" i="0" u="none" strike="noStrike" kern="1200" cap="none" spc="-12" normalizeH="0" baseline="0" noProof="0" dirty="0">
                <a:ln>
                  <a:noFill/>
                </a:ln>
                <a:solidFill>
                  <a:srgbClr val="4B4B55"/>
                </a:solidFill>
                <a:effectLst/>
                <a:uLnTx/>
                <a:uFillTx/>
                <a:latin typeface="Raleway Medium" panose="020B0503030101060003" pitchFamily="34" charset="77"/>
                <a:ea typeface="+mn-ea"/>
                <a:cs typeface="Calibri"/>
              </a:rPr>
              <a:t> </a:t>
            </a:r>
            <a:r>
              <a:rPr kumimoji="0" lang="en-GB" sz="12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rPr>
              <a:t>risk</a:t>
            </a:r>
          </a:p>
          <a:p>
            <a:pPr marL="186300" marR="0" lvl="0" indent="-171450" algn="l" defTabSz="457200" rtl="0" eaLnBrk="1" fontAlgn="auto" latinLnBrk="0" hangingPunct="1">
              <a:lnSpc>
                <a:spcPct val="100000"/>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rPr>
              <a:t>Up to 100% shares fund</a:t>
            </a:r>
            <a:endParaRPr kumimoji="0" lang="en-US" sz="12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endParaRPr>
          </a:p>
        </p:txBody>
      </p:sp>
      <p:sp>
        <p:nvSpPr>
          <p:cNvPr id="14" name="TextBox 13">
            <a:extLst>
              <a:ext uri="{FF2B5EF4-FFF2-40B4-BE49-F238E27FC236}">
                <a16:creationId xmlns:a16="http://schemas.microsoft.com/office/drawing/2014/main" id="{F4DFAAAA-398F-AE0B-F2DF-BDF24E049AAA}"/>
              </a:ext>
            </a:extLst>
          </p:cNvPr>
          <p:cNvSpPr txBox="1"/>
          <p:nvPr/>
        </p:nvSpPr>
        <p:spPr>
          <a:xfrm>
            <a:off x="447726" y="5256555"/>
            <a:ext cx="4685123" cy="695062"/>
          </a:xfrm>
          <a:prstGeom prst="rect">
            <a:avLst/>
          </a:prstGeom>
          <a:noFill/>
        </p:spPr>
        <p:txBody>
          <a:bodyPr wrap="square" rtlCol="0">
            <a:spAutoFit/>
          </a:bodyPr>
          <a:lstStyle/>
          <a:p>
            <a:pPr marL="14850" marR="0" lvl="0" indent="0" algn="l" defTabSz="457200" rtl="0" eaLnBrk="1" fontAlgn="auto" latinLnBrk="0" hangingPunct="1">
              <a:lnSpc>
                <a:spcPts val="1916"/>
              </a:lnSpc>
              <a:spcBef>
                <a:spcPts val="117"/>
              </a:spcBef>
              <a:spcAft>
                <a:spcPts val="0"/>
              </a:spcAft>
              <a:buClrTx/>
              <a:buSzTx/>
              <a:buFontTx/>
              <a:buNone/>
              <a:tabLst/>
              <a:defRPr/>
            </a:pPr>
            <a:r>
              <a:rPr kumimoji="0" lang="en-GB" sz="1200" b="1" i="0" u="none" strike="noStrike" kern="1200" cap="none" spc="0" normalizeH="0" baseline="0" noProof="0" dirty="0">
                <a:ln>
                  <a:noFill/>
                </a:ln>
                <a:solidFill>
                  <a:srgbClr val="2800A0"/>
                </a:solidFill>
                <a:effectLst/>
                <a:uLnTx/>
                <a:uFillTx/>
                <a:latin typeface="Raleway" panose="020B0503030101060003" pitchFamily="34" charset="77"/>
                <a:ea typeface="+mn-ea"/>
                <a:cs typeface="Calibri"/>
              </a:rPr>
              <a:t>Cautious</a:t>
            </a:r>
          </a:p>
          <a:p>
            <a:pPr marL="186300" marR="0" lvl="0" indent="-171450" algn="l" defTabSz="457200" rtl="0" eaLnBrk="1" fontAlgn="auto" latinLnBrk="0" hangingPunct="1">
              <a:lnSpc>
                <a:spcPts val="1356"/>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6" normalizeH="0" baseline="0" noProof="0" dirty="0">
                <a:ln>
                  <a:noFill/>
                </a:ln>
                <a:solidFill>
                  <a:srgbClr val="4B4B55"/>
                </a:solidFill>
                <a:effectLst/>
                <a:uLnTx/>
                <a:uFillTx/>
                <a:latin typeface="Raleway Medium" panose="020B0503030101060003" pitchFamily="34" charset="77"/>
                <a:ea typeface="+mn-ea"/>
                <a:cs typeface="Calibri"/>
              </a:rPr>
              <a:t>Lower risk</a:t>
            </a:r>
          </a:p>
          <a:p>
            <a:pPr marL="186300" marR="0" lvl="0" indent="-171450" algn="l" defTabSz="457200" rtl="0" eaLnBrk="1" fontAlgn="auto" latinLnBrk="0" hangingPunct="1">
              <a:lnSpc>
                <a:spcPts val="1356"/>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6" normalizeH="0" baseline="0" noProof="0" dirty="0">
                <a:ln>
                  <a:noFill/>
                </a:ln>
                <a:solidFill>
                  <a:srgbClr val="4B4B55"/>
                </a:solidFill>
                <a:effectLst/>
                <a:uLnTx/>
                <a:uFillTx/>
                <a:latin typeface="Raleway Medium" panose="020B0503030101060003" pitchFamily="34" charset="77"/>
                <a:ea typeface="+mn-ea"/>
                <a:cs typeface="Calibri"/>
              </a:rPr>
              <a:t>Up to 60% shares fund</a:t>
            </a:r>
            <a:endParaRPr kumimoji="0" lang="en-US" sz="12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endParaRPr>
          </a:p>
        </p:txBody>
      </p:sp>
      <p:sp>
        <p:nvSpPr>
          <p:cNvPr id="15" name="TextBox 14">
            <a:extLst>
              <a:ext uri="{FF2B5EF4-FFF2-40B4-BE49-F238E27FC236}">
                <a16:creationId xmlns:a16="http://schemas.microsoft.com/office/drawing/2014/main" id="{7D23070A-854A-FD1A-69D6-03F12CBFA2A1}"/>
              </a:ext>
            </a:extLst>
          </p:cNvPr>
          <p:cNvSpPr txBox="1"/>
          <p:nvPr/>
        </p:nvSpPr>
        <p:spPr>
          <a:xfrm>
            <a:off x="6658555" y="2505810"/>
            <a:ext cx="4685123" cy="515526"/>
          </a:xfrm>
          <a:prstGeom prst="rect">
            <a:avLst/>
          </a:prstGeom>
          <a:noFill/>
        </p:spPr>
        <p:txBody>
          <a:bodyPr wrap="square" rtlCol="0">
            <a:spAutoFit/>
          </a:bodyPr>
          <a:lstStyle/>
          <a:p>
            <a:pPr marL="14850" marR="0" lvl="0" indent="0" algn="l" defTabSz="457200" rtl="0" eaLnBrk="1" fontAlgn="auto" latinLnBrk="0" hangingPunct="1">
              <a:lnSpc>
                <a:spcPts val="1916"/>
              </a:lnSpc>
              <a:spcBef>
                <a:spcPts val="117"/>
              </a:spcBef>
              <a:spcAft>
                <a:spcPts val="0"/>
              </a:spcAft>
              <a:buClrTx/>
              <a:buSzTx/>
              <a:buFontTx/>
              <a:buNone/>
              <a:tabLst/>
              <a:defRPr/>
            </a:pPr>
            <a:r>
              <a:rPr kumimoji="0" lang="en-GB" sz="1200" b="1" i="0" u="none" strike="noStrike" kern="1200" cap="none" spc="0" normalizeH="0" baseline="0" noProof="0" dirty="0">
                <a:ln>
                  <a:noFill/>
                </a:ln>
                <a:solidFill>
                  <a:srgbClr val="2800A0"/>
                </a:solidFill>
                <a:effectLst/>
                <a:uLnTx/>
                <a:uFillTx/>
                <a:latin typeface="Raleway" panose="020B0503030101060003" pitchFamily="34" charset="77"/>
                <a:ea typeface="+mn-ea"/>
                <a:cs typeface="Calibri"/>
              </a:rPr>
              <a:t>Shariah</a:t>
            </a:r>
          </a:p>
          <a:p>
            <a:pPr marL="186300" marR="0" lvl="0" indent="-171450" algn="l" defTabSz="457200" rtl="0" eaLnBrk="1" fontAlgn="auto" latinLnBrk="0" hangingPunct="1">
              <a:lnSpc>
                <a:spcPts val="1356"/>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Compliant with Islamic Shariah principles</a:t>
            </a:r>
          </a:p>
        </p:txBody>
      </p:sp>
      <p:sp>
        <p:nvSpPr>
          <p:cNvPr id="16" name="Text Placeholder 11">
            <a:extLst>
              <a:ext uri="{FF2B5EF4-FFF2-40B4-BE49-F238E27FC236}">
                <a16:creationId xmlns:a16="http://schemas.microsoft.com/office/drawing/2014/main" id="{9C6E333D-E9F2-D7E0-6740-3DE722221222}"/>
              </a:ext>
            </a:extLst>
          </p:cNvPr>
          <p:cNvSpPr txBox="1">
            <a:spLocks/>
          </p:cNvSpPr>
          <p:nvPr/>
        </p:nvSpPr>
        <p:spPr>
          <a:xfrm>
            <a:off x="6744684" y="1970895"/>
            <a:ext cx="5693669"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9305" marR="0" lvl="0" indent="0" algn="l" defTabSz="914400" rtl="0" eaLnBrk="1" fontAlgn="auto" latinLnBrk="0" hangingPunct="1">
              <a:lnSpc>
                <a:spcPct val="90000"/>
              </a:lnSpc>
              <a:spcBef>
                <a:spcPts val="6"/>
              </a:spcBef>
              <a:spcAft>
                <a:spcPts val="0"/>
              </a:spcAft>
              <a:buClrTx/>
              <a:buSzTx/>
              <a:buFont typeface="Arial" panose="020B0604020202020204" pitchFamily="34" charset="0"/>
              <a:buNone/>
              <a:tabLst/>
              <a:defRPr/>
            </a:pPr>
            <a:r>
              <a:rPr kumimoji="0" lang="en-GB" sz="1800" b="1" i="0" u="none" strike="noStrike" kern="1200" cap="none" spc="0" normalizeH="0" baseline="0" noProof="0" dirty="0">
                <a:ln>
                  <a:noFill/>
                </a:ln>
                <a:solidFill>
                  <a:srgbClr val="2800A0"/>
                </a:solidFill>
                <a:effectLst/>
                <a:uLnTx/>
                <a:uFillTx/>
                <a:latin typeface="Raleway SemiBold" panose="020B0003030101060003" pitchFamily="34" charset="0"/>
                <a:ea typeface="+mn-ea"/>
              </a:rPr>
              <a:t>Additional funds</a:t>
            </a:r>
          </a:p>
        </p:txBody>
      </p:sp>
      <p:sp>
        <p:nvSpPr>
          <p:cNvPr id="17" name="TextBox 16">
            <a:extLst>
              <a:ext uri="{FF2B5EF4-FFF2-40B4-BE49-F238E27FC236}">
                <a16:creationId xmlns:a16="http://schemas.microsoft.com/office/drawing/2014/main" id="{D5DBD511-03FC-4658-FBE1-0E4102FCA335}"/>
              </a:ext>
            </a:extLst>
          </p:cNvPr>
          <p:cNvSpPr txBox="1"/>
          <p:nvPr/>
        </p:nvSpPr>
        <p:spPr>
          <a:xfrm>
            <a:off x="6652998" y="3289741"/>
            <a:ext cx="5367439" cy="515526"/>
          </a:xfrm>
          <a:prstGeom prst="rect">
            <a:avLst/>
          </a:prstGeom>
          <a:noFill/>
        </p:spPr>
        <p:txBody>
          <a:bodyPr wrap="square" rtlCol="0">
            <a:spAutoFit/>
          </a:bodyPr>
          <a:lstStyle/>
          <a:p>
            <a:pPr marL="14850" marR="0" lvl="0" indent="0" algn="l" defTabSz="457200" rtl="0" eaLnBrk="1" fontAlgn="auto" latinLnBrk="0" hangingPunct="1">
              <a:lnSpc>
                <a:spcPts val="1916"/>
              </a:lnSpc>
              <a:spcBef>
                <a:spcPts val="117"/>
              </a:spcBef>
              <a:spcAft>
                <a:spcPts val="0"/>
              </a:spcAft>
              <a:buClrTx/>
              <a:buSzTx/>
              <a:buFontTx/>
              <a:buNone/>
              <a:tabLst/>
              <a:defRPr/>
            </a:pPr>
            <a:r>
              <a:rPr kumimoji="0" lang="en-GB" sz="1200" b="1" i="0" u="none" strike="noStrike" kern="1200" cap="none" spc="0" normalizeH="0" baseline="0" noProof="0" dirty="0">
                <a:ln>
                  <a:noFill/>
                </a:ln>
                <a:solidFill>
                  <a:srgbClr val="2800A0"/>
                </a:solidFill>
                <a:effectLst/>
                <a:uLnTx/>
                <a:uFillTx/>
                <a:latin typeface="Raleway" panose="020B0503030101060003" pitchFamily="34" charset="77"/>
                <a:ea typeface="+mn-ea"/>
                <a:cs typeface="Calibri"/>
              </a:rPr>
              <a:t>Ethical</a:t>
            </a:r>
          </a:p>
          <a:p>
            <a:pPr marL="186300" marR="0" lvl="0" indent="-171450" algn="l" defTabSz="457200" rtl="0" eaLnBrk="1" fontAlgn="auto" latinLnBrk="0" hangingPunct="1">
              <a:lnSpc>
                <a:spcPts val="1356"/>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Strong environmental, social and governance scores</a:t>
            </a:r>
          </a:p>
        </p:txBody>
      </p:sp>
      <p:sp>
        <p:nvSpPr>
          <p:cNvPr id="18" name="TextBox 17">
            <a:extLst>
              <a:ext uri="{FF2B5EF4-FFF2-40B4-BE49-F238E27FC236}">
                <a16:creationId xmlns:a16="http://schemas.microsoft.com/office/drawing/2014/main" id="{FE5C51A6-4801-8A13-3FDF-D4AB4FC8365D}"/>
              </a:ext>
            </a:extLst>
          </p:cNvPr>
          <p:cNvSpPr txBox="1"/>
          <p:nvPr/>
        </p:nvSpPr>
        <p:spPr>
          <a:xfrm>
            <a:off x="6658555" y="4055925"/>
            <a:ext cx="4685123" cy="520655"/>
          </a:xfrm>
          <a:prstGeom prst="rect">
            <a:avLst/>
          </a:prstGeom>
          <a:noFill/>
        </p:spPr>
        <p:txBody>
          <a:bodyPr wrap="square" rtlCol="0">
            <a:spAutoFit/>
          </a:bodyPr>
          <a:lstStyle/>
          <a:p>
            <a:pPr marL="14850" marR="0" lvl="0" indent="0" algn="l" defTabSz="457200" rtl="0" eaLnBrk="1" fontAlgn="auto" latinLnBrk="0" hangingPunct="1">
              <a:lnSpc>
                <a:spcPts val="1916"/>
              </a:lnSpc>
              <a:spcBef>
                <a:spcPts val="117"/>
              </a:spcBef>
              <a:spcAft>
                <a:spcPts val="0"/>
              </a:spcAft>
              <a:buClrTx/>
              <a:buSzTx/>
              <a:buFontTx/>
              <a:buNone/>
              <a:tabLst/>
              <a:defRPr/>
            </a:pPr>
            <a:r>
              <a:rPr kumimoji="0" lang="en-GB" sz="1200" b="1" i="0" u="none" strike="noStrike" kern="1200" cap="none" spc="0" normalizeH="0" baseline="0" noProof="0" dirty="0">
                <a:ln>
                  <a:noFill/>
                </a:ln>
                <a:solidFill>
                  <a:srgbClr val="2800A0"/>
                </a:solidFill>
                <a:effectLst/>
                <a:uLnTx/>
                <a:uFillTx/>
                <a:latin typeface="Raleway" panose="020B0503030101060003" pitchFamily="34" charset="77"/>
                <a:ea typeface="+mn-ea"/>
                <a:cs typeface="Calibri"/>
              </a:rPr>
              <a:t>Cash</a:t>
            </a:r>
          </a:p>
          <a:p>
            <a:pPr marL="186300" marR="0" lvl="0" indent="-171450" algn="l" defTabSz="457200" rtl="0" eaLnBrk="1" fontAlgn="auto" latinLnBrk="0" hangingPunct="1">
              <a:lnSpc>
                <a:spcPct val="100000"/>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Money market fund</a:t>
            </a:r>
          </a:p>
        </p:txBody>
      </p:sp>
      <p:sp>
        <p:nvSpPr>
          <p:cNvPr id="19" name="TextBox 18">
            <a:extLst>
              <a:ext uri="{FF2B5EF4-FFF2-40B4-BE49-F238E27FC236}">
                <a16:creationId xmlns:a16="http://schemas.microsoft.com/office/drawing/2014/main" id="{F701C2CB-8C9B-FE23-586B-D0C55A3FD508}"/>
              </a:ext>
            </a:extLst>
          </p:cNvPr>
          <p:cNvSpPr txBox="1"/>
          <p:nvPr/>
        </p:nvSpPr>
        <p:spPr>
          <a:xfrm>
            <a:off x="6658555" y="4835046"/>
            <a:ext cx="4685123" cy="520655"/>
          </a:xfrm>
          <a:prstGeom prst="rect">
            <a:avLst/>
          </a:prstGeom>
          <a:noFill/>
        </p:spPr>
        <p:txBody>
          <a:bodyPr wrap="square" rtlCol="0">
            <a:spAutoFit/>
          </a:bodyPr>
          <a:lstStyle/>
          <a:p>
            <a:pPr marL="14850" marR="0" lvl="0" indent="0" algn="l" defTabSz="457200" rtl="0" eaLnBrk="1" fontAlgn="auto" latinLnBrk="0" hangingPunct="1">
              <a:lnSpc>
                <a:spcPts val="1916"/>
              </a:lnSpc>
              <a:spcBef>
                <a:spcPts val="117"/>
              </a:spcBef>
              <a:spcAft>
                <a:spcPts val="0"/>
              </a:spcAft>
              <a:buClrTx/>
              <a:buSzTx/>
              <a:buFontTx/>
              <a:buNone/>
              <a:tabLst/>
              <a:defRPr/>
            </a:pPr>
            <a:r>
              <a:rPr kumimoji="0" lang="en-GB" sz="1200" b="1" i="0" u="none" strike="noStrike" kern="1200" cap="none" spc="0" normalizeH="0" baseline="0" noProof="0" dirty="0">
                <a:ln>
                  <a:noFill/>
                </a:ln>
                <a:solidFill>
                  <a:srgbClr val="2800A0"/>
                </a:solidFill>
                <a:effectLst/>
                <a:uLnTx/>
                <a:uFillTx/>
                <a:latin typeface="Raleway" panose="020B0503030101060003" pitchFamily="34" charset="77"/>
                <a:ea typeface="+mn-ea"/>
                <a:cs typeface="Calibri"/>
              </a:rPr>
              <a:t>Annuity</a:t>
            </a:r>
          </a:p>
          <a:p>
            <a:pPr marL="186300" marR="0" lvl="0" indent="-171450" algn="l" defTabSz="457200" rtl="0" eaLnBrk="1" fontAlgn="auto" latinLnBrk="0" hangingPunct="1">
              <a:lnSpc>
                <a:spcPct val="100000"/>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Long-dated fixed interest</a:t>
            </a:r>
          </a:p>
        </p:txBody>
      </p:sp>
      <p:sp>
        <p:nvSpPr>
          <p:cNvPr id="20" name="TextBox 19">
            <a:extLst>
              <a:ext uri="{FF2B5EF4-FFF2-40B4-BE49-F238E27FC236}">
                <a16:creationId xmlns:a16="http://schemas.microsoft.com/office/drawing/2014/main" id="{BD8A79DA-1EB2-3127-F04A-0DB542784445}"/>
              </a:ext>
            </a:extLst>
          </p:cNvPr>
          <p:cNvSpPr txBox="1"/>
          <p:nvPr/>
        </p:nvSpPr>
        <p:spPr>
          <a:xfrm>
            <a:off x="6658555" y="5617092"/>
            <a:ext cx="4685123" cy="520655"/>
          </a:xfrm>
          <a:prstGeom prst="rect">
            <a:avLst/>
          </a:prstGeom>
          <a:noFill/>
        </p:spPr>
        <p:txBody>
          <a:bodyPr wrap="square" rtlCol="0">
            <a:spAutoFit/>
          </a:bodyPr>
          <a:lstStyle/>
          <a:p>
            <a:pPr marL="14850" marR="0" lvl="0" indent="0" algn="l" defTabSz="457200" rtl="0" eaLnBrk="1" fontAlgn="auto" latinLnBrk="0" hangingPunct="1">
              <a:lnSpc>
                <a:spcPts val="1916"/>
              </a:lnSpc>
              <a:spcBef>
                <a:spcPts val="117"/>
              </a:spcBef>
              <a:spcAft>
                <a:spcPts val="0"/>
              </a:spcAft>
              <a:buClrTx/>
              <a:buSzTx/>
              <a:buFontTx/>
              <a:buNone/>
              <a:tabLst/>
              <a:defRPr/>
            </a:pPr>
            <a:r>
              <a:rPr kumimoji="0" lang="en-GB" sz="1200" b="1" i="0" u="none" strike="noStrike" kern="1200" cap="none" spc="0" normalizeH="0" baseline="0" noProof="0" dirty="0">
                <a:ln>
                  <a:noFill/>
                </a:ln>
                <a:solidFill>
                  <a:srgbClr val="2800A0"/>
                </a:solidFill>
                <a:effectLst/>
                <a:uLnTx/>
                <a:uFillTx/>
                <a:latin typeface="Raleway" panose="020B0503030101060003" pitchFamily="34" charset="77"/>
                <a:ea typeface="+mn-ea"/>
                <a:cs typeface="Calibri"/>
              </a:rPr>
              <a:t>Pre-Retirement</a:t>
            </a:r>
          </a:p>
          <a:p>
            <a:pPr marL="186300" marR="0" lvl="0" indent="-171450" algn="l" defTabSz="457200" rtl="0" eaLnBrk="1" fontAlgn="auto" latinLnBrk="0" hangingPunct="1">
              <a:lnSpc>
                <a:spcPct val="100000"/>
              </a:lnSpc>
              <a:spcBef>
                <a:spcPts val="0"/>
              </a:spcBef>
              <a:spcAft>
                <a:spcPts val="0"/>
              </a:spcAft>
              <a:buClr>
                <a:srgbClr val="2800A0"/>
              </a:buClr>
              <a:buSzTx/>
              <a:buFont typeface="Arial" panose="020B0604020202020204" pitchFamily="34" charset="0"/>
              <a:buChar char="•"/>
              <a:tabLst>
                <a:tab pos="94298" algn="l"/>
              </a:tabLst>
              <a:defRPr/>
            </a:pPr>
            <a:r>
              <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Balance between capital growth and preservation </a:t>
            </a:r>
          </a:p>
        </p:txBody>
      </p:sp>
      <p:sp>
        <p:nvSpPr>
          <p:cNvPr id="21" name="Text Placeholder 11">
            <a:extLst>
              <a:ext uri="{FF2B5EF4-FFF2-40B4-BE49-F238E27FC236}">
                <a16:creationId xmlns:a16="http://schemas.microsoft.com/office/drawing/2014/main" id="{25D46DD1-48CD-E274-B105-A4ACFDE89F7E}"/>
              </a:ext>
            </a:extLst>
          </p:cNvPr>
          <p:cNvSpPr txBox="1">
            <a:spLocks/>
          </p:cNvSpPr>
          <p:nvPr/>
        </p:nvSpPr>
        <p:spPr>
          <a:xfrm>
            <a:off x="527947" y="1197129"/>
            <a:ext cx="6585610"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5D2FA"/>
                </a:solidFill>
                <a:effectLst/>
                <a:uLnTx/>
                <a:uFillTx/>
                <a:latin typeface="Raleway Medium" panose="020B0503030101060003" pitchFamily="34" charset="77"/>
                <a:ea typeface="+mn-ea"/>
              </a:rPr>
              <a:t>We balance the complexity of managing risk and generating investment performance</a:t>
            </a:r>
          </a:p>
        </p:txBody>
      </p:sp>
    </p:spTree>
    <p:extLst>
      <p:ext uri="{BB962C8B-B14F-4D97-AF65-F5344CB8AC3E}">
        <p14:creationId xmlns:p14="http://schemas.microsoft.com/office/powerpoint/2010/main" val="13134788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a:spLocks noGrp="1"/>
          </p:cNvSpPr>
          <p:nvPr>
            <p:ph type="title" idx="4294967295"/>
          </p:nvPr>
        </p:nvSpPr>
        <p:spPr>
          <a:xfrm>
            <a:off x="477316" y="428323"/>
            <a:ext cx="6147851" cy="571075"/>
          </a:xfrm>
          <a:prstGeom prst="rect">
            <a:avLst/>
          </a:prstGeom>
        </p:spPr>
        <p:txBody>
          <a:bodyPr vert="horz" wrap="square" lIns="0" tIns="16912" rIns="0" bIns="0" rtlCol="0">
            <a:spAutoFit/>
          </a:bodyPr>
          <a:lstStyle/>
          <a:p>
            <a:pPr marL="16913">
              <a:lnSpc>
                <a:spcPct val="100000"/>
              </a:lnSpc>
              <a:spcBef>
                <a:spcPts val="133"/>
              </a:spcBef>
            </a:pPr>
            <a:r>
              <a:rPr sz="3600" b="1" spc="-7" dirty="0">
                <a:solidFill>
                  <a:schemeClr val="tx2"/>
                </a:solidFill>
                <a:latin typeface="Fifita " panose="02000506020000020004" pitchFamily="2" charset="0"/>
              </a:rPr>
              <a:t>Default </a:t>
            </a:r>
            <a:r>
              <a:rPr lang="en-GB" sz="3600" b="1" spc="-7" dirty="0">
                <a:solidFill>
                  <a:schemeClr val="tx2"/>
                </a:solidFill>
                <a:latin typeface="Fifita " panose="02000506020000020004" pitchFamily="2" charset="0"/>
              </a:rPr>
              <a:t>i</a:t>
            </a:r>
            <a:r>
              <a:rPr sz="3600" b="1" dirty="0">
                <a:solidFill>
                  <a:schemeClr val="tx2"/>
                </a:solidFill>
                <a:latin typeface="Fifita " panose="02000506020000020004" pitchFamily="2" charset="0"/>
              </a:rPr>
              <a:t>nvestment</a:t>
            </a:r>
            <a:r>
              <a:rPr sz="3600" b="1" spc="-113" dirty="0">
                <a:solidFill>
                  <a:schemeClr val="tx2"/>
                </a:solidFill>
                <a:latin typeface="Fifita " panose="02000506020000020004" pitchFamily="2" charset="0"/>
              </a:rPr>
              <a:t> </a:t>
            </a:r>
            <a:r>
              <a:rPr lang="en-GB" sz="3600" b="1" spc="-7" dirty="0">
                <a:solidFill>
                  <a:schemeClr val="tx2"/>
                </a:solidFill>
                <a:latin typeface="Fifita " panose="02000506020000020004" pitchFamily="2" charset="0"/>
              </a:rPr>
              <a:t>p</a:t>
            </a:r>
            <a:r>
              <a:rPr sz="3600" b="1" spc="-7" dirty="0">
                <a:solidFill>
                  <a:schemeClr val="tx2"/>
                </a:solidFill>
                <a:latin typeface="Fifita " panose="02000506020000020004" pitchFamily="2" charset="0"/>
              </a:rPr>
              <a:t>roﬁle</a:t>
            </a:r>
            <a:endParaRPr sz="3600" b="1" dirty="0">
              <a:solidFill>
                <a:schemeClr val="tx2"/>
              </a:solidFill>
              <a:latin typeface="Fifita " panose="02000506020000020004" pitchFamily="2" charset="0"/>
            </a:endParaRPr>
          </a:p>
        </p:txBody>
      </p:sp>
      <p:sp>
        <p:nvSpPr>
          <p:cNvPr id="21" name="object 21"/>
          <p:cNvSpPr txBox="1"/>
          <p:nvPr/>
        </p:nvSpPr>
        <p:spPr>
          <a:xfrm>
            <a:off x="3308293" y="1108613"/>
            <a:ext cx="3273535" cy="600009"/>
          </a:xfrm>
          <a:prstGeom prst="rect">
            <a:avLst/>
          </a:prstGeom>
          <a:noFill/>
          <a:ln cap="rnd">
            <a:solidFill>
              <a:schemeClr val="tx2">
                <a:lumMod val="60000"/>
                <a:lumOff val="40000"/>
              </a:schemeClr>
            </a:solidFill>
          </a:ln>
          <a:effectLst/>
        </p:spPr>
        <p:style>
          <a:lnRef idx="0">
            <a:scrgbClr r="0" g="0" b="0"/>
          </a:lnRef>
          <a:fillRef idx="0">
            <a:scrgbClr r="0" g="0" b="0"/>
          </a:fillRef>
          <a:effectRef idx="0">
            <a:scrgbClr r="0" g="0" b="0"/>
          </a:effectRef>
          <a:fontRef idx="minor">
            <a:schemeClr val="lt1"/>
          </a:fontRef>
        </p:style>
        <p:txBody>
          <a:bodyPr vert="horz" wrap="square" lIns="108000" tIns="108000" rIns="108000" bIns="108000" rtlCol="0">
            <a:spAutoFit/>
          </a:bodyPr>
          <a:lstStyle/>
          <a:p>
            <a:pPr marL="16913" marR="6765" lvl="0" indent="0" algn="ctr" defTabSz="457200" rtl="0" eaLnBrk="1" fontAlgn="auto" latinLnBrk="0" hangingPunct="1">
              <a:lnSpc>
                <a:spcPct val="100000"/>
              </a:lnSpc>
              <a:spcBef>
                <a:spcPts val="133"/>
              </a:spcBef>
              <a:spcAft>
                <a:spcPts val="0"/>
              </a:spcAft>
              <a:buClrTx/>
              <a:buSzTx/>
              <a:buFontTx/>
              <a:buNone/>
              <a:tabLst/>
              <a:defRPr/>
            </a:pPr>
            <a:r>
              <a:rPr kumimoji="0"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rPr>
              <a:t>Starts </a:t>
            </a:r>
            <a:r>
              <a:rPr kumimoji="0" sz="1199"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rPr>
              <a:t>15 years </a:t>
            </a:r>
            <a:r>
              <a:rPr kumimoji="0"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rPr>
              <a:t>before  </a:t>
            </a:r>
            <a:endParaRPr kumimoji="0" lang="en-GB"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endParaRPr>
          </a:p>
          <a:p>
            <a:pPr marL="16913" marR="6765" lvl="0" indent="0" algn="ctr" defTabSz="457200" rtl="0" eaLnBrk="1" fontAlgn="auto" latinLnBrk="0" hangingPunct="1">
              <a:lnSpc>
                <a:spcPct val="100000"/>
              </a:lnSpc>
              <a:spcBef>
                <a:spcPts val="133"/>
              </a:spcBef>
              <a:spcAft>
                <a:spcPts val="0"/>
              </a:spcAft>
              <a:buClrTx/>
              <a:buSzTx/>
              <a:buFontTx/>
              <a:buNone/>
              <a:tabLst/>
              <a:defRPr/>
            </a:pPr>
            <a:r>
              <a:rPr kumimoji="0" sz="1199"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rPr>
              <a:t>chosen </a:t>
            </a:r>
            <a:r>
              <a:rPr kumimoji="0"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rPr>
              <a:t>retirement</a:t>
            </a:r>
            <a:r>
              <a:rPr kumimoji="0" sz="1199" b="0" i="0" u="none" strike="noStrike" kern="1200" cap="none" spc="-73" normalizeH="0" baseline="0" noProof="0" dirty="0">
                <a:ln>
                  <a:noFill/>
                </a:ln>
                <a:solidFill>
                  <a:srgbClr val="4B4B55"/>
                </a:solidFill>
                <a:effectLst/>
                <a:uLnTx/>
                <a:uFillTx/>
                <a:latin typeface="Raleway Medium" panose="020B0503030101060003" pitchFamily="34" charset="77"/>
                <a:ea typeface="+mn-ea"/>
                <a:cs typeface="Calibri"/>
              </a:rPr>
              <a:t> </a:t>
            </a:r>
            <a:r>
              <a:rPr kumimoji="0"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rPr>
              <a:t>date</a:t>
            </a:r>
            <a:endParaRPr kumimoji="0" sz="1199"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endParaRPr>
          </a:p>
        </p:txBody>
      </p:sp>
      <p:sp>
        <p:nvSpPr>
          <p:cNvPr id="22" name="object 22"/>
          <p:cNvSpPr txBox="1"/>
          <p:nvPr/>
        </p:nvSpPr>
        <p:spPr>
          <a:xfrm>
            <a:off x="6581829" y="1108613"/>
            <a:ext cx="3309176" cy="600009"/>
          </a:xfrm>
          <a:prstGeom prst="rect">
            <a:avLst/>
          </a:prstGeom>
          <a:noFill/>
          <a:ln cap="rnd">
            <a:solidFill>
              <a:schemeClr val="tx2">
                <a:lumMod val="60000"/>
                <a:lumOff val="40000"/>
              </a:schemeClr>
            </a:solidFill>
          </a:ln>
          <a:effectLst/>
        </p:spPr>
        <p:style>
          <a:lnRef idx="0">
            <a:scrgbClr r="0" g="0" b="0"/>
          </a:lnRef>
          <a:fillRef idx="0">
            <a:scrgbClr r="0" g="0" b="0"/>
          </a:fillRef>
          <a:effectRef idx="0">
            <a:scrgbClr r="0" g="0" b="0"/>
          </a:effectRef>
          <a:fontRef idx="minor">
            <a:schemeClr val="lt1"/>
          </a:fontRef>
        </p:style>
        <p:txBody>
          <a:bodyPr vert="horz" wrap="square" lIns="108000" tIns="108000" rIns="108000" bIns="108000" rtlCol="0">
            <a:spAutoFit/>
          </a:bodyPr>
          <a:lstStyle/>
          <a:p>
            <a:pPr marL="16913" marR="6765" lvl="0" indent="0" algn="ctr" defTabSz="457200" rtl="0" eaLnBrk="1" fontAlgn="auto" latinLnBrk="0" hangingPunct="1">
              <a:lnSpc>
                <a:spcPct val="100000"/>
              </a:lnSpc>
              <a:spcBef>
                <a:spcPts val="133"/>
              </a:spcBef>
              <a:spcAft>
                <a:spcPts val="0"/>
              </a:spcAft>
              <a:buClrTx/>
              <a:buSzTx/>
              <a:buFontTx/>
              <a:buNone/>
              <a:tabLst/>
              <a:defRPr/>
            </a:pPr>
            <a:r>
              <a:rPr kumimoji="0"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rPr>
              <a:t>Automatically </a:t>
            </a:r>
            <a:r>
              <a:rPr kumimoji="0" sz="1199"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rPr>
              <a:t>moves </a:t>
            </a:r>
            <a:r>
              <a:rPr kumimoji="0"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rPr>
              <a:t>investments </a:t>
            </a:r>
            <a:endParaRPr kumimoji="0" lang="en-GB"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endParaRPr>
          </a:p>
          <a:p>
            <a:pPr marL="16913" marR="6765" lvl="0" indent="0" algn="ctr" defTabSz="457200" rtl="0" eaLnBrk="1" fontAlgn="auto" latinLnBrk="0" hangingPunct="1">
              <a:lnSpc>
                <a:spcPct val="100000"/>
              </a:lnSpc>
              <a:spcBef>
                <a:spcPts val="133"/>
              </a:spcBef>
              <a:spcAft>
                <a:spcPts val="0"/>
              </a:spcAft>
              <a:buClrTx/>
              <a:buSzTx/>
              <a:buFontTx/>
              <a:buNone/>
              <a:tabLst/>
              <a:defRPr/>
            </a:pPr>
            <a:r>
              <a:rPr kumimoji="0" sz="1199"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rPr>
              <a:t>to </a:t>
            </a:r>
            <a:r>
              <a:rPr kumimoji="0"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rPr>
              <a:t>lower</a:t>
            </a:r>
            <a:r>
              <a:rPr kumimoji="0" lang="en-GB"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rPr>
              <a:t>-</a:t>
            </a:r>
            <a:r>
              <a:rPr kumimoji="0" sz="1199"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rPr>
              <a:t>risk</a:t>
            </a:r>
            <a:r>
              <a:rPr kumimoji="0" sz="1199" b="0" i="0" u="none" strike="noStrike" kern="1200" cap="none" spc="-107" normalizeH="0" baseline="0" noProof="0" dirty="0">
                <a:ln>
                  <a:noFill/>
                </a:ln>
                <a:solidFill>
                  <a:srgbClr val="4B4B55"/>
                </a:solidFill>
                <a:effectLst/>
                <a:uLnTx/>
                <a:uFillTx/>
                <a:latin typeface="Raleway Medium" panose="020B0503030101060003" pitchFamily="34" charset="77"/>
                <a:ea typeface="+mn-ea"/>
                <a:cs typeface="Calibri"/>
              </a:rPr>
              <a:t> </a:t>
            </a:r>
            <a:r>
              <a:rPr kumimoji="0" sz="1199" b="0" i="0" u="none" strike="noStrike" kern="1200" cap="none" spc="-7" normalizeH="0" baseline="0" noProof="0" dirty="0">
                <a:ln>
                  <a:noFill/>
                </a:ln>
                <a:solidFill>
                  <a:srgbClr val="4B4B55"/>
                </a:solidFill>
                <a:effectLst/>
                <a:uLnTx/>
                <a:uFillTx/>
                <a:latin typeface="Raleway Medium" panose="020B0503030101060003" pitchFamily="34" charset="77"/>
                <a:ea typeface="+mn-ea"/>
                <a:cs typeface="Calibri"/>
              </a:rPr>
              <a:t>funds</a:t>
            </a:r>
            <a:endParaRPr kumimoji="0" sz="1199"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Calibri"/>
            </a:endParaRPr>
          </a:p>
        </p:txBody>
      </p:sp>
      <p:sp>
        <p:nvSpPr>
          <p:cNvPr id="7" name="Arrow: Pentagon 10">
            <a:extLst>
              <a:ext uri="{FF2B5EF4-FFF2-40B4-BE49-F238E27FC236}">
                <a16:creationId xmlns:a16="http://schemas.microsoft.com/office/drawing/2014/main" id="{E022CFF5-F687-E5FF-6E0E-B4F757BF1DA1}"/>
              </a:ext>
            </a:extLst>
          </p:cNvPr>
          <p:cNvSpPr/>
          <p:nvPr/>
        </p:nvSpPr>
        <p:spPr>
          <a:xfrm>
            <a:off x="-884" y="1685537"/>
            <a:ext cx="3787899" cy="903758"/>
          </a:xfrm>
          <a:prstGeom prst="homePlate">
            <a:avLst/>
          </a:prstGeom>
          <a:solidFill>
            <a:schemeClr val="tx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6913" marR="0" lvl="0" indent="0" algn="ctr" defTabSz="457200" rtl="0" eaLnBrk="1" fontAlgn="auto" latinLnBrk="0" hangingPunct="1">
              <a:lnSpc>
                <a:spcPts val="1891"/>
              </a:lnSpc>
              <a:spcBef>
                <a:spcPts val="133"/>
              </a:spcBef>
              <a:spcAft>
                <a:spcPts val="0"/>
              </a:spcAft>
              <a:buClrTx/>
              <a:buSzTx/>
              <a:buFontTx/>
              <a:buNone/>
              <a:tabLst/>
              <a:defRPr/>
            </a:pPr>
            <a:r>
              <a:rPr kumimoji="0" lang="en-GB" sz="1600" b="1" i="0" u="none" strike="noStrike" kern="1200" cap="none" spc="0" normalizeH="0" baseline="0" noProof="0" dirty="0">
                <a:ln>
                  <a:noFill/>
                </a:ln>
                <a:solidFill>
                  <a:srgbClr val="FFFFFF"/>
                </a:solidFill>
                <a:effectLst/>
                <a:uLnTx/>
                <a:uFillTx/>
                <a:latin typeface="Raleway" panose="020B0503030101060003" pitchFamily="34" charset="77"/>
                <a:ea typeface="+mn-ea"/>
                <a:cs typeface="Calibri"/>
              </a:rPr>
              <a:t>Up to 85% Shares</a:t>
            </a:r>
            <a:r>
              <a:rPr kumimoji="0" lang="en-GB" sz="1600" b="1" i="0" u="none" strike="noStrike" kern="1200" cap="none" spc="-127" normalizeH="0" baseline="0" noProof="0" dirty="0">
                <a:ln>
                  <a:noFill/>
                </a:ln>
                <a:solidFill>
                  <a:srgbClr val="FFFFFF"/>
                </a:solidFill>
                <a:effectLst/>
                <a:uLnTx/>
                <a:uFillTx/>
                <a:latin typeface="Raleway" panose="020B0503030101060003" pitchFamily="34" charset="77"/>
                <a:ea typeface="+mn-ea"/>
                <a:cs typeface="Calibri"/>
              </a:rPr>
              <a:t> </a:t>
            </a:r>
            <a:r>
              <a:rPr kumimoji="0" lang="en-GB" sz="1600" b="1" i="0" u="none" strike="noStrike" kern="1200" cap="none" spc="0" normalizeH="0" baseline="0" noProof="0" dirty="0">
                <a:ln>
                  <a:noFill/>
                </a:ln>
                <a:solidFill>
                  <a:srgbClr val="FFFFFF"/>
                </a:solidFill>
                <a:effectLst/>
                <a:uLnTx/>
                <a:uFillTx/>
                <a:latin typeface="Raleway" panose="020B0503030101060003" pitchFamily="34" charset="77"/>
                <a:ea typeface="+mn-ea"/>
                <a:cs typeface="Calibri"/>
              </a:rPr>
              <a:t>Fund</a:t>
            </a:r>
          </a:p>
          <a:p>
            <a:pPr marL="16913" marR="0" lvl="0" indent="0" algn="ctr" defTabSz="457200" rtl="0" eaLnBrk="1" fontAlgn="auto" latinLnBrk="0" hangingPunct="1">
              <a:lnSpc>
                <a:spcPts val="1571"/>
              </a:lnSpc>
              <a:spcBef>
                <a:spcPts val="0"/>
              </a:spcBef>
              <a:spcAft>
                <a:spcPts val="0"/>
              </a:spcAft>
              <a:buClrTx/>
              <a:buSzTx/>
              <a:buFontTx/>
              <a:buNone/>
              <a:tabLst/>
              <a:defRPr/>
            </a:pPr>
            <a:r>
              <a:rPr kumimoji="0" lang="en-GB" sz="1200" b="0" i="0" u="none" strike="noStrike" kern="1200" cap="none" spc="-13" normalizeH="0" baseline="0" noProof="0" dirty="0">
                <a:ln>
                  <a:noFill/>
                </a:ln>
                <a:solidFill>
                  <a:srgbClr val="FFFFFF"/>
                </a:solidFill>
                <a:effectLst/>
                <a:uLnTx/>
                <a:uFillTx/>
                <a:latin typeface="Raleway Medium" panose="020B0503030101060003" pitchFamily="34" charset="77"/>
                <a:ea typeface="+mn-ea"/>
                <a:cs typeface="Calibri"/>
              </a:rPr>
              <a:t>Objective: </a:t>
            </a:r>
            <a:r>
              <a:rPr kumimoji="0" lang="en-GB" sz="1200" b="0" i="0" u="none" strike="noStrike" kern="1200" cap="none" spc="-7" normalizeH="0" baseline="0" noProof="0" dirty="0">
                <a:ln>
                  <a:noFill/>
                </a:ln>
                <a:solidFill>
                  <a:srgbClr val="FFFFFF"/>
                </a:solidFill>
                <a:effectLst/>
                <a:uLnTx/>
                <a:uFillTx/>
                <a:latin typeface="Raleway Medium" panose="020B0503030101060003" pitchFamily="34" charset="77"/>
                <a:ea typeface="+mn-ea"/>
                <a:cs typeface="Calibri"/>
              </a:rPr>
              <a:t>CPI </a:t>
            </a:r>
            <a:r>
              <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a:t>
            </a:r>
            <a:r>
              <a:rPr kumimoji="0" lang="en-GB" sz="1200" b="0" i="0" u="none" strike="noStrike" kern="1200" cap="none" spc="-13" normalizeH="0" baseline="0" noProof="0" dirty="0">
                <a:ln>
                  <a:noFill/>
                </a:ln>
                <a:solidFill>
                  <a:srgbClr val="FFFFFF"/>
                </a:solidFill>
                <a:effectLst/>
                <a:uLnTx/>
                <a:uFillTx/>
                <a:latin typeface="Raleway Medium" panose="020B0503030101060003" pitchFamily="34" charset="77"/>
                <a:ea typeface="+mn-ea"/>
                <a:cs typeface="Calibri"/>
              </a:rPr>
              <a:t> 2.5%</a:t>
            </a:r>
            <a:endPar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endParaRPr>
          </a:p>
        </p:txBody>
      </p:sp>
      <p:sp>
        <p:nvSpPr>
          <p:cNvPr id="8" name="Arrow: Chevron 11">
            <a:extLst>
              <a:ext uri="{FF2B5EF4-FFF2-40B4-BE49-F238E27FC236}">
                <a16:creationId xmlns:a16="http://schemas.microsoft.com/office/drawing/2014/main" id="{BCA8C890-A87C-4437-F52E-AFEBCB058F64}"/>
              </a:ext>
            </a:extLst>
          </p:cNvPr>
          <p:cNvSpPr/>
          <p:nvPr/>
        </p:nvSpPr>
        <p:spPr>
          <a:xfrm>
            <a:off x="3280515" y="1685537"/>
            <a:ext cx="3787899" cy="903758"/>
          </a:xfrm>
          <a:prstGeom prst="chevron">
            <a:avLst/>
          </a:prstGeom>
          <a:solidFill>
            <a:schemeClr val="tx2">
              <a:lumMod val="60000"/>
              <a:lumOff val="4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189" tIns="40094" rIns="80189" bIns="40094" numCol="1" spcCol="0" rtlCol="0" fromWordArt="0" anchor="ctr" anchorCtr="0" forceAA="0" compatLnSpc="1">
            <a:prstTxWarp prst="textNoShape">
              <a:avLst/>
            </a:prstTxWarp>
            <a:noAutofit/>
          </a:bodyPr>
          <a:lstStyle/>
          <a:p>
            <a:pPr marL="16913" marR="6765" lvl="0" indent="0" algn="ctr" defTabSz="457200" rtl="0" eaLnBrk="1" fontAlgn="auto" latinLnBrk="0" hangingPunct="1">
              <a:lnSpc>
                <a:spcPts val="1598"/>
              </a:lnSpc>
              <a:spcBef>
                <a:spcPts val="453"/>
              </a:spcBef>
              <a:spcAft>
                <a:spcPts val="0"/>
              </a:spcAft>
              <a:buClrTx/>
              <a:buSzTx/>
              <a:buFontTx/>
              <a:buNone/>
              <a:tabLst/>
              <a:defRPr/>
            </a:pPr>
            <a:r>
              <a:rPr kumimoji="0" lang="en-GB" sz="1600" b="1" i="0" u="none" strike="noStrike" kern="1200" cap="none" spc="-7" normalizeH="0" baseline="0" noProof="0" dirty="0">
                <a:ln>
                  <a:noFill/>
                </a:ln>
                <a:solidFill>
                  <a:srgbClr val="FFFFFF"/>
                </a:solidFill>
                <a:effectLst/>
                <a:uLnTx/>
                <a:uFillTx/>
                <a:latin typeface="Raleway" panose="020B0503030101060003" pitchFamily="34" charset="77"/>
                <a:ea typeface="+mn-ea"/>
                <a:cs typeface="Calibri"/>
              </a:rPr>
              <a:t>Gradual de-risking  </a:t>
            </a:r>
            <a:br>
              <a:rPr kumimoji="0" lang="en-GB" sz="1600" b="1" i="0" u="none" strike="noStrike" kern="1200" cap="none" spc="-7" normalizeH="0" baseline="0" noProof="0" dirty="0">
                <a:ln>
                  <a:noFill/>
                </a:ln>
                <a:solidFill>
                  <a:srgbClr val="FFFFFF"/>
                </a:solidFill>
                <a:effectLst/>
                <a:uLnTx/>
                <a:uFillTx/>
                <a:latin typeface="Raleway" panose="020B0503030101060003" pitchFamily="34" charset="77"/>
                <a:ea typeface="+mn-ea"/>
                <a:cs typeface="Calibri"/>
              </a:rPr>
            </a:br>
            <a:r>
              <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Investment </a:t>
            </a:r>
            <a:r>
              <a:rPr kumimoji="0" lang="en-GB" sz="1200" b="0" i="0" u="none" strike="noStrike" kern="1200" cap="none" spc="-13" normalizeH="0" baseline="0" noProof="0" dirty="0">
                <a:ln>
                  <a:noFill/>
                </a:ln>
                <a:solidFill>
                  <a:srgbClr val="FFFFFF"/>
                </a:solidFill>
                <a:effectLst/>
                <a:uLnTx/>
                <a:uFillTx/>
                <a:latin typeface="Raleway Medium" panose="020B0503030101060003" pitchFamily="34" charset="77"/>
                <a:ea typeface="+mn-ea"/>
                <a:cs typeface="Calibri"/>
              </a:rPr>
              <a:t>objective</a:t>
            </a:r>
            <a:r>
              <a:rPr kumimoji="0" lang="en-GB" sz="1200" b="0" i="0" u="none" strike="noStrike" kern="1200" cap="none" spc="-80" normalizeH="0" baseline="0" noProof="0" dirty="0">
                <a:ln>
                  <a:noFill/>
                </a:ln>
                <a:solidFill>
                  <a:srgbClr val="FFFFFF"/>
                </a:solidFill>
                <a:effectLst/>
                <a:uLnTx/>
                <a:uFillTx/>
                <a:latin typeface="Raleway Medium" panose="020B0503030101060003" pitchFamily="34" charset="77"/>
                <a:ea typeface="+mn-ea"/>
                <a:cs typeface="Calibri"/>
              </a:rPr>
              <a:t> </a:t>
            </a:r>
            <a:r>
              <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moves </a:t>
            </a:r>
            <a:r>
              <a:rPr kumimoji="0" lang="en-GB" sz="1200" b="0" i="0" u="none" strike="noStrike" kern="1200" cap="none" spc="-7" normalizeH="0" baseline="0" noProof="0" dirty="0">
                <a:ln>
                  <a:noFill/>
                </a:ln>
                <a:solidFill>
                  <a:srgbClr val="FFFFFF"/>
                </a:solidFill>
                <a:effectLst/>
                <a:uLnTx/>
                <a:uFillTx/>
                <a:latin typeface="Raleway Medium" panose="020B0503030101060003" pitchFamily="34" charset="77"/>
                <a:ea typeface="+mn-ea"/>
                <a:cs typeface="Calibri"/>
              </a:rPr>
              <a:t>from CPI+2.5% </a:t>
            </a:r>
            <a:r>
              <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to</a:t>
            </a:r>
            <a:r>
              <a:rPr kumimoji="0" lang="en-GB" sz="1200" b="0" i="0" u="none" strike="noStrike" kern="1200" cap="none" spc="-33" normalizeH="0" baseline="0" noProof="0" dirty="0">
                <a:ln>
                  <a:noFill/>
                </a:ln>
                <a:solidFill>
                  <a:srgbClr val="FFFFFF"/>
                </a:solidFill>
                <a:effectLst/>
                <a:uLnTx/>
                <a:uFillTx/>
                <a:latin typeface="Raleway Medium" panose="020B0503030101060003" pitchFamily="34" charset="77"/>
                <a:ea typeface="+mn-ea"/>
                <a:cs typeface="Calibri"/>
              </a:rPr>
              <a:t> </a:t>
            </a:r>
            <a:r>
              <a:rPr kumimoji="0" lang="en-GB" sz="1200" b="0" i="0" u="none" strike="noStrike" kern="1200" cap="none" spc="-7" normalizeH="0" baseline="0" noProof="0" dirty="0">
                <a:ln>
                  <a:noFill/>
                </a:ln>
                <a:solidFill>
                  <a:srgbClr val="FFFFFF"/>
                </a:solidFill>
                <a:effectLst/>
                <a:uLnTx/>
                <a:uFillTx/>
                <a:latin typeface="Raleway Medium" panose="020B0503030101060003" pitchFamily="34" charset="77"/>
                <a:ea typeface="+mn-ea"/>
                <a:cs typeface="Calibri"/>
              </a:rPr>
              <a:t>CPI+0.5%</a:t>
            </a:r>
            <a:endParaRPr kumimoji="0" lang="en-GB" sz="12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endParaRPr>
          </a:p>
        </p:txBody>
      </p:sp>
      <p:sp>
        <p:nvSpPr>
          <p:cNvPr id="9" name="Arrow: Chevron 11">
            <a:extLst>
              <a:ext uri="{FF2B5EF4-FFF2-40B4-BE49-F238E27FC236}">
                <a16:creationId xmlns:a16="http://schemas.microsoft.com/office/drawing/2014/main" id="{0F8BA1C6-CB8C-D6E5-DCDD-C70D83B4501B}"/>
              </a:ext>
            </a:extLst>
          </p:cNvPr>
          <p:cNvSpPr/>
          <p:nvPr/>
        </p:nvSpPr>
        <p:spPr>
          <a:xfrm>
            <a:off x="6556113" y="1685267"/>
            <a:ext cx="3850354" cy="903758"/>
          </a:xfrm>
          <a:prstGeom prst="chevron">
            <a:avLst/>
          </a:prstGeom>
          <a:solidFill>
            <a:schemeClr val="tx2">
              <a:lumMod val="40000"/>
              <a:lumOff val="6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0189" tIns="40094" rIns="80189" bIns="40094" numCol="1" spcCol="0" rtlCol="0" fromWordArt="0" anchor="ctr" anchorCtr="0" forceAA="0" compatLnSpc="1">
            <a:prstTxWarp prst="textNoShape">
              <a:avLst/>
            </a:prstTxWarp>
            <a:noAutofit/>
          </a:bodyPr>
          <a:lstStyle/>
          <a:p>
            <a:pPr marL="16913" marR="0" lvl="0" indent="0" algn="ctr" defTabSz="457200" rtl="0" eaLnBrk="1" fontAlgn="auto" latinLnBrk="0" hangingPunct="1">
              <a:lnSpc>
                <a:spcPts val="1891"/>
              </a:lnSpc>
              <a:spcBef>
                <a:spcPts val="133"/>
              </a:spcBef>
              <a:spcAft>
                <a:spcPts val="0"/>
              </a:spcAft>
              <a:buClrTx/>
              <a:buSzTx/>
              <a:buFontTx/>
              <a:buNone/>
              <a:tabLst/>
              <a:defRPr/>
            </a:pPr>
            <a:r>
              <a:rPr kumimoji="0" lang="en-GB" sz="1600" b="1" i="0" u="none" strike="noStrike" kern="1200" cap="none" spc="-13" normalizeH="0" baseline="0" noProof="0" dirty="0">
                <a:ln>
                  <a:noFill/>
                </a:ln>
                <a:solidFill>
                  <a:srgbClr val="FFFFFF"/>
                </a:solidFill>
                <a:effectLst/>
                <a:uLnTx/>
                <a:uFillTx/>
                <a:latin typeface="Raleway" panose="020B0503030101060003" pitchFamily="34" charset="77"/>
                <a:ea typeface="+mn-ea"/>
                <a:cs typeface="Calibri"/>
              </a:rPr>
              <a:t>Pre-Retirement</a:t>
            </a:r>
            <a:r>
              <a:rPr kumimoji="0" lang="en-GB" sz="1600" b="1" i="0" u="none" strike="noStrike" kern="1200" cap="none" spc="-40" normalizeH="0" baseline="0" noProof="0" dirty="0">
                <a:ln>
                  <a:noFill/>
                </a:ln>
                <a:solidFill>
                  <a:srgbClr val="FFFFFF"/>
                </a:solidFill>
                <a:effectLst/>
                <a:uLnTx/>
                <a:uFillTx/>
                <a:latin typeface="Raleway" panose="020B0503030101060003" pitchFamily="34" charset="77"/>
                <a:ea typeface="+mn-ea"/>
                <a:cs typeface="Calibri"/>
              </a:rPr>
              <a:t> </a:t>
            </a:r>
            <a:r>
              <a:rPr kumimoji="0" lang="en-GB" sz="1600" b="1" i="0" u="none" strike="noStrike" kern="1200" cap="none" spc="0" normalizeH="0" baseline="0" noProof="0" dirty="0">
                <a:ln>
                  <a:noFill/>
                </a:ln>
                <a:solidFill>
                  <a:srgbClr val="FFFFFF"/>
                </a:solidFill>
                <a:effectLst/>
                <a:uLnTx/>
                <a:uFillTx/>
                <a:latin typeface="Raleway" panose="020B0503030101060003" pitchFamily="34" charset="77"/>
                <a:ea typeface="+mn-ea"/>
                <a:cs typeface="Calibri"/>
              </a:rPr>
              <a:t>Fund</a:t>
            </a:r>
          </a:p>
          <a:p>
            <a:pPr marL="16913" marR="0" lvl="0" indent="0" algn="ctr" defTabSz="457200" rtl="0" eaLnBrk="1" fontAlgn="auto" latinLnBrk="0" hangingPunct="1">
              <a:lnSpc>
                <a:spcPts val="1571"/>
              </a:lnSpc>
              <a:spcBef>
                <a:spcPts val="0"/>
              </a:spcBef>
              <a:spcAft>
                <a:spcPts val="0"/>
              </a:spcAft>
              <a:buClrTx/>
              <a:buSzTx/>
              <a:buFontTx/>
              <a:buNone/>
              <a:tabLst/>
              <a:defRPr/>
            </a:pPr>
            <a:r>
              <a:rPr kumimoji="0" lang="en-GB" sz="1400" b="0" i="0" u="none" strike="noStrike" kern="1200" cap="none" spc="-13" normalizeH="0" baseline="0" noProof="0" dirty="0">
                <a:ln>
                  <a:noFill/>
                </a:ln>
                <a:solidFill>
                  <a:srgbClr val="FFFFFF"/>
                </a:solidFill>
                <a:effectLst/>
                <a:uLnTx/>
                <a:uFillTx/>
                <a:latin typeface="Raleway Medium" panose="020B0503030101060003" pitchFamily="34" charset="77"/>
                <a:ea typeface="+mn-ea"/>
                <a:cs typeface="Calibri"/>
              </a:rPr>
              <a:t>Objective: </a:t>
            </a:r>
            <a:r>
              <a:rPr kumimoji="0" lang="en-GB" sz="1400" b="0" i="0" u="none" strike="noStrike" kern="1200" cap="none" spc="-7" normalizeH="0" baseline="0" noProof="0" dirty="0">
                <a:ln>
                  <a:noFill/>
                </a:ln>
                <a:solidFill>
                  <a:srgbClr val="FFFFFF"/>
                </a:solidFill>
                <a:effectLst/>
                <a:uLnTx/>
                <a:uFillTx/>
                <a:latin typeface="Raleway Medium" panose="020B0503030101060003" pitchFamily="34" charset="77"/>
                <a:ea typeface="+mn-ea"/>
                <a:cs typeface="Calibri"/>
              </a:rPr>
              <a:t>CPI </a:t>
            </a:r>
            <a:r>
              <a:rPr kumimoji="0" lang="en-GB" sz="14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a:t>
            </a:r>
            <a:r>
              <a:rPr kumimoji="0" lang="en-GB" sz="1400" b="0" i="0" u="none" strike="noStrike" kern="1200" cap="none" spc="-13" normalizeH="0" baseline="0" noProof="0" dirty="0">
                <a:ln>
                  <a:noFill/>
                </a:ln>
                <a:solidFill>
                  <a:srgbClr val="FFFFFF"/>
                </a:solidFill>
                <a:effectLst/>
                <a:uLnTx/>
                <a:uFillTx/>
                <a:latin typeface="Raleway Medium" panose="020B0503030101060003" pitchFamily="34" charset="77"/>
                <a:ea typeface="+mn-ea"/>
                <a:cs typeface="Calibri"/>
              </a:rPr>
              <a:t> 0.5</a:t>
            </a:r>
            <a:r>
              <a:rPr kumimoji="0" lang="en-GB" sz="1400" b="0" i="0" u="none" strike="noStrike" kern="1200" cap="none" spc="0" normalizeH="0" baseline="0" noProof="0" dirty="0">
                <a:ln>
                  <a:noFill/>
                </a:ln>
                <a:solidFill>
                  <a:srgbClr val="FFFFFF"/>
                </a:solidFill>
                <a:effectLst/>
                <a:uLnTx/>
                <a:uFillTx/>
                <a:latin typeface="Raleway Medium" panose="020B0503030101060003" pitchFamily="34" charset="77"/>
                <a:ea typeface="+mn-ea"/>
                <a:cs typeface="Calibri"/>
              </a:rPr>
              <a:t>%</a:t>
            </a:r>
          </a:p>
        </p:txBody>
      </p:sp>
      <p:graphicFrame>
        <p:nvGraphicFramePr>
          <p:cNvPr id="2" name="Chart 1">
            <a:extLst>
              <a:ext uri="{FF2B5EF4-FFF2-40B4-BE49-F238E27FC236}">
                <a16:creationId xmlns:a16="http://schemas.microsoft.com/office/drawing/2014/main" id="{3C1B9DF1-83B1-4768-BB69-5430401CB60D}"/>
              </a:ext>
            </a:extLst>
          </p:cNvPr>
          <p:cNvGraphicFramePr>
            <a:graphicFrameLocks/>
          </p:cNvGraphicFramePr>
          <p:nvPr>
            <p:extLst>
              <p:ext uri="{D42A27DB-BD31-4B8C-83A1-F6EECF244321}">
                <p14:modId xmlns:p14="http://schemas.microsoft.com/office/powerpoint/2010/main" val="1954242840"/>
              </p:ext>
            </p:extLst>
          </p:nvPr>
        </p:nvGraphicFramePr>
        <p:xfrm>
          <a:off x="696901" y="2589025"/>
          <a:ext cx="11135977" cy="426467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5F808E5-E3CE-2D28-D85C-04B39B7F07B7}"/>
              </a:ext>
            </a:extLst>
          </p:cNvPr>
          <p:cNvSpPr>
            <a:spLocks noGrp="1"/>
          </p:cNvSpPr>
          <p:nvPr>
            <p:ph type="title"/>
          </p:nvPr>
        </p:nvSpPr>
        <p:spPr>
          <a:xfrm>
            <a:off x="517071" y="479746"/>
            <a:ext cx="4994616" cy="483014"/>
          </a:xfrm>
        </p:spPr>
        <p:txBody>
          <a:bodyPr/>
          <a:lstStyle/>
          <a:p>
            <a:r>
              <a:rPr lang="en-US" sz="4000" dirty="0"/>
              <a:t>Agenda</a:t>
            </a:r>
            <a:endParaRPr lang="en-US" dirty="0"/>
          </a:p>
        </p:txBody>
      </p:sp>
      <p:sp>
        <p:nvSpPr>
          <p:cNvPr id="10" name="Text Placeholder 2">
            <a:extLst>
              <a:ext uri="{FF2B5EF4-FFF2-40B4-BE49-F238E27FC236}">
                <a16:creationId xmlns:a16="http://schemas.microsoft.com/office/drawing/2014/main" id="{FBF93417-B42B-EED3-BC84-0EEE4398A5CF}"/>
              </a:ext>
            </a:extLst>
          </p:cNvPr>
          <p:cNvSpPr>
            <a:spLocks noGrp="1"/>
          </p:cNvSpPr>
          <p:nvPr>
            <p:ph type="body" idx="1"/>
          </p:nvPr>
        </p:nvSpPr>
        <p:spPr>
          <a:xfrm>
            <a:off x="414967" y="1677371"/>
            <a:ext cx="6086193" cy="4395965"/>
          </a:xfrm>
        </p:spPr>
        <p:txBody>
          <a:bodyPr/>
          <a:lstStyle/>
          <a:p>
            <a:r>
              <a:rPr lang="en-US" sz="4000" b="1" dirty="0">
                <a:solidFill>
                  <a:srgbClr val="09D2FA"/>
                </a:solidFill>
                <a:latin typeface="Fifita " panose="02000506020000020004" pitchFamily="2" charset="0"/>
              </a:rPr>
              <a:t>1</a:t>
            </a:r>
            <a:r>
              <a:rPr lang="en-US" b="1" dirty="0">
                <a:solidFill>
                  <a:schemeClr val="tx2"/>
                </a:solidFill>
                <a:latin typeface="Raleway SemiBold" panose="020B0503030101060003" pitchFamily="34" charset="77"/>
              </a:rPr>
              <a:t>   </a:t>
            </a:r>
            <a:r>
              <a:rPr lang="en-US" sz="1800" b="1" dirty="0">
                <a:solidFill>
                  <a:schemeClr val="tx2"/>
                </a:solidFill>
                <a:latin typeface="Raleway SemiBold" panose="020B0503030101060003" pitchFamily="34" charset="77"/>
              </a:rPr>
              <a:t>About The People’s Pension</a:t>
            </a:r>
          </a:p>
          <a:p>
            <a:pPr defTabSz="457200">
              <a:lnSpc>
                <a:spcPct val="100000"/>
              </a:lnSpc>
              <a:spcBef>
                <a:spcPts val="0"/>
              </a:spcBef>
              <a:defRPr/>
            </a:pPr>
            <a:r>
              <a:rPr kumimoji="0" lang="en-US" sz="4000" b="1" i="0" u="none" strike="noStrike" kern="1200" cap="none" spc="0" normalizeH="0" baseline="0" noProof="0" dirty="0">
                <a:ln>
                  <a:noFill/>
                </a:ln>
                <a:solidFill>
                  <a:srgbClr val="F8681F"/>
                </a:solidFill>
                <a:effectLst/>
                <a:uLnTx/>
                <a:uFillTx/>
                <a:latin typeface="Fifita " panose="02000506020000020004" pitchFamily="2" charset="0"/>
                <a:ea typeface="+mn-ea"/>
                <a:cs typeface="+mn-cs"/>
              </a:rPr>
              <a:t>2</a:t>
            </a:r>
            <a:r>
              <a:rPr kumimoji="0" lang="en-US" sz="1800" b="1" i="0" u="none" strike="noStrike" kern="1200" cap="none" spc="0" normalizeH="0" baseline="0" noProof="0" dirty="0">
                <a:ln>
                  <a:noFill/>
                </a:ln>
                <a:solidFill>
                  <a:srgbClr val="4B4B55"/>
                </a:solidFill>
                <a:effectLst/>
                <a:uLnTx/>
                <a:uFillTx/>
                <a:latin typeface="Fifita " panose="02000506020000020004" pitchFamily="2" charset="0"/>
                <a:ea typeface="+mn-ea"/>
                <a:cs typeface="+mn-cs"/>
              </a:rPr>
              <a:t> </a:t>
            </a:r>
            <a:r>
              <a:rPr kumimoji="0" lang="en-GB" sz="1800" b="1" i="0" u="none" strike="noStrike" kern="1200" cap="none" spc="0" normalizeH="0" baseline="0" noProof="0" dirty="0">
                <a:ln>
                  <a:noFill/>
                </a:ln>
                <a:solidFill>
                  <a:schemeClr val="tx2"/>
                </a:solidFill>
                <a:effectLst/>
                <a:uLnTx/>
                <a:uFillTx/>
                <a:latin typeface="Raleway SemiBold" panose="020B0503030101060003" pitchFamily="34" charset="77"/>
                <a:ea typeface="+mn-ea"/>
                <a:cs typeface="+mn-cs"/>
              </a:rPr>
              <a:t>What is auto-enrolment?</a:t>
            </a:r>
          </a:p>
          <a:p>
            <a:pPr>
              <a:spcBef>
                <a:spcPct val="0"/>
              </a:spcBef>
              <a:defRPr/>
            </a:pPr>
            <a:r>
              <a:rPr lang="en-US" sz="4000" b="1" dirty="0">
                <a:solidFill>
                  <a:schemeClr val="accent1"/>
                </a:solidFill>
                <a:latin typeface="Fifita " panose="02000506020000020004" pitchFamily="2" charset="0"/>
              </a:rPr>
              <a:t>3</a:t>
            </a:r>
            <a:r>
              <a:rPr lang="en-US" sz="1600" b="1" dirty="0">
                <a:latin typeface="Raleway SemiBold" panose="020B0503030101060003" pitchFamily="34" charset="77"/>
              </a:rPr>
              <a:t>  </a:t>
            </a:r>
            <a:r>
              <a:rPr kumimoji="0" lang="en-GB" sz="1800" b="1" u="none" strike="noStrike" kern="1200" cap="none" spc="0" normalizeH="0" baseline="0" noProof="0" dirty="0">
                <a:ln>
                  <a:noFill/>
                </a:ln>
                <a:solidFill>
                  <a:schemeClr val="tx2"/>
                </a:solidFill>
                <a:effectLst/>
                <a:uLnTx/>
                <a:uFillTx/>
                <a:latin typeface="Raleway SemiBold" panose="020B0503030101060003" pitchFamily="34" charset="77"/>
                <a:ea typeface="+mj-ea"/>
                <a:cs typeface="+mj-cs"/>
              </a:rPr>
              <a:t>What’s in it for you?</a:t>
            </a:r>
          </a:p>
          <a:p>
            <a:pPr>
              <a:spcBef>
                <a:spcPct val="0"/>
              </a:spcBef>
              <a:defRPr/>
            </a:pPr>
            <a:r>
              <a:rPr lang="en-US" sz="4000" b="1" dirty="0">
                <a:solidFill>
                  <a:schemeClr val="accent5"/>
                </a:solidFill>
                <a:latin typeface="Fifita " panose="02000506020000020004" pitchFamily="2" charset="0"/>
              </a:rPr>
              <a:t>4</a:t>
            </a:r>
            <a:r>
              <a:rPr lang="en-US" sz="1600" b="1" dirty="0">
                <a:latin typeface="Raleway SemiBold" panose="020B0503030101060003" pitchFamily="34" charset="77"/>
              </a:rPr>
              <a:t>  </a:t>
            </a:r>
            <a:r>
              <a:rPr kumimoji="0" lang="en-GB" sz="1800" b="1" u="none" strike="noStrike" kern="1200" cap="none" spc="0" normalizeH="0" baseline="0" noProof="0" dirty="0">
                <a:ln>
                  <a:noFill/>
                </a:ln>
                <a:solidFill>
                  <a:schemeClr val="tx2"/>
                </a:solidFill>
                <a:effectLst/>
                <a:uLnTx/>
                <a:uFillTx/>
                <a:latin typeface="Raleway SemiBold" panose="020B0503030101060003" pitchFamily="34" charset="77"/>
                <a:ea typeface="+mj-ea"/>
                <a:cs typeface="+mj-cs"/>
              </a:rPr>
              <a:t>How can you take more control of your money?</a:t>
            </a:r>
          </a:p>
          <a:p>
            <a:pPr>
              <a:spcBef>
                <a:spcPct val="0"/>
              </a:spcBef>
              <a:defRPr/>
            </a:pPr>
            <a:r>
              <a:rPr lang="en-US" sz="4000" b="1" dirty="0">
                <a:solidFill>
                  <a:srgbClr val="0FD24B"/>
                </a:solidFill>
                <a:latin typeface="Fifita " panose="02000506020000020004" pitchFamily="2" charset="0"/>
              </a:rPr>
              <a:t>5</a:t>
            </a:r>
            <a:r>
              <a:rPr lang="en-US" sz="1600" b="1" dirty="0">
                <a:latin typeface="Fifita " panose="02000506020000020004" pitchFamily="2" charset="0"/>
              </a:rPr>
              <a:t>  </a:t>
            </a:r>
            <a:r>
              <a:rPr kumimoji="0" lang="en-GB" sz="1800" b="1" u="none" strike="noStrike" kern="1200" cap="none" spc="0" normalizeH="0" baseline="0" noProof="0" dirty="0">
                <a:ln>
                  <a:noFill/>
                </a:ln>
                <a:solidFill>
                  <a:schemeClr val="tx2"/>
                </a:solidFill>
                <a:effectLst/>
                <a:uLnTx/>
                <a:uFillTx/>
                <a:latin typeface="Raleway SemiBold" panose="020B0503030101060003" pitchFamily="34" charset="77"/>
                <a:ea typeface="+mj-ea"/>
                <a:cs typeface="+mj-cs"/>
              </a:rPr>
              <a:t>How is your money invested?</a:t>
            </a:r>
          </a:p>
          <a:p>
            <a:pPr>
              <a:spcBef>
                <a:spcPct val="0"/>
              </a:spcBef>
              <a:defRPr/>
            </a:pPr>
            <a:r>
              <a:rPr lang="en-US" sz="4000" b="1" dirty="0">
                <a:solidFill>
                  <a:srgbClr val="FFB400"/>
                </a:solidFill>
                <a:latin typeface="Fifita " panose="02000506020000020004" pitchFamily="2" charset="0"/>
              </a:rPr>
              <a:t>6</a:t>
            </a:r>
            <a:r>
              <a:rPr lang="en-US" sz="1400" b="1" dirty="0">
                <a:latin typeface="Raleway SemiBold" panose="020B0503030101060003" pitchFamily="34" charset="77"/>
              </a:rPr>
              <a:t>  </a:t>
            </a:r>
            <a:r>
              <a:rPr lang="en-GB" b="1" dirty="0">
                <a:solidFill>
                  <a:schemeClr val="tx2"/>
                </a:solidFill>
                <a:effectLst/>
                <a:latin typeface="Raleway SemiBold" panose="020B0503030101060003" pitchFamily="34" charset="77"/>
                <a:ea typeface="Times New Roman" panose="02020603050405020304" pitchFamily="18" charset="0"/>
              </a:rPr>
              <a:t>Your options at retirement</a:t>
            </a:r>
          </a:p>
          <a:p>
            <a:pPr>
              <a:spcBef>
                <a:spcPct val="0"/>
              </a:spcBef>
              <a:defRPr/>
            </a:pPr>
            <a:r>
              <a:rPr lang="en-US" sz="4000" b="1" dirty="0">
                <a:solidFill>
                  <a:srgbClr val="09D2FA"/>
                </a:solidFill>
                <a:latin typeface="Fifita " panose="02000506020000020004" pitchFamily="2" charset="0"/>
              </a:rPr>
              <a:t>7</a:t>
            </a:r>
            <a:r>
              <a:rPr lang="en-US" sz="1400" b="1" dirty="0">
                <a:latin typeface="Raleway SemiBold" panose="020B0503030101060003" pitchFamily="34" charset="77"/>
              </a:rPr>
              <a:t>   </a:t>
            </a:r>
            <a:r>
              <a:rPr kumimoji="0" lang="en-GB" b="1" u="none" strike="noStrike" kern="1200" cap="none" spc="0" normalizeH="0" baseline="0" noProof="0" dirty="0">
                <a:ln>
                  <a:noFill/>
                </a:ln>
                <a:solidFill>
                  <a:schemeClr val="tx2"/>
                </a:solidFill>
                <a:effectLst/>
                <a:uLnTx/>
                <a:uFillTx/>
                <a:latin typeface="Raleway SemiBold" panose="020B0503030101060003" pitchFamily="34" charset="77"/>
                <a:ea typeface="+mj-ea"/>
                <a:cs typeface="+mj-cs"/>
              </a:rPr>
              <a:t>Questions</a:t>
            </a:r>
          </a:p>
          <a:p>
            <a:pPr>
              <a:spcBef>
                <a:spcPct val="0"/>
              </a:spcBef>
              <a:defRPr/>
            </a:pPr>
            <a:endParaRPr lang="en-US" sz="1400" b="1" dirty="0">
              <a:latin typeface="Raleway SemiBold" panose="020B0503030101060003" pitchFamily="34" charset="77"/>
            </a:endParaRPr>
          </a:p>
          <a:p>
            <a:pPr>
              <a:spcBef>
                <a:spcPct val="0"/>
              </a:spcBef>
              <a:defRPr/>
            </a:pPr>
            <a:endParaRPr kumimoji="0" lang="en-GB" sz="1600" b="1" u="none" strike="noStrike" kern="1200" cap="none" spc="0" normalizeH="0" baseline="0" noProof="0" dirty="0">
              <a:ln>
                <a:noFill/>
              </a:ln>
              <a:solidFill>
                <a:srgbClr val="FFFFFF"/>
              </a:solidFill>
              <a:effectLst/>
              <a:uLnTx/>
              <a:uFillTx/>
              <a:latin typeface="Raleway SemiBold" panose="020B0503030101060003" pitchFamily="34" charset="77"/>
              <a:ea typeface="+mj-ea"/>
              <a:cs typeface="+mj-cs"/>
            </a:endParaRPr>
          </a:p>
          <a:p>
            <a:pPr>
              <a:spcBef>
                <a:spcPct val="0"/>
              </a:spcBef>
              <a:defRPr/>
            </a:pPr>
            <a:endParaRPr lang="en-US" sz="1600" b="1" dirty="0">
              <a:latin typeface="Raleway SemiBold" panose="020B0503030101060003" pitchFamily="34" charset="77"/>
            </a:endParaRPr>
          </a:p>
          <a:p>
            <a:pPr>
              <a:spcBef>
                <a:spcPct val="0"/>
              </a:spcBef>
              <a:defRPr/>
            </a:pPr>
            <a:endParaRPr kumimoji="0" lang="en-GB" sz="1800" b="1" u="none" strike="noStrike" kern="1200" cap="none" spc="0" normalizeH="0" baseline="0" noProof="0" dirty="0">
              <a:ln>
                <a:noFill/>
              </a:ln>
              <a:solidFill>
                <a:srgbClr val="FFFFFF"/>
              </a:solidFill>
              <a:effectLst/>
              <a:uLnTx/>
              <a:uFillTx/>
              <a:latin typeface="Raleway SemiBold" panose="020B0503030101060003" pitchFamily="34" charset="77"/>
              <a:ea typeface="+mj-ea"/>
              <a:cs typeface="+mj-cs"/>
            </a:endParaRPr>
          </a:p>
          <a:p>
            <a:pPr>
              <a:spcBef>
                <a:spcPct val="0"/>
              </a:spcBef>
              <a:defRPr/>
            </a:pPr>
            <a:endParaRPr kumimoji="0" lang="en-GB" sz="1800" b="1" u="none" strike="noStrike" kern="1200" cap="none" spc="0" normalizeH="0" baseline="0" noProof="0" dirty="0">
              <a:ln>
                <a:noFill/>
              </a:ln>
              <a:solidFill>
                <a:srgbClr val="FFFFFF"/>
              </a:solidFill>
              <a:effectLst/>
              <a:uLnTx/>
              <a:uFillTx/>
              <a:latin typeface="Raleway SemiBold" panose="020B0503030101060003" pitchFamily="34" charset="77"/>
              <a:ea typeface="+mj-ea"/>
              <a:cs typeface="+mj-cs"/>
            </a:endParaRPr>
          </a:p>
          <a:p>
            <a:pPr marL="0" marR="0" lvl="0" indent="0" defTabSz="4572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4B4B55"/>
              </a:solidFill>
              <a:effectLst/>
              <a:uLnTx/>
              <a:uFillTx/>
              <a:latin typeface="Raleway SemiBold" panose="020B0503030101060003" pitchFamily="34" charset="77"/>
              <a:ea typeface="+mn-ea"/>
              <a:cs typeface="+mn-cs"/>
            </a:endParaRPr>
          </a:p>
          <a:p>
            <a:endParaRPr lang="en-US" dirty="0">
              <a:latin typeface="Raleway" panose="020B0503030101060003" pitchFamily="34" charset="77"/>
            </a:endParaRPr>
          </a:p>
        </p:txBody>
      </p:sp>
      <p:sp>
        <p:nvSpPr>
          <p:cNvPr id="11" name="Text Placeholder 11">
            <a:extLst>
              <a:ext uri="{FF2B5EF4-FFF2-40B4-BE49-F238E27FC236}">
                <a16:creationId xmlns:a16="http://schemas.microsoft.com/office/drawing/2014/main" id="{12D687CC-8DEC-E651-FD8D-44D581A2C808}"/>
              </a:ext>
            </a:extLst>
          </p:cNvPr>
          <p:cNvSpPr txBox="1">
            <a:spLocks/>
          </p:cNvSpPr>
          <p:nvPr/>
        </p:nvSpPr>
        <p:spPr>
          <a:xfrm>
            <a:off x="467644" y="1179071"/>
            <a:ext cx="4994616" cy="3048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solidFill>
                  <a:schemeClr val="bg1"/>
                </a:solidFill>
                <a:latin typeface="Raleway Medium" panose="020B0503030101060003" pitchFamily="34" charset="77"/>
              </a:rPr>
              <a:t>What’s to come</a:t>
            </a:r>
            <a:endParaRPr lang="en-US" dirty="0">
              <a:solidFill>
                <a:schemeClr val="bg1"/>
              </a:solidFill>
              <a:latin typeface="Raleway Medium" panose="020B0503030101060003" pitchFamily="34" charset="77"/>
            </a:endParaRPr>
          </a:p>
        </p:txBody>
      </p:sp>
    </p:spTree>
    <p:extLst>
      <p:ext uri="{BB962C8B-B14F-4D97-AF65-F5344CB8AC3E}">
        <p14:creationId xmlns:p14="http://schemas.microsoft.com/office/powerpoint/2010/main" val="10940014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4AA73CF-CCD3-B2A1-325E-6E7C6E5A1368}"/>
              </a:ext>
            </a:extLst>
          </p:cNvPr>
          <p:cNvSpPr/>
          <p:nvPr/>
        </p:nvSpPr>
        <p:spPr>
          <a:xfrm>
            <a:off x="817213" y="1964675"/>
            <a:ext cx="4804213" cy="3114101"/>
          </a:xfrm>
          <a:prstGeom prst="rect">
            <a:avLst/>
          </a:prstGeom>
          <a:solidFill>
            <a:schemeClr val="tx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a:extLst>
              <a:ext uri="{FF2B5EF4-FFF2-40B4-BE49-F238E27FC236}">
                <a16:creationId xmlns:a16="http://schemas.microsoft.com/office/drawing/2014/main" id="{EEBDF56D-B3FB-A077-18B8-5DBA892E979C}"/>
              </a:ext>
            </a:extLst>
          </p:cNvPr>
          <p:cNvSpPr txBox="1">
            <a:spLocks/>
          </p:cNvSpPr>
          <p:nvPr/>
        </p:nvSpPr>
        <p:spPr>
          <a:xfrm>
            <a:off x="526402" y="439017"/>
            <a:ext cx="7350860"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lang="en-US" sz="4000" b="1" dirty="0">
                <a:latin typeface="Fifita " panose="02000506020000020004" pitchFamily="2" charset="0"/>
              </a:rPr>
              <a:t>Get a full picture</a:t>
            </a:r>
            <a:endParaRPr lang="en-US" dirty="0">
              <a:latin typeface="Fifita " panose="02000506020000020004" pitchFamily="2" charset="0"/>
            </a:endParaRPr>
          </a:p>
        </p:txBody>
      </p:sp>
      <p:sp>
        <p:nvSpPr>
          <p:cNvPr id="5" name="Text Placeholder 11">
            <a:extLst>
              <a:ext uri="{FF2B5EF4-FFF2-40B4-BE49-F238E27FC236}">
                <a16:creationId xmlns:a16="http://schemas.microsoft.com/office/drawing/2014/main" id="{35F1C9C6-8795-890A-916C-E45353E406E2}"/>
              </a:ext>
            </a:extLst>
          </p:cNvPr>
          <p:cNvSpPr txBox="1">
            <a:spLocks/>
          </p:cNvSpPr>
          <p:nvPr/>
        </p:nvSpPr>
        <p:spPr>
          <a:xfrm>
            <a:off x="527946" y="1138406"/>
            <a:ext cx="8158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400"/>
              </a:lnSpc>
              <a:buNone/>
            </a:pPr>
            <a:r>
              <a:rPr lang="en-GB" b="0" dirty="0">
                <a:latin typeface="Raleway Medium" panose="020B0503030101060003" pitchFamily="34" charset="77"/>
              </a:rPr>
              <a:t>Use our dedicated investment webpages to find out more</a:t>
            </a:r>
          </a:p>
        </p:txBody>
      </p:sp>
      <p:sp>
        <p:nvSpPr>
          <p:cNvPr id="7" name="Text Placeholder 11">
            <a:extLst>
              <a:ext uri="{FF2B5EF4-FFF2-40B4-BE49-F238E27FC236}">
                <a16:creationId xmlns:a16="http://schemas.microsoft.com/office/drawing/2014/main" id="{61D2F1E6-CCA4-0373-101F-7D1494AF2C33}"/>
              </a:ext>
            </a:extLst>
          </p:cNvPr>
          <p:cNvSpPr txBox="1">
            <a:spLocks/>
          </p:cNvSpPr>
          <p:nvPr/>
        </p:nvSpPr>
        <p:spPr>
          <a:xfrm>
            <a:off x="1241206" y="6266583"/>
            <a:ext cx="4066356"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400"/>
              </a:lnSpc>
              <a:buNone/>
            </a:pPr>
            <a:r>
              <a:rPr lang="en-GB" dirty="0">
                <a:solidFill>
                  <a:srgbClr val="09D2FA"/>
                </a:solidFill>
                <a:latin typeface="Raleway SemiBold" panose="020B0503030101060003" pitchFamily="34" charset="77"/>
                <a:hlinkClick r:id="rId3">
                  <a:extLst>
                    <a:ext uri="{A12FA001-AC4F-418D-AE19-62706E023703}">
                      <ahyp:hlinkClr xmlns:ahyp="http://schemas.microsoft.com/office/drawing/2018/hyperlinkcolor" val="tx"/>
                    </a:ext>
                  </a:extLst>
                </a:hlinkClick>
              </a:rPr>
              <a:t>Helpful bitesize videos</a:t>
            </a:r>
            <a:endParaRPr lang="en-GB" dirty="0">
              <a:solidFill>
                <a:srgbClr val="09D2FA"/>
              </a:solidFill>
              <a:latin typeface="Raleway SemiBold" panose="020B0503030101060003" pitchFamily="34" charset="77"/>
            </a:endParaRPr>
          </a:p>
        </p:txBody>
      </p:sp>
      <p:sp>
        <p:nvSpPr>
          <p:cNvPr id="8" name="Text Placeholder 11">
            <a:extLst>
              <a:ext uri="{FF2B5EF4-FFF2-40B4-BE49-F238E27FC236}">
                <a16:creationId xmlns:a16="http://schemas.microsoft.com/office/drawing/2014/main" id="{30D71211-A6AC-ED52-0059-C2C451F38A82}"/>
              </a:ext>
            </a:extLst>
          </p:cNvPr>
          <p:cNvSpPr txBox="1">
            <a:spLocks/>
          </p:cNvSpPr>
          <p:nvPr/>
        </p:nvSpPr>
        <p:spPr>
          <a:xfrm>
            <a:off x="7133123" y="1797343"/>
            <a:ext cx="4066356"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400"/>
              </a:lnSpc>
              <a:buNone/>
            </a:pPr>
            <a:r>
              <a:rPr lang="en-GB" dirty="0">
                <a:solidFill>
                  <a:srgbClr val="09D2FA"/>
                </a:solidFill>
                <a:latin typeface="Raleway SemiBold" panose="020B0503030101060003" pitchFamily="34" charset="77"/>
                <a:hlinkClick r:id="rId4">
                  <a:extLst>
                    <a:ext uri="{A12FA001-AC4F-418D-AE19-62706E023703}">
                      <ahyp:hlinkClr xmlns:ahyp="http://schemas.microsoft.com/office/drawing/2018/hyperlinkcolor" val="tx"/>
                    </a:ext>
                  </a:extLst>
                </a:hlinkClick>
              </a:rPr>
              <a:t>Quarterly reports</a:t>
            </a:r>
            <a:endParaRPr lang="en-GB" dirty="0">
              <a:solidFill>
                <a:srgbClr val="09D2FA"/>
              </a:solidFill>
              <a:latin typeface="Raleway SemiBold" panose="020B0503030101060003" pitchFamily="34" charset="77"/>
            </a:endParaRPr>
          </a:p>
        </p:txBody>
      </p:sp>
      <p:pic>
        <p:nvPicPr>
          <p:cNvPr id="11" name="Picture 10" descr="Graphical user interface, application, Teams&#10;&#10;Description automatically generated">
            <a:extLst>
              <a:ext uri="{FF2B5EF4-FFF2-40B4-BE49-F238E27FC236}">
                <a16:creationId xmlns:a16="http://schemas.microsoft.com/office/drawing/2014/main" id="{B18D01D2-9DD8-5E67-D660-1B3F476A71B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880753">
            <a:off x="8912979" y="2814985"/>
            <a:ext cx="2289572" cy="3245007"/>
          </a:xfrm>
          <a:prstGeom prst="rect">
            <a:avLst/>
          </a:prstGeom>
          <a:ln>
            <a:noFill/>
          </a:ln>
          <a:effectLst>
            <a:outerShdw blurRad="292100" dist="139700" dir="2700000" algn="tl" rotWithShape="0">
              <a:srgbClr val="333333">
                <a:alpha val="65000"/>
              </a:srgbClr>
            </a:outerShdw>
          </a:effectLst>
        </p:spPr>
      </p:pic>
      <p:pic>
        <p:nvPicPr>
          <p:cNvPr id="17" name="Picture 16" descr="Text&#10;&#10;Description automatically generated">
            <a:extLst>
              <a:ext uri="{FF2B5EF4-FFF2-40B4-BE49-F238E27FC236}">
                <a16:creationId xmlns:a16="http://schemas.microsoft.com/office/drawing/2014/main" id="{C04C4F87-DA3F-996E-8988-9A822076B5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456176">
            <a:off x="7364673" y="2409460"/>
            <a:ext cx="2295929" cy="3245006"/>
          </a:xfrm>
          <a:prstGeom prst="rect">
            <a:avLst/>
          </a:prstGeom>
          <a:ln>
            <a:noFill/>
          </a:ln>
          <a:effectLst>
            <a:outerShdw blurRad="292100" dist="139700" dir="2700000" algn="tl" rotWithShape="0">
              <a:srgbClr val="333333">
                <a:alpha val="65000"/>
              </a:srgbClr>
            </a:outerShdw>
          </a:effectLst>
        </p:spPr>
      </p:pic>
      <p:pic>
        <p:nvPicPr>
          <p:cNvPr id="19" name="Picture 18" descr="Diagram&#10;&#10;Description automatically generated">
            <a:extLst>
              <a:ext uri="{FF2B5EF4-FFF2-40B4-BE49-F238E27FC236}">
                <a16:creationId xmlns:a16="http://schemas.microsoft.com/office/drawing/2014/main" id="{A118A158-7934-40B1-B342-29E0ACEA4E5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1197312">
            <a:off x="6641450" y="3066449"/>
            <a:ext cx="2301447" cy="3245005"/>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9E66B4C3-FBE5-F86A-F809-90F8812091D7}"/>
              </a:ext>
            </a:extLst>
          </p:cNvPr>
          <p:cNvSpPr/>
          <p:nvPr/>
        </p:nvSpPr>
        <p:spPr>
          <a:xfrm rot="21196237">
            <a:off x="6742827" y="4188093"/>
            <a:ext cx="1340190" cy="1814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a:extLst>
              <a:ext uri="{FF2B5EF4-FFF2-40B4-BE49-F238E27FC236}">
                <a16:creationId xmlns:a16="http://schemas.microsoft.com/office/drawing/2014/main" id="{216DE4A8-9E22-9D72-2807-E9B729969EEB}"/>
              </a:ext>
            </a:extLst>
          </p:cNvPr>
          <p:cNvPicPr>
            <a:picLocks noChangeAspect="1"/>
          </p:cNvPicPr>
          <p:nvPr/>
        </p:nvPicPr>
        <p:blipFill>
          <a:blip r:embed="rId8"/>
          <a:stretch>
            <a:fillRect/>
          </a:stretch>
        </p:blipFill>
        <p:spPr>
          <a:xfrm>
            <a:off x="863444" y="2102143"/>
            <a:ext cx="4757983" cy="2750790"/>
          </a:xfrm>
          <a:prstGeom prst="rect">
            <a:avLst/>
          </a:prstGeom>
        </p:spPr>
      </p:pic>
      <p:pic>
        <p:nvPicPr>
          <p:cNvPr id="9" name="Picture 8">
            <a:extLst>
              <a:ext uri="{FF2B5EF4-FFF2-40B4-BE49-F238E27FC236}">
                <a16:creationId xmlns:a16="http://schemas.microsoft.com/office/drawing/2014/main" id="{F221602A-12C9-985B-0D1D-9950A4AC68D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37820" y="1797343"/>
            <a:ext cx="5473128" cy="4469240"/>
          </a:xfrm>
          <a:prstGeom prst="rect">
            <a:avLst/>
          </a:prstGeom>
        </p:spPr>
      </p:pic>
    </p:spTree>
    <p:extLst>
      <p:ext uri="{BB962C8B-B14F-4D97-AF65-F5344CB8AC3E}">
        <p14:creationId xmlns:p14="http://schemas.microsoft.com/office/powerpoint/2010/main" val="2059732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D4DF00-41B1-DCF8-027B-07ECBC8F4BD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1749" y="1209562"/>
            <a:ext cx="12358416" cy="4962638"/>
          </a:xfrm>
          <a:prstGeom prst="rect">
            <a:avLst/>
          </a:prstGeom>
        </p:spPr>
      </p:pic>
      <p:sp>
        <p:nvSpPr>
          <p:cNvPr id="2" name="Title 1">
            <a:extLst>
              <a:ext uri="{FF2B5EF4-FFF2-40B4-BE49-F238E27FC236}">
                <a16:creationId xmlns:a16="http://schemas.microsoft.com/office/drawing/2014/main" id="{D3DB7193-2DF7-6820-F8C8-049FCF740A83}"/>
              </a:ext>
            </a:extLst>
          </p:cNvPr>
          <p:cNvSpPr>
            <a:spLocks noGrp="1"/>
          </p:cNvSpPr>
          <p:nvPr>
            <p:ph type="title"/>
          </p:nvPr>
        </p:nvSpPr>
        <p:spPr>
          <a:xfrm>
            <a:off x="1101384" y="1273558"/>
            <a:ext cx="8333072" cy="483014"/>
          </a:xfrm>
          <a:prstGeom prst="rect">
            <a:avLst/>
          </a:prstGeom>
        </p:spPr>
        <p:txBody>
          <a:bodyPr/>
          <a:lstStyle/>
          <a:p>
            <a:pPr>
              <a:lnSpc>
                <a:spcPct val="100000"/>
              </a:lnSpc>
            </a:pPr>
            <a:r>
              <a:rPr lang="en-US" sz="4800" dirty="0">
                <a:solidFill>
                  <a:schemeClr val="bg1"/>
                </a:solidFill>
              </a:rPr>
              <a:t>Your options </a:t>
            </a:r>
            <a:br>
              <a:rPr lang="en-US" sz="4800" dirty="0">
                <a:solidFill>
                  <a:schemeClr val="bg1"/>
                </a:solidFill>
              </a:rPr>
            </a:br>
            <a:r>
              <a:rPr lang="en-US" sz="4800" dirty="0">
                <a:solidFill>
                  <a:schemeClr val="bg1"/>
                </a:solidFill>
              </a:rPr>
              <a:t>at retirement</a:t>
            </a:r>
            <a:br>
              <a:rPr lang="en-GB" sz="4800" dirty="0">
                <a:solidFill>
                  <a:schemeClr val="bg1"/>
                </a:solidFill>
              </a:rPr>
            </a:br>
            <a:br>
              <a:rPr lang="en-US" dirty="0">
                <a:solidFill>
                  <a:schemeClr val="bg1"/>
                </a:solidFill>
              </a:rPr>
            </a:br>
            <a:endParaRPr lang="en-US" dirty="0">
              <a:solidFill>
                <a:schemeClr val="bg1"/>
              </a:solidFill>
            </a:endParaRPr>
          </a:p>
        </p:txBody>
      </p:sp>
    </p:spTree>
    <p:extLst>
      <p:ext uri="{BB962C8B-B14F-4D97-AF65-F5344CB8AC3E}">
        <p14:creationId xmlns:p14="http://schemas.microsoft.com/office/powerpoint/2010/main" val="36870586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655A3F9-55B7-91F7-9845-CF5DBE9B1D7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21416" y="2114623"/>
            <a:ext cx="16855720" cy="4090197"/>
          </a:xfrm>
          <a:prstGeom prst="rect">
            <a:avLst/>
          </a:prstGeom>
        </p:spPr>
      </p:pic>
      <p:sp>
        <p:nvSpPr>
          <p:cNvPr id="4" name="Title 1">
            <a:extLst>
              <a:ext uri="{FF2B5EF4-FFF2-40B4-BE49-F238E27FC236}">
                <a16:creationId xmlns:a16="http://schemas.microsoft.com/office/drawing/2014/main" id="{EEBDF56D-B3FB-A077-18B8-5DBA892E979C}"/>
              </a:ext>
            </a:extLst>
          </p:cNvPr>
          <p:cNvSpPr txBox="1">
            <a:spLocks/>
          </p:cNvSpPr>
          <p:nvPr/>
        </p:nvSpPr>
        <p:spPr>
          <a:xfrm>
            <a:off x="526402" y="439017"/>
            <a:ext cx="7350860"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lang="en-US" sz="4000" b="1" dirty="0">
                <a:latin typeface="Fifita " panose="02000506020000020004" pitchFamily="2" charset="0"/>
              </a:rPr>
              <a:t>Before your retirement</a:t>
            </a:r>
            <a:endParaRPr lang="en-US" dirty="0">
              <a:latin typeface="Fifita " panose="02000506020000020004" pitchFamily="2" charset="0"/>
            </a:endParaRPr>
          </a:p>
        </p:txBody>
      </p:sp>
      <p:sp>
        <p:nvSpPr>
          <p:cNvPr id="5" name="Text Placeholder 11">
            <a:extLst>
              <a:ext uri="{FF2B5EF4-FFF2-40B4-BE49-F238E27FC236}">
                <a16:creationId xmlns:a16="http://schemas.microsoft.com/office/drawing/2014/main" id="{35F1C9C6-8795-890A-916C-E45353E406E2}"/>
              </a:ext>
            </a:extLst>
          </p:cNvPr>
          <p:cNvSpPr txBox="1">
            <a:spLocks/>
          </p:cNvSpPr>
          <p:nvPr/>
        </p:nvSpPr>
        <p:spPr>
          <a:xfrm>
            <a:off x="527946" y="1138406"/>
            <a:ext cx="8158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ts val="2400"/>
              </a:lnSpc>
              <a:buNone/>
            </a:pPr>
            <a:r>
              <a:rPr lang="en-GB" b="0" dirty="0">
                <a:latin typeface="Raleway Medium" panose="020B0503030101060003" pitchFamily="34" charset="77"/>
              </a:rPr>
              <a:t>What will happen when the time comes to retire</a:t>
            </a:r>
          </a:p>
        </p:txBody>
      </p:sp>
      <p:sp>
        <p:nvSpPr>
          <p:cNvPr id="2" name="TextBox 1">
            <a:extLst>
              <a:ext uri="{FF2B5EF4-FFF2-40B4-BE49-F238E27FC236}">
                <a16:creationId xmlns:a16="http://schemas.microsoft.com/office/drawing/2014/main" id="{A52DCE8D-54B1-A474-BCA0-A6E785849CD0}"/>
              </a:ext>
            </a:extLst>
          </p:cNvPr>
          <p:cNvSpPr txBox="1"/>
          <p:nvPr/>
        </p:nvSpPr>
        <p:spPr>
          <a:xfrm>
            <a:off x="5813513" y="2477533"/>
            <a:ext cx="4539939" cy="1197828"/>
          </a:xfrm>
          <a:prstGeom prst="rect">
            <a:avLst/>
          </a:prstGeom>
          <a:noFill/>
        </p:spPr>
        <p:txBody>
          <a:bodyPr wrap="square" lIns="0" tIns="0" rIns="0" bIns="0" rtlCol="0">
            <a:spAutoFit/>
          </a:bodyPr>
          <a:lstStyle/>
          <a:p>
            <a:pPr marL="285750" indent="-285750">
              <a:lnSpc>
                <a:spcPct val="150000"/>
              </a:lnSpc>
              <a:buClr>
                <a:schemeClr val="bg2"/>
              </a:buClr>
              <a:buFont typeface="Arial" panose="020B0604020202020204" pitchFamily="34" charset="0"/>
              <a:buChar char="•"/>
            </a:pPr>
            <a:r>
              <a:rPr lang="en-GB" dirty="0">
                <a:latin typeface="Raleway Medium" panose="020B0503030101060003" pitchFamily="34" charset="77"/>
              </a:rPr>
              <a:t>We’ll contact you in writing before your selected retirement age</a:t>
            </a:r>
          </a:p>
          <a:p>
            <a:pPr>
              <a:lnSpc>
                <a:spcPct val="150000"/>
              </a:lnSpc>
              <a:buClr>
                <a:schemeClr val="bg2"/>
              </a:buClr>
            </a:pPr>
            <a:endParaRPr lang="en-GB" dirty="0">
              <a:latin typeface="Raleway Medium" panose="020B0503030101060003" pitchFamily="34" charset="77"/>
            </a:endParaRPr>
          </a:p>
        </p:txBody>
      </p:sp>
      <p:sp>
        <p:nvSpPr>
          <p:cNvPr id="6" name="TextBox 5">
            <a:extLst>
              <a:ext uri="{FF2B5EF4-FFF2-40B4-BE49-F238E27FC236}">
                <a16:creationId xmlns:a16="http://schemas.microsoft.com/office/drawing/2014/main" id="{EFEFD9DF-2F36-6BCC-01C9-DFB612678DA0}"/>
              </a:ext>
            </a:extLst>
          </p:cNvPr>
          <p:cNvSpPr txBox="1"/>
          <p:nvPr/>
        </p:nvSpPr>
        <p:spPr>
          <a:xfrm>
            <a:off x="5813513" y="3768557"/>
            <a:ext cx="4936888" cy="782330"/>
          </a:xfrm>
          <a:prstGeom prst="rect">
            <a:avLst/>
          </a:prstGeom>
          <a:noFill/>
        </p:spPr>
        <p:txBody>
          <a:bodyPr wrap="square" lIns="0" tIns="0" rIns="0" bIns="0" rtlCol="0">
            <a:spAutoFit/>
          </a:bodyPr>
          <a:lstStyle/>
          <a:p>
            <a:pPr marL="285750" indent="-285750">
              <a:lnSpc>
                <a:spcPct val="150000"/>
              </a:lnSpc>
              <a:buClr>
                <a:schemeClr val="bg2"/>
              </a:buClr>
              <a:buFont typeface="Arial" panose="020B0604020202020204" pitchFamily="34" charset="0"/>
              <a:buChar char="•"/>
            </a:pPr>
            <a:r>
              <a:rPr lang="en-GB" dirty="0">
                <a:latin typeface="Raleway Medium" panose="020B0503030101060003" pitchFamily="34" charset="77"/>
              </a:rPr>
              <a:t>Your options will be explained to help you make a decision that’s right for you</a:t>
            </a:r>
          </a:p>
        </p:txBody>
      </p:sp>
    </p:spTree>
    <p:extLst>
      <p:ext uri="{BB962C8B-B14F-4D97-AF65-F5344CB8AC3E}">
        <p14:creationId xmlns:p14="http://schemas.microsoft.com/office/powerpoint/2010/main" val="2613841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97F783-ADBE-892D-82FE-47E88531C478}"/>
              </a:ext>
            </a:extLst>
          </p:cNvPr>
          <p:cNvSpPr txBox="1">
            <a:spLocks/>
          </p:cNvSpPr>
          <p:nvPr/>
        </p:nvSpPr>
        <p:spPr>
          <a:xfrm>
            <a:off x="517070" y="431756"/>
            <a:ext cx="7658741"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84000" rtl="0" eaLnBrk="1" fontAlgn="auto" latinLnBrk="0" hangingPunct="1">
              <a:lnSpc>
                <a:spcPct val="100000"/>
              </a:lnSpc>
              <a:spcBef>
                <a:spcPts val="0"/>
              </a:spcBef>
              <a:spcAft>
                <a:spcPts val="0"/>
              </a:spcAft>
              <a:buClrTx/>
              <a:buSzTx/>
              <a:buFontTx/>
              <a:buNone/>
              <a:tabLst/>
              <a:defRPr/>
            </a:pPr>
            <a:r>
              <a:rPr lang="en-US" sz="4000" dirty="0">
                <a:latin typeface="Fifita " panose="02000506020000020004" pitchFamily="2" charset="0"/>
              </a:rPr>
              <a:t>Taking income at retirement</a:t>
            </a:r>
            <a:endParaRPr kumimoji="0" lang="en-GB" sz="4000" b="1" i="0" u="none" strike="noStrike" kern="1200" cap="none" spc="0" normalizeH="0" baseline="0" noProof="0" dirty="0">
              <a:ln>
                <a:noFill/>
              </a:ln>
              <a:effectLst/>
              <a:uLnTx/>
              <a:uFillTx/>
              <a:latin typeface="Fifita " panose="02000506020000020004" pitchFamily="2" charset="0"/>
              <a:ea typeface="+mn-ea"/>
              <a:cs typeface="+mn-cs"/>
            </a:endParaRPr>
          </a:p>
        </p:txBody>
      </p:sp>
      <p:pic>
        <p:nvPicPr>
          <p:cNvPr id="5" name="Picture 4">
            <a:extLst>
              <a:ext uri="{FF2B5EF4-FFF2-40B4-BE49-F238E27FC236}">
                <a16:creationId xmlns:a16="http://schemas.microsoft.com/office/drawing/2014/main" id="{46610A54-691A-92FF-C335-982C2BB346C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23911" y="6127537"/>
            <a:ext cx="1142383" cy="353771"/>
          </a:xfrm>
          <a:prstGeom prst="rect">
            <a:avLst/>
          </a:prstGeom>
        </p:spPr>
      </p:pic>
      <p:pic>
        <p:nvPicPr>
          <p:cNvPr id="7" name="Picture 2" descr="unbiased logo">
            <a:extLst>
              <a:ext uri="{FF2B5EF4-FFF2-40B4-BE49-F238E27FC236}">
                <a16:creationId xmlns:a16="http://schemas.microsoft.com/office/drawing/2014/main" id="{6CB9CF0F-9D58-CEDB-DA0C-202D785D0424}"/>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69260" y="6186821"/>
            <a:ext cx="1181331" cy="270354"/>
          </a:xfrm>
          <a:prstGeom prst="rect">
            <a:avLst/>
          </a:prstGeom>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B9C4F6F9-8021-2D60-2B75-424544839F9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277894" y="6136640"/>
            <a:ext cx="774684" cy="273418"/>
          </a:xfrm>
          <a:prstGeom prst="rect">
            <a:avLst/>
          </a:prstGeom>
        </p:spPr>
      </p:pic>
      <p:sp>
        <p:nvSpPr>
          <p:cNvPr id="10" name="TextBox 9">
            <a:extLst>
              <a:ext uri="{FF2B5EF4-FFF2-40B4-BE49-F238E27FC236}">
                <a16:creationId xmlns:a16="http://schemas.microsoft.com/office/drawing/2014/main" id="{A9124686-4AAE-0B97-15AE-96BE60F8D1E7}"/>
              </a:ext>
            </a:extLst>
          </p:cNvPr>
          <p:cNvSpPr txBox="1"/>
          <p:nvPr/>
        </p:nvSpPr>
        <p:spPr>
          <a:xfrm>
            <a:off x="434510" y="1140769"/>
            <a:ext cx="6704465" cy="369332"/>
          </a:xfrm>
          <a:prstGeom prst="rect">
            <a:avLst/>
          </a:prstGeom>
          <a:noFill/>
        </p:spPr>
        <p:txBody>
          <a:bodyPr wrap="square" rtlCol="0">
            <a:spAutoFit/>
          </a:bodyPr>
          <a:lstStyle/>
          <a:p>
            <a:pPr marL="0" marR="0" lvl="0" indent="0" defTabSz="584000" rtl="0" eaLnBrk="1" fontAlgn="auto" latinLnBrk="0" hangingPunct="1">
              <a:lnSpc>
                <a:spcPct val="100000"/>
              </a:lnSpc>
              <a:spcBef>
                <a:spcPts val="0"/>
              </a:spcBef>
              <a:spcAft>
                <a:spcPts val="0"/>
              </a:spcAft>
              <a:buClrTx/>
              <a:buSzTx/>
              <a:buFontTx/>
              <a:buNone/>
              <a:tabLst/>
              <a:defRPr/>
            </a:pPr>
            <a:r>
              <a:rPr kumimoji="0" lang="en-GB" u="none" strike="noStrike" kern="1200" cap="none" spc="0" normalizeH="0" baseline="0" noProof="0" dirty="0">
                <a:ln>
                  <a:noFill/>
                </a:ln>
                <a:solidFill>
                  <a:schemeClr val="bg2"/>
                </a:solidFill>
                <a:effectLst/>
                <a:uLnTx/>
                <a:uFillTx/>
                <a:latin typeface="Raleway Medium" panose="020B0503030101060003" pitchFamily="34" charset="77"/>
              </a:rPr>
              <a:t>What are your options for taking your pension money?</a:t>
            </a:r>
          </a:p>
        </p:txBody>
      </p:sp>
      <p:sp>
        <p:nvSpPr>
          <p:cNvPr id="11" name="object 5">
            <a:extLst>
              <a:ext uri="{FF2B5EF4-FFF2-40B4-BE49-F238E27FC236}">
                <a16:creationId xmlns:a16="http://schemas.microsoft.com/office/drawing/2014/main" id="{2802AAFA-BB69-8ACB-E688-96790A7D7EB5}"/>
              </a:ext>
            </a:extLst>
          </p:cNvPr>
          <p:cNvSpPr txBox="1"/>
          <p:nvPr/>
        </p:nvSpPr>
        <p:spPr>
          <a:xfrm>
            <a:off x="1075413" y="5049934"/>
            <a:ext cx="1963057" cy="540297"/>
          </a:xfrm>
          <a:prstGeom prst="rect">
            <a:avLst/>
          </a:prstGeom>
        </p:spPr>
        <p:txBody>
          <a:bodyPr vert="horz" wrap="square" lIns="0" tIns="16912" rIns="0" bIns="0" rtlCol="0">
            <a:spAutoFit/>
          </a:bodyPr>
          <a:lstStyle/>
          <a:p>
            <a:pPr marL="152213" algn="ctr">
              <a:spcBef>
                <a:spcPts val="133"/>
              </a:spcBef>
            </a:pPr>
            <a:r>
              <a:rPr lang="en-GB" sz="1700" b="1" spc="-7" dirty="0">
                <a:latin typeface="Raleway SemiBold" panose="020B0503030101060003" pitchFamily="34" charset="77"/>
                <a:cs typeface="Calibri"/>
              </a:rPr>
              <a:t>Keep your money where it is</a:t>
            </a:r>
            <a:endParaRPr sz="1700" b="1" dirty="0">
              <a:latin typeface="Raleway SemiBold" panose="020B0503030101060003" pitchFamily="34" charset="77"/>
              <a:cs typeface="Calibri"/>
            </a:endParaRPr>
          </a:p>
        </p:txBody>
      </p:sp>
      <p:sp>
        <p:nvSpPr>
          <p:cNvPr id="12" name="object 6">
            <a:extLst>
              <a:ext uri="{FF2B5EF4-FFF2-40B4-BE49-F238E27FC236}">
                <a16:creationId xmlns:a16="http://schemas.microsoft.com/office/drawing/2014/main" id="{8D828F69-57C7-ED33-61BC-6B0E3ADA88DE}"/>
              </a:ext>
            </a:extLst>
          </p:cNvPr>
          <p:cNvSpPr txBox="1"/>
          <p:nvPr/>
        </p:nvSpPr>
        <p:spPr>
          <a:xfrm>
            <a:off x="3746938" y="5049934"/>
            <a:ext cx="1851068" cy="540297"/>
          </a:xfrm>
          <a:prstGeom prst="rect">
            <a:avLst/>
          </a:prstGeom>
        </p:spPr>
        <p:txBody>
          <a:bodyPr vert="horz" wrap="square" lIns="0" tIns="16912" rIns="0" bIns="0" rtlCol="0">
            <a:spAutoFit/>
          </a:bodyPr>
          <a:lstStyle/>
          <a:p>
            <a:pPr marL="69340" algn="ctr">
              <a:spcBef>
                <a:spcPts val="133"/>
              </a:spcBef>
            </a:pPr>
            <a:r>
              <a:rPr lang="en-GB" sz="1700" b="1" spc="-13" dirty="0">
                <a:latin typeface="Raleway SemiBold" panose="020B0503030101060003" pitchFamily="34" charset="77"/>
                <a:cs typeface="Calibri"/>
              </a:rPr>
              <a:t>Take your money all in one go</a:t>
            </a:r>
            <a:endParaRPr sz="1700" b="1" dirty="0">
              <a:latin typeface="Raleway SemiBold" panose="020B0503030101060003" pitchFamily="34" charset="77"/>
              <a:cs typeface="Calibri"/>
            </a:endParaRPr>
          </a:p>
        </p:txBody>
      </p:sp>
      <p:sp>
        <p:nvSpPr>
          <p:cNvPr id="13" name="object 7">
            <a:extLst>
              <a:ext uri="{FF2B5EF4-FFF2-40B4-BE49-F238E27FC236}">
                <a16:creationId xmlns:a16="http://schemas.microsoft.com/office/drawing/2014/main" id="{14A1FD9C-7CD7-6DF5-1161-27A4E4EEB89C}"/>
              </a:ext>
            </a:extLst>
          </p:cNvPr>
          <p:cNvSpPr txBox="1"/>
          <p:nvPr/>
        </p:nvSpPr>
        <p:spPr>
          <a:xfrm>
            <a:off x="6159925" y="5049934"/>
            <a:ext cx="2085685" cy="540297"/>
          </a:xfrm>
          <a:prstGeom prst="rect">
            <a:avLst/>
          </a:prstGeom>
        </p:spPr>
        <p:txBody>
          <a:bodyPr vert="horz" wrap="square" lIns="0" tIns="16912" rIns="0" bIns="0" rtlCol="0">
            <a:spAutoFit/>
          </a:bodyPr>
          <a:lstStyle/>
          <a:p>
            <a:pPr marL="253689" algn="ctr">
              <a:spcBef>
                <a:spcPts val="133"/>
              </a:spcBef>
            </a:pPr>
            <a:r>
              <a:rPr lang="en-GB" sz="1700" b="1" dirty="0">
                <a:latin typeface="Raleway SemiBold" panose="020B0503030101060003" pitchFamily="34" charset="77"/>
                <a:cs typeface="Calibri"/>
              </a:rPr>
              <a:t>Take your money a bit at a time</a:t>
            </a:r>
            <a:endParaRPr sz="1700" b="1" dirty="0">
              <a:latin typeface="Raleway SemiBold" panose="020B0503030101060003" pitchFamily="34" charset="77"/>
              <a:cs typeface="Calibri"/>
            </a:endParaRPr>
          </a:p>
        </p:txBody>
      </p:sp>
      <p:sp>
        <p:nvSpPr>
          <p:cNvPr id="14" name="object 7">
            <a:extLst>
              <a:ext uri="{FF2B5EF4-FFF2-40B4-BE49-F238E27FC236}">
                <a16:creationId xmlns:a16="http://schemas.microsoft.com/office/drawing/2014/main" id="{DDFE1C6A-64A8-28A0-16E3-144B1EA3CEAC}"/>
              </a:ext>
            </a:extLst>
          </p:cNvPr>
          <p:cNvSpPr txBox="1"/>
          <p:nvPr/>
        </p:nvSpPr>
        <p:spPr>
          <a:xfrm>
            <a:off x="8807529" y="5049934"/>
            <a:ext cx="2081816" cy="540297"/>
          </a:xfrm>
          <a:prstGeom prst="rect">
            <a:avLst/>
          </a:prstGeom>
        </p:spPr>
        <p:txBody>
          <a:bodyPr vert="horz" wrap="square" lIns="0" tIns="16912" rIns="0" bIns="0" rtlCol="0">
            <a:spAutoFit/>
          </a:bodyPr>
          <a:lstStyle/>
          <a:p>
            <a:pPr marL="253689" algn="ctr">
              <a:spcBef>
                <a:spcPts val="133"/>
              </a:spcBef>
            </a:pPr>
            <a:r>
              <a:rPr lang="en-GB" sz="1700" b="1" dirty="0">
                <a:latin typeface="Raleway SemiBold" panose="020B0503030101060003" pitchFamily="34" charset="77"/>
                <a:cs typeface="Calibri"/>
              </a:rPr>
              <a:t>Buy a guaranteed income</a:t>
            </a:r>
            <a:endParaRPr sz="1700" b="1" dirty="0">
              <a:latin typeface="Raleway SemiBold" panose="020B0503030101060003" pitchFamily="34" charset="77"/>
              <a:cs typeface="Calibri"/>
            </a:endParaRPr>
          </a:p>
        </p:txBody>
      </p:sp>
      <p:pic>
        <p:nvPicPr>
          <p:cNvPr id="15" name="Picture 14">
            <a:extLst>
              <a:ext uri="{FF2B5EF4-FFF2-40B4-BE49-F238E27FC236}">
                <a16:creationId xmlns:a16="http://schemas.microsoft.com/office/drawing/2014/main" id="{84E86A3D-28E0-6765-4A92-F876F96E96C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81100" y="2085468"/>
            <a:ext cx="9842500" cy="2742420"/>
          </a:xfrm>
          <a:prstGeom prst="rect">
            <a:avLst/>
          </a:prstGeom>
        </p:spPr>
      </p:pic>
    </p:spTree>
    <p:extLst>
      <p:ext uri="{BB962C8B-B14F-4D97-AF65-F5344CB8AC3E}">
        <p14:creationId xmlns:p14="http://schemas.microsoft.com/office/powerpoint/2010/main" val="32899626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5EC5FD28-E134-49DE-2BBB-48DDB84C601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2451" y="1872795"/>
            <a:ext cx="12426851" cy="3990493"/>
          </a:xfrm>
          <a:prstGeom prst="rect">
            <a:avLst/>
          </a:prstGeom>
        </p:spPr>
      </p:pic>
      <p:sp>
        <p:nvSpPr>
          <p:cNvPr id="8" name="Title 1">
            <a:extLst>
              <a:ext uri="{FF2B5EF4-FFF2-40B4-BE49-F238E27FC236}">
                <a16:creationId xmlns:a16="http://schemas.microsoft.com/office/drawing/2014/main" id="{E8BB9C93-AF6E-D311-11F1-544B9AEA58E6}"/>
              </a:ext>
            </a:extLst>
          </p:cNvPr>
          <p:cNvSpPr txBox="1">
            <a:spLocks/>
          </p:cNvSpPr>
          <p:nvPr/>
        </p:nvSpPr>
        <p:spPr>
          <a:xfrm>
            <a:off x="511054" y="435204"/>
            <a:ext cx="6601294"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effectLst/>
                <a:uLnTx/>
                <a:uFillTx/>
                <a:latin typeface="Fifita " panose="02000506020000020004" pitchFamily="2" charset="0"/>
                <a:cs typeface="+mj-cs"/>
              </a:rPr>
              <a:t>Thank you</a:t>
            </a:r>
            <a:endParaRPr lang="en-US" sz="4000" dirty="0">
              <a:latin typeface="Fifita " panose="02000506020000020004" pitchFamily="2" charset="0"/>
              <a:cs typeface="+mj-cs"/>
            </a:endParaRPr>
          </a:p>
        </p:txBody>
      </p:sp>
      <p:sp>
        <p:nvSpPr>
          <p:cNvPr id="9" name="TextBox 8">
            <a:extLst>
              <a:ext uri="{FF2B5EF4-FFF2-40B4-BE49-F238E27FC236}">
                <a16:creationId xmlns:a16="http://schemas.microsoft.com/office/drawing/2014/main" id="{131E9F9F-87C9-4AAB-9741-D06212E357CF}"/>
              </a:ext>
            </a:extLst>
          </p:cNvPr>
          <p:cNvSpPr txBox="1"/>
          <p:nvPr/>
        </p:nvSpPr>
        <p:spPr>
          <a:xfrm>
            <a:off x="471299" y="1155043"/>
            <a:ext cx="6704465" cy="369332"/>
          </a:xfrm>
          <a:prstGeom prst="rect">
            <a:avLst/>
          </a:prstGeom>
          <a:noFill/>
        </p:spPr>
        <p:txBody>
          <a:bodyPr wrap="square" rtlCol="0">
            <a:spAutoFit/>
          </a:bodyPr>
          <a:lstStyle/>
          <a:p>
            <a:pPr marL="0" marR="0" lvl="0" indent="0" algn="l" defTabSz="425327" rtl="0" eaLnBrk="1" fontAlgn="auto" latinLnBrk="0" hangingPunct="1">
              <a:lnSpc>
                <a:spcPct val="100000"/>
              </a:lnSpc>
              <a:spcBef>
                <a:spcPct val="0"/>
              </a:spcBef>
              <a:spcAft>
                <a:spcPts val="0"/>
              </a:spcAft>
              <a:buClrTx/>
              <a:buSzTx/>
              <a:buFontTx/>
              <a:buNone/>
              <a:tabLst/>
              <a:defRPr/>
            </a:pPr>
            <a:r>
              <a:rPr kumimoji="0" lang="en-US" sz="1800" u="none" strike="noStrike" kern="1200" cap="none" spc="0" normalizeH="0" baseline="0" noProof="0" dirty="0">
                <a:ln>
                  <a:noFill/>
                </a:ln>
                <a:solidFill>
                  <a:schemeClr val="bg2"/>
                </a:solidFill>
                <a:effectLst/>
                <a:uLnTx/>
                <a:uFillTx/>
                <a:latin typeface="Raleway Medium" panose="020B0503030101060003" pitchFamily="34" charset="77"/>
                <a:ea typeface="+mj-ea"/>
                <a:cs typeface="+mj-cs"/>
              </a:rPr>
              <a:t>Any questions?</a:t>
            </a:r>
            <a:endParaRPr lang="en-US" dirty="0">
              <a:solidFill>
                <a:schemeClr val="bg2"/>
              </a:solidFill>
              <a:latin typeface="Raleway Medium" panose="020B0503030101060003" pitchFamily="34" charset="77"/>
              <a:ea typeface="+mj-ea"/>
              <a:cs typeface="+mj-cs"/>
            </a:endParaRPr>
          </a:p>
        </p:txBody>
      </p:sp>
      <p:sp>
        <p:nvSpPr>
          <p:cNvPr id="10" name="TextBox 9">
            <a:extLst>
              <a:ext uri="{FF2B5EF4-FFF2-40B4-BE49-F238E27FC236}">
                <a16:creationId xmlns:a16="http://schemas.microsoft.com/office/drawing/2014/main" id="{7731EEBF-210E-3AE1-30DC-81467E3EC1CB}"/>
              </a:ext>
            </a:extLst>
          </p:cNvPr>
          <p:cNvSpPr txBox="1"/>
          <p:nvPr/>
        </p:nvSpPr>
        <p:spPr>
          <a:xfrm>
            <a:off x="1152829" y="2159767"/>
            <a:ext cx="4242002" cy="1584408"/>
          </a:xfrm>
          <a:prstGeom prst="rect">
            <a:avLst/>
          </a:prstGeom>
          <a:noFill/>
        </p:spPr>
        <p:txBody>
          <a:bodyPr wrap="square" lIns="0" tIns="0" rIns="0" bIns="0" rtlCol="0">
            <a:spAutoFit/>
          </a:bodyPr>
          <a:lstStyle/>
          <a:p>
            <a:pPr marL="0" marR="0" lvl="0" indent="0" algn="l" defTabSz="1069298" rtl="0" eaLnBrk="1" fontAlgn="auto" latinLnBrk="0" hangingPunct="1">
              <a:lnSpc>
                <a:spcPct val="200000"/>
              </a:lnSpc>
              <a:spcBef>
                <a:spcPts val="0"/>
              </a:spcBef>
              <a:spcAft>
                <a:spcPts val="0"/>
              </a:spcAft>
              <a:buClrTx/>
              <a:buSzTx/>
              <a:buFontTx/>
              <a:buNone/>
              <a:tabLst/>
              <a:defRPr/>
            </a:pPr>
            <a:r>
              <a:rPr kumimoji="0" lang="en-GB" sz="1800" b="1" u="none" strike="noStrike" kern="1200" cap="none" spc="0" normalizeH="0" baseline="0" noProof="0" dirty="0">
                <a:ln>
                  <a:noFill/>
                </a:ln>
                <a:solidFill>
                  <a:schemeClr val="tx2"/>
                </a:solidFill>
                <a:effectLst/>
                <a:uLnTx/>
                <a:uFillTx/>
                <a:latin typeface="Raleway SemiBold" panose="020B0503030101060003" pitchFamily="34" charset="77"/>
              </a:rPr>
              <a:t>0300 2000 555 </a:t>
            </a:r>
          </a:p>
          <a:p>
            <a:pPr marL="0" marR="0" lvl="0" indent="0" algn="l" defTabSz="1069298" rtl="0" eaLnBrk="1" fontAlgn="auto" latinLnBrk="0" hangingPunct="1">
              <a:lnSpc>
                <a:spcPct val="200000"/>
              </a:lnSpc>
              <a:spcBef>
                <a:spcPts val="0"/>
              </a:spcBef>
              <a:spcAft>
                <a:spcPts val="0"/>
              </a:spcAft>
              <a:buClrTx/>
              <a:buSzTx/>
              <a:buFontTx/>
              <a:buNone/>
              <a:tabLst/>
              <a:defRPr/>
            </a:pPr>
            <a:r>
              <a:rPr kumimoji="0" lang="en-GB" sz="1800" b="1" u="none" strike="noStrike" kern="1200" cap="none" spc="0" normalizeH="0" baseline="0" noProof="0" dirty="0" err="1">
                <a:ln>
                  <a:noFill/>
                </a:ln>
                <a:solidFill>
                  <a:schemeClr val="tx2"/>
                </a:solidFill>
                <a:effectLst/>
                <a:uLnTx/>
                <a:uFillTx/>
                <a:latin typeface="Raleway SemiBold" panose="020B0503030101060003" pitchFamily="34" charset="77"/>
              </a:rPr>
              <a:t>info@thepeoplespension.co.uk</a:t>
            </a:r>
            <a:endParaRPr kumimoji="0" lang="en-GB" sz="1800" b="1" u="none" strike="noStrike" kern="1200" cap="none" spc="0" normalizeH="0" baseline="0" noProof="0" dirty="0">
              <a:ln>
                <a:noFill/>
              </a:ln>
              <a:solidFill>
                <a:schemeClr val="tx2"/>
              </a:solidFill>
              <a:effectLst/>
              <a:uLnTx/>
              <a:uFillTx/>
              <a:latin typeface="Raleway SemiBold" panose="020B0503030101060003" pitchFamily="34" charset="77"/>
            </a:endParaRPr>
          </a:p>
          <a:p>
            <a:pPr defTabSz="1069298">
              <a:lnSpc>
                <a:spcPct val="200000"/>
              </a:lnSpc>
              <a:defRPr/>
            </a:pPr>
            <a:r>
              <a:rPr kumimoji="0" lang="en-GB" sz="1800" b="1" u="none" strike="noStrike" kern="1200" cap="none" spc="0" normalizeH="0" baseline="0" noProof="0" dirty="0">
                <a:ln>
                  <a:noFill/>
                </a:ln>
                <a:solidFill>
                  <a:schemeClr val="tx2"/>
                </a:solidFill>
                <a:effectLst/>
                <a:uLnTx/>
                <a:uFillTx/>
                <a:latin typeface="Raleway SemiBold" panose="020B0503030101060003" pitchFamily="34" charset="77"/>
              </a:rPr>
              <a:t>thepeoplespension.co.uk</a:t>
            </a:r>
          </a:p>
        </p:txBody>
      </p:sp>
      <p:sp>
        <p:nvSpPr>
          <p:cNvPr id="11" name="Rectangle 10">
            <a:extLst>
              <a:ext uri="{FF2B5EF4-FFF2-40B4-BE49-F238E27FC236}">
                <a16:creationId xmlns:a16="http://schemas.microsoft.com/office/drawing/2014/main" id="{B7F50604-FBD5-3BA1-87E4-38CD019BCE7F}"/>
              </a:ext>
            </a:extLst>
          </p:cNvPr>
          <p:cNvSpPr/>
          <p:nvPr/>
        </p:nvSpPr>
        <p:spPr>
          <a:xfrm>
            <a:off x="472098" y="5069020"/>
            <a:ext cx="5111045" cy="692497"/>
          </a:xfrm>
          <a:prstGeom prst="rect">
            <a:avLst/>
          </a:prstGeom>
        </p:spPr>
        <p:txBody>
          <a:bodyPr wrap="square">
            <a:spAutoFit/>
          </a:bodyPr>
          <a:lstStyle/>
          <a:p>
            <a:pPr marL="0" marR="0" lvl="0" indent="0" algn="l" defTabSz="801929" rtl="0" eaLnBrk="1" fontAlgn="auto" latinLnBrk="0" hangingPunct="1">
              <a:lnSpc>
                <a:spcPct val="100000"/>
              </a:lnSpc>
              <a:spcBef>
                <a:spcPts val="0"/>
              </a:spcBef>
              <a:spcAft>
                <a:spcPts val="0"/>
              </a:spcAft>
              <a:buClrTx/>
              <a:buSzTx/>
              <a:buFontTx/>
              <a:buNone/>
              <a:tabLst/>
              <a:defRPr/>
            </a:pPr>
            <a:r>
              <a:rPr kumimoji="0" lang="en-GB" sz="1300" u="none" strike="noStrike" kern="1200" cap="none" spc="0" normalizeH="0" baseline="0" noProof="0" dirty="0">
                <a:ln>
                  <a:noFill/>
                </a:ln>
                <a:solidFill>
                  <a:srgbClr val="4A4A49"/>
                </a:solidFill>
                <a:effectLst/>
                <a:uLnTx/>
                <a:uFillTx/>
                <a:latin typeface="Raleway Medium" panose="020B0503030101060003" pitchFamily="34" charset="77"/>
              </a:rPr>
              <a:t>The information within this presentation is private and confidential and cannot be copied, reproduced or used in any way without express permission from </a:t>
            </a:r>
            <a:r>
              <a:rPr lang="en-GB" sz="1300" dirty="0">
                <a:solidFill>
                  <a:srgbClr val="4A4A49"/>
                </a:solidFill>
                <a:latin typeface="Raleway Medium" panose="020B0503030101060003" pitchFamily="34" charset="77"/>
              </a:rPr>
              <a:t>People’s Partnership</a:t>
            </a:r>
            <a:r>
              <a:rPr kumimoji="0" lang="en-GB" sz="1300" u="none" strike="noStrike" kern="1200" cap="none" spc="0" normalizeH="0" baseline="0" noProof="0" dirty="0">
                <a:ln>
                  <a:noFill/>
                </a:ln>
                <a:solidFill>
                  <a:srgbClr val="4A4A49"/>
                </a:solidFill>
                <a:effectLst/>
                <a:uLnTx/>
                <a:uFillTx/>
                <a:latin typeface="Raleway Medium" panose="020B0503030101060003" pitchFamily="34" charset="77"/>
              </a:rPr>
              <a:t>.</a:t>
            </a:r>
          </a:p>
        </p:txBody>
      </p:sp>
      <p:sp>
        <p:nvSpPr>
          <p:cNvPr id="12" name="Rectangle 11">
            <a:extLst>
              <a:ext uri="{FF2B5EF4-FFF2-40B4-BE49-F238E27FC236}">
                <a16:creationId xmlns:a16="http://schemas.microsoft.com/office/drawing/2014/main" id="{178F7A52-15FC-29A9-C42C-73513488C0E6}"/>
              </a:ext>
            </a:extLst>
          </p:cNvPr>
          <p:cNvSpPr/>
          <p:nvPr/>
        </p:nvSpPr>
        <p:spPr>
          <a:xfrm>
            <a:off x="459399" y="6094697"/>
            <a:ext cx="2643672" cy="246221"/>
          </a:xfrm>
          <a:prstGeom prst="rect">
            <a:avLst/>
          </a:prstGeom>
        </p:spPr>
        <p:txBody>
          <a:bodyPr wrap="none">
            <a:spAutoFit/>
          </a:bodyPr>
          <a:lstStyle/>
          <a:p>
            <a:pPr marL="0" marR="0" lvl="0" indent="0" algn="l" defTabSz="801929" rtl="0" eaLnBrk="1" fontAlgn="auto" latinLnBrk="0" hangingPunct="1">
              <a:lnSpc>
                <a:spcPct val="100000"/>
              </a:lnSpc>
              <a:spcBef>
                <a:spcPts val="0"/>
              </a:spcBef>
              <a:spcAft>
                <a:spcPts val="0"/>
              </a:spcAft>
              <a:buClrTx/>
              <a:buSzTx/>
              <a:buFontTx/>
              <a:buNone/>
              <a:tabLst/>
              <a:defRPr/>
            </a:pPr>
            <a:r>
              <a:rPr kumimoji="0" lang="en-GB" sz="1000" u="none" strike="noStrike" kern="1200" cap="none" spc="0" normalizeH="0" baseline="0" noProof="0" dirty="0">
                <a:ln>
                  <a:noFill/>
                </a:ln>
                <a:solidFill>
                  <a:srgbClr val="4A4A49"/>
                </a:solidFill>
                <a:effectLst/>
                <a:uLnTx/>
                <a:uFillTx/>
                <a:latin typeface="Raleway Medium" panose="020B0503030101060003" pitchFamily="34" charset="77"/>
              </a:rPr>
              <a:t>© </a:t>
            </a:r>
            <a:r>
              <a:rPr lang="en-GB" sz="1000" dirty="0">
                <a:solidFill>
                  <a:srgbClr val="4A4A49"/>
                </a:solidFill>
                <a:latin typeface="Raleway Medium" panose="020B0503030101060003" pitchFamily="34" charset="77"/>
              </a:rPr>
              <a:t>People’s Partnership</a:t>
            </a:r>
            <a:r>
              <a:rPr kumimoji="0" lang="en-GB" sz="1000" u="none" strike="noStrike" kern="1200" cap="none" spc="0" normalizeH="0" baseline="0" noProof="0" dirty="0">
                <a:ln>
                  <a:noFill/>
                </a:ln>
                <a:solidFill>
                  <a:srgbClr val="4A4A49"/>
                </a:solidFill>
                <a:effectLst/>
                <a:uLnTx/>
                <a:uFillTx/>
                <a:latin typeface="Raleway Medium" panose="020B0503030101060003" pitchFamily="34" charset="77"/>
              </a:rPr>
              <a:t> Holdings Limited </a:t>
            </a:r>
          </a:p>
        </p:txBody>
      </p:sp>
      <p:sp>
        <p:nvSpPr>
          <p:cNvPr id="13" name="Rectangle 2">
            <a:extLst>
              <a:ext uri="{FF2B5EF4-FFF2-40B4-BE49-F238E27FC236}">
                <a16:creationId xmlns:a16="http://schemas.microsoft.com/office/drawing/2014/main" id="{AAED2B5B-852C-CC93-0E71-4A5C3063950D}"/>
              </a:ext>
            </a:extLst>
          </p:cNvPr>
          <p:cNvSpPr>
            <a:spLocks noChangeArrowheads="1"/>
          </p:cNvSpPr>
          <p:nvPr/>
        </p:nvSpPr>
        <p:spPr bwMode="auto">
          <a:xfrm>
            <a:off x="-345478" y="5413696"/>
            <a:ext cx="3164699" cy="1999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12" tIns="914112" rIns="914112" bIns="914112"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000" u="none" strike="noStrike" kern="1200" cap="none" spc="0" normalizeH="0" baseline="0" noProof="0" dirty="0">
                <a:ln>
                  <a:noFill/>
                </a:ln>
                <a:effectLst/>
                <a:uLnTx/>
                <a:uFillTx/>
                <a:latin typeface="Raleway Medium" pitchFamily="2" charset="0"/>
                <a:cs typeface="Segoe UI" panose="020B0502040204020203" pitchFamily="34" charset="0"/>
              </a:rPr>
              <a:t>TPP PRT 0006.0524</a:t>
            </a:r>
            <a:endParaRPr kumimoji="0" lang="en-GB" altLang="en-US" sz="1800" u="none" strike="noStrike" kern="1200" cap="none" spc="0" normalizeH="0" baseline="0" noProof="0" dirty="0">
              <a:ln>
                <a:noFill/>
              </a:ln>
              <a:effectLst/>
              <a:uLnTx/>
              <a:uFillTx/>
              <a:latin typeface="Raleway Medium" pitchFamily="2" charset="0"/>
            </a:endParaRPr>
          </a:p>
        </p:txBody>
      </p:sp>
      <p:pic>
        <p:nvPicPr>
          <p:cNvPr id="14" name="Picture 13">
            <a:extLst>
              <a:ext uri="{FF2B5EF4-FFF2-40B4-BE49-F238E27FC236}">
                <a16:creationId xmlns:a16="http://schemas.microsoft.com/office/drawing/2014/main" id="{6E82C73B-6FB8-4E17-15E9-95C4098963A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2520" y="2117022"/>
            <a:ext cx="760310" cy="760310"/>
          </a:xfrm>
          <a:prstGeom prst="rect">
            <a:avLst/>
          </a:prstGeom>
        </p:spPr>
      </p:pic>
      <p:pic>
        <p:nvPicPr>
          <p:cNvPr id="15" name="Picture 14">
            <a:extLst>
              <a:ext uri="{FF2B5EF4-FFF2-40B4-BE49-F238E27FC236}">
                <a16:creationId xmlns:a16="http://schemas.microsoft.com/office/drawing/2014/main" id="{A9A5CCA9-6AC3-5431-7416-81044A649FD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2520" y="2663403"/>
            <a:ext cx="760310" cy="760310"/>
          </a:xfrm>
          <a:prstGeom prst="rect">
            <a:avLst/>
          </a:prstGeom>
        </p:spPr>
      </p:pic>
      <p:pic>
        <p:nvPicPr>
          <p:cNvPr id="16" name="Picture 15">
            <a:extLst>
              <a:ext uri="{FF2B5EF4-FFF2-40B4-BE49-F238E27FC236}">
                <a16:creationId xmlns:a16="http://schemas.microsoft.com/office/drawing/2014/main" id="{EB5C78AF-7433-2E99-4661-F8634913623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92520" y="3252807"/>
            <a:ext cx="760310" cy="760310"/>
          </a:xfrm>
          <a:prstGeom prst="rect">
            <a:avLst/>
          </a:prstGeom>
        </p:spPr>
      </p:pic>
      <p:pic>
        <p:nvPicPr>
          <p:cNvPr id="30" name="Picture 29">
            <a:extLst>
              <a:ext uri="{FF2B5EF4-FFF2-40B4-BE49-F238E27FC236}">
                <a16:creationId xmlns:a16="http://schemas.microsoft.com/office/drawing/2014/main" id="{DE39E15A-5696-B812-E99E-E4D0F994461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339690" y="3367469"/>
            <a:ext cx="1812777" cy="2218267"/>
          </a:xfrm>
          <a:prstGeom prst="rect">
            <a:avLst/>
          </a:prstGeom>
        </p:spPr>
      </p:pic>
    </p:spTree>
    <p:extLst>
      <p:ext uri="{BB962C8B-B14F-4D97-AF65-F5344CB8AC3E}">
        <p14:creationId xmlns:p14="http://schemas.microsoft.com/office/powerpoint/2010/main" val="5846737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B7193-2DF7-6820-F8C8-049FCF740A83}"/>
              </a:ext>
            </a:extLst>
          </p:cNvPr>
          <p:cNvSpPr>
            <a:spLocks noGrp="1"/>
          </p:cNvSpPr>
          <p:nvPr>
            <p:ph type="title"/>
          </p:nvPr>
        </p:nvSpPr>
        <p:spPr>
          <a:xfrm>
            <a:off x="1101384" y="1273558"/>
            <a:ext cx="7965614" cy="483014"/>
          </a:xfrm>
          <a:prstGeom prst="rect">
            <a:avLst/>
          </a:prstGeom>
        </p:spPr>
        <p:txBody>
          <a:bodyPr/>
          <a:lstStyle/>
          <a:p>
            <a:r>
              <a:rPr lang="en-US" dirty="0">
                <a:solidFill>
                  <a:schemeClr val="bg1"/>
                </a:solidFill>
              </a:rPr>
              <a:t>About The People’s Pension</a:t>
            </a:r>
            <a:br>
              <a:rPr lang="en-US" dirty="0">
                <a:solidFill>
                  <a:schemeClr val="bg1"/>
                </a:solidFill>
              </a:rPr>
            </a:br>
            <a:endParaRPr lang="en-US" dirty="0">
              <a:solidFill>
                <a:schemeClr val="bg1"/>
              </a:solidFill>
            </a:endParaRPr>
          </a:p>
        </p:txBody>
      </p:sp>
      <p:pic>
        <p:nvPicPr>
          <p:cNvPr id="5" name="Picture 4">
            <a:extLst>
              <a:ext uri="{FF2B5EF4-FFF2-40B4-BE49-F238E27FC236}">
                <a16:creationId xmlns:a16="http://schemas.microsoft.com/office/drawing/2014/main" id="{FF58E215-7115-4A0B-3AD0-1786E95C18A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2673" y="1855936"/>
            <a:ext cx="12457346" cy="4427610"/>
          </a:xfrm>
          <a:prstGeom prst="rect">
            <a:avLst/>
          </a:prstGeom>
        </p:spPr>
      </p:pic>
      <p:pic>
        <p:nvPicPr>
          <p:cNvPr id="4" name="Picture 3">
            <a:extLst>
              <a:ext uri="{FF2B5EF4-FFF2-40B4-BE49-F238E27FC236}">
                <a16:creationId xmlns:a16="http://schemas.microsoft.com/office/drawing/2014/main" id="{AD212973-D5F2-41A4-CD38-760D2EE3FE5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74932" y="2927675"/>
            <a:ext cx="3251200" cy="2188308"/>
          </a:xfrm>
          <a:prstGeom prst="rect">
            <a:avLst/>
          </a:prstGeom>
        </p:spPr>
      </p:pic>
    </p:spTree>
    <p:extLst>
      <p:ext uri="{BB962C8B-B14F-4D97-AF65-F5344CB8AC3E}">
        <p14:creationId xmlns:p14="http://schemas.microsoft.com/office/powerpoint/2010/main" val="4235782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1">
            <a:extLst>
              <a:ext uri="{FF2B5EF4-FFF2-40B4-BE49-F238E27FC236}">
                <a16:creationId xmlns:a16="http://schemas.microsoft.com/office/drawing/2014/main" id="{F42EDC57-29E2-D49E-33B0-D6B6A6A8C4EC}"/>
              </a:ext>
            </a:extLst>
          </p:cNvPr>
          <p:cNvSpPr txBox="1">
            <a:spLocks/>
          </p:cNvSpPr>
          <p:nvPr/>
        </p:nvSpPr>
        <p:spPr>
          <a:xfrm>
            <a:off x="556337" y="1198151"/>
            <a:ext cx="6539788"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1800" b="0" i="0" u="none" strike="noStrike" kern="1200" cap="none" spc="0" normalizeH="0" baseline="0" noProof="0" dirty="0">
                <a:ln>
                  <a:noFill/>
                </a:ln>
                <a:solidFill>
                  <a:srgbClr val="05D2FA"/>
                </a:solidFill>
                <a:effectLst/>
                <a:uLnTx/>
                <a:uFillTx/>
                <a:latin typeface="Raleway Medium" panose="020B0503030101060003" pitchFamily="34" charset="77"/>
                <a:ea typeface="+mn-ea"/>
              </a:rPr>
              <a:t>Because we want to stand out from the crowd, we’ve chosen our values to guide how we act and behave every day</a:t>
            </a:r>
            <a:endParaRPr kumimoji="0" lang="en-US" sz="1800" b="0" i="0" u="none" strike="noStrike" kern="1200" cap="none" spc="0" normalizeH="0" baseline="0" noProof="0" dirty="0">
              <a:ln>
                <a:noFill/>
              </a:ln>
              <a:solidFill>
                <a:srgbClr val="05D2FA"/>
              </a:solidFill>
              <a:effectLst/>
              <a:uLnTx/>
              <a:uFillTx/>
              <a:latin typeface="Raleway Medium" panose="020B0503030101060003" pitchFamily="34" charset="77"/>
              <a:ea typeface="+mn-ea"/>
            </a:endParaRPr>
          </a:p>
        </p:txBody>
      </p:sp>
      <p:sp>
        <p:nvSpPr>
          <p:cNvPr id="3" name="Title 1">
            <a:extLst>
              <a:ext uri="{FF2B5EF4-FFF2-40B4-BE49-F238E27FC236}">
                <a16:creationId xmlns:a16="http://schemas.microsoft.com/office/drawing/2014/main" id="{98FF1E2C-058B-AF52-84E6-2A26170F4E98}"/>
              </a:ext>
            </a:extLst>
          </p:cNvPr>
          <p:cNvSpPr txBox="1">
            <a:spLocks/>
          </p:cNvSpPr>
          <p:nvPr/>
        </p:nvSpPr>
        <p:spPr>
          <a:xfrm>
            <a:off x="526590" y="485811"/>
            <a:ext cx="5610446"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1" i="0" u="none" strike="noStrike" kern="1200" cap="none" spc="0" normalizeH="0" baseline="0" noProof="0" dirty="0">
                <a:ln>
                  <a:noFill/>
                </a:ln>
                <a:solidFill>
                  <a:srgbClr val="2800A0"/>
                </a:solidFill>
                <a:effectLst/>
                <a:uLnTx/>
                <a:uFillTx/>
                <a:latin typeface="Fifita " panose="02000506020000020004" pitchFamily="2" charset="0"/>
                <a:ea typeface="+mj-ea"/>
                <a:cs typeface="+mj-cs"/>
              </a:rPr>
              <a:t>The values we live by</a:t>
            </a:r>
          </a:p>
        </p:txBody>
      </p:sp>
      <p:sp>
        <p:nvSpPr>
          <p:cNvPr id="4" name="Text Placeholder 1">
            <a:extLst>
              <a:ext uri="{FF2B5EF4-FFF2-40B4-BE49-F238E27FC236}">
                <a16:creationId xmlns:a16="http://schemas.microsoft.com/office/drawing/2014/main" id="{95E025C6-BFC3-ED0C-ECCB-A48035BFC28B}"/>
              </a:ext>
            </a:extLst>
          </p:cNvPr>
          <p:cNvSpPr txBox="1">
            <a:spLocks/>
          </p:cNvSpPr>
          <p:nvPr/>
        </p:nvSpPr>
        <p:spPr>
          <a:xfrm>
            <a:off x="556337" y="5092671"/>
            <a:ext cx="2822131" cy="304800"/>
          </a:xfrm>
          <a:prstGeom prst="rect">
            <a:avLst/>
          </a:prstGeom>
        </p:spPr>
        <p:txBody>
          <a:bodyPr lIns="0" tIns="0" rIns="0" bIns="0"/>
          <a:lstStyle>
            <a:lvl1pPr marL="0" indent="0" algn="l" defTabSz="914400" rtl="0" eaLnBrk="1" latinLnBrk="0" hangingPunct="1">
              <a:lnSpc>
                <a:spcPct val="90000"/>
              </a:lnSpc>
              <a:spcBef>
                <a:spcPts val="1000"/>
              </a:spcBef>
              <a:buClr>
                <a:srgbClr val="00BBFF"/>
              </a:buClr>
              <a:buFont typeface="Arial" panose="020B0604020202020204" pitchFamily="34" charset="0"/>
              <a:buNone/>
              <a:defRPr sz="1200" b="0" i="0" kern="1200" baseline="0">
                <a:solidFill>
                  <a:srgbClr val="5E5E5E"/>
                </a:solidFill>
                <a:latin typeface="Raleway" panose="020B0003030101060003" pitchFamily="34" charset="0"/>
                <a:ea typeface="+mn-ea"/>
                <a:cs typeface="Raleway"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00BBFF"/>
              </a:buClr>
              <a:buSzTx/>
              <a:buFont typeface="Arial" panose="020B0604020202020204" pitchFamily="34" charset="0"/>
              <a:buNone/>
              <a:tabLst/>
              <a:defRPr/>
            </a:pPr>
            <a:r>
              <a:rPr kumimoji="0" lang="en-GB" sz="1600" b="0" i="0" u="none" strike="noStrike" kern="1200" cap="none" spc="0" normalizeH="0" baseline="0" noProof="0" dirty="0">
                <a:ln>
                  <a:noFill/>
                </a:ln>
                <a:solidFill>
                  <a:srgbClr val="5E5E5E"/>
                </a:solidFill>
                <a:effectLst/>
                <a:uLnTx/>
                <a:uFillTx/>
                <a:latin typeface="Raleway" panose="020B0503030101060003" pitchFamily="34" charset="77"/>
                <a:ea typeface="+mn-ea"/>
              </a:rPr>
              <a:t>We </a:t>
            </a:r>
            <a:r>
              <a:rPr kumimoji="0" lang="en-GB" sz="1600" b="1" i="0" u="none" strike="noStrike" kern="1200" cap="none" spc="0" normalizeH="0" baseline="0" noProof="0" dirty="0">
                <a:ln>
                  <a:noFill/>
                </a:ln>
                <a:solidFill>
                  <a:srgbClr val="FF2396"/>
                </a:solidFill>
                <a:effectLst/>
                <a:uLnTx/>
                <a:uFillTx/>
                <a:latin typeface="Raleway" panose="020B0503030101060003" pitchFamily="34" charset="77"/>
                <a:ea typeface="+mn-ea"/>
              </a:rPr>
              <a:t>understand people</a:t>
            </a:r>
            <a:r>
              <a:rPr kumimoji="0" lang="en-GB" sz="1600" b="0" i="0" u="none" strike="noStrike" kern="1200" cap="none" spc="0" normalizeH="0" baseline="0" noProof="0" dirty="0">
                <a:ln>
                  <a:noFill/>
                </a:ln>
                <a:solidFill>
                  <a:srgbClr val="FF2396"/>
                </a:solidFill>
                <a:effectLst/>
                <a:uLnTx/>
                <a:uFillTx/>
                <a:latin typeface="Raleway" panose="020B0503030101060003" pitchFamily="34" charset="77"/>
                <a:ea typeface="+mn-ea"/>
              </a:rPr>
              <a:t> </a:t>
            </a:r>
            <a:r>
              <a:rPr kumimoji="0" lang="en-GB" sz="1600" b="0" i="0" u="none" strike="noStrike" kern="1200" cap="none" spc="0" normalizeH="0" baseline="0" noProof="0" dirty="0">
                <a:ln>
                  <a:noFill/>
                </a:ln>
                <a:solidFill>
                  <a:srgbClr val="5E5E5E"/>
                </a:solidFill>
                <a:effectLst/>
                <a:uLnTx/>
                <a:uFillTx/>
                <a:latin typeface="Raleway" panose="020B0503030101060003" pitchFamily="34" charset="77"/>
                <a:ea typeface="+mn-ea"/>
              </a:rPr>
              <a:t>by putting ourselves in </a:t>
            </a:r>
            <a:br>
              <a:rPr kumimoji="0" lang="en-GB" sz="1600" b="0" i="0" u="none" strike="noStrike" kern="1200" cap="none" spc="0" normalizeH="0" baseline="0" noProof="0" dirty="0">
                <a:ln>
                  <a:noFill/>
                </a:ln>
                <a:solidFill>
                  <a:srgbClr val="5E5E5E"/>
                </a:solidFill>
                <a:effectLst/>
                <a:uLnTx/>
                <a:uFillTx/>
                <a:latin typeface="Raleway" panose="020B0503030101060003" pitchFamily="34" charset="77"/>
                <a:ea typeface="+mn-ea"/>
              </a:rPr>
            </a:br>
            <a:r>
              <a:rPr kumimoji="0" lang="en-GB" sz="1600" b="0" i="0" u="none" strike="noStrike" kern="1200" cap="none" spc="0" normalizeH="0" baseline="0" noProof="0" dirty="0">
                <a:ln>
                  <a:noFill/>
                </a:ln>
                <a:solidFill>
                  <a:srgbClr val="5E5E5E"/>
                </a:solidFill>
                <a:effectLst/>
                <a:uLnTx/>
                <a:uFillTx/>
                <a:latin typeface="Raleway" panose="020B0503030101060003" pitchFamily="34" charset="77"/>
                <a:ea typeface="+mn-ea"/>
              </a:rPr>
              <a:t>their shoes</a:t>
            </a:r>
            <a:endParaRPr kumimoji="0" lang="en-US" sz="1600" b="0" i="0" u="none" strike="noStrike" kern="1200" cap="none" spc="0" normalizeH="0" baseline="0" noProof="0" dirty="0">
              <a:ln>
                <a:noFill/>
              </a:ln>
              <a:solidFill>
                <a:srgbClr val="5E5E5E"/>
              </a:solidFill>
              <a:effectLst/>
              <a:uLnTx/>
              <a:uFillTx/>
              <a:latin typeface="Raleway" panose="020B0003030101060003" pitchFamily="34" charset="0"/>
              <a:ea typeface="+mn-ea"/>
            </a:endParaRPr>
          </a:p>
        </p:txBody>
      </p:sp>
      <p:sp>
        <p:nvSpPr>
          <p:cNvPr id="5" name="Text Placeholder 3">
            <a:extLst>
              <a:ext uri="{FF2B5EF4-FFF2-40B4-BE49-F238E27FC236}">
                <a16:creationId xmlns:a16="http://schemas.microsoft.com/office/drawing/2014/main" id="{1E5C0F90-CF03-A411-281C-2B28986B4471}"/>
              </a:ext>
            </a:extLst>
          </p:cNvPr>
          <p:cNvSpPr txBox="1">
            <a:spLocks/>
          </p:cNvSpPr>
          <p:nvPr/>
        </p:nvSpPr>
        <p:spPr>
          <a:xfrm>
            <a:off x="8351637" y="5092671"/>
            <a:ext cx="2822131" cy="304800"/>
          </a:xfrm>
          <a:prstGeom prst="rect">
            <a:avLst/>
          </a:prstGeom>
        </p:spPr>
        <p:txBody>
          <a:bodyPr lIns="0" tIns="0" rIns="0" bIns="0"/>
          <a:lstStyle>
            <a:lvl1pPr marL="0" indent="0" algn="l" defTabSz="914400" rtl="0" eaLnBrk="1" latinLnBrk="0" hangingPunct="1">
              <a:lnSpc>
                <a:spcPct val="90000"/>
              </a:lnSpc>
              <a:spcBef>
                <a:spcPts val="1000"/>
              </a:spcBef>
              <a:buClr>
                <a:srgbClr val="00BBFF"/>
              </a:buClr>
              <a:buFont typeface="Arial" panose="020B0604020202020204" pitchFamily="34" charset="0"/>
              <a:buNone/>
              <a:defRPr sz="1200" b="0" i="0" kern="1200" baseline="0">
                <a:solidFill>
                  <a:schemeClr val="bg1"/>
                </a:solidFill>
                <a:latin typeface="Raleway" panose="020B0003030101060003" pitchFamily="34" charset="0"/>
                <a:ea typeface="+mn-ea"/>
                <a:cs typeface="Raleway"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00BBFF"/>
              </a:buClr>
              <a:buSzTx/>
              <a:buFont typeface="Arial" panose="020B0604020202020204" pitchFamily="34" charset="0"/>
              <a:buNone/>
              <a:tabLst/>
              <a:defRPr/>
            </a:pPr>
            <a:r>
              <a:rPr kumimoji="0" lang="en-GB" sz="1600" b="0" i="0" u="none" strike="noStrike" kern="1200" cap="none" spc="0" normalizeH="0" baseline="0" noProof="0" dirty="0">
                <a:ln>
                  <a:noFill/>
                </a:ln>
                <a:solidFill>
                  <a:srgbClr val="4B4B55"/>
                </a:solidFill>
                <a:effectLst/>
                <a:uLnTx/>
                <a:uFillTx/>
                <a:latin typeface="Raleway" panose="020B0503030101060003" pitchFamily="34" charset="77"/>
                <a:ea typeface="+mn-ea"/>
              </a:rPr>
              <a:t>We </a:t>
            </a:r>
            <a:r>
              <a:rPr kumimoji="0" lang="en-GB" sz="1600" b="1" i="0" u="none" strike="noStrike" kern="1200" cap="none" spc="0" normalizeH="0" baseline="0" noProof="0" dirty="0">
                <a:ln>
                  <a:noFill/>
                </a:ln>
                <a:solidFill>
                  <a:srgbClr val="0FD24B"/>
                </a:solidFill>
                <a:effectLst/>
                <a:uLnTx/>
                <a:uFillTx/>
                <a:latin typeface="Raleway" panose="020B0503030101060003" pitchFamily="34" charset="77"/>
                <a:ea typeface="+mn-ea"/>
              </a:rPr>
              <a:t>keep our promises</a:t>
            </a:r>
            <a:r>
              <a:rPr kumimoji="0" lang="en-GB" sz="1600" b="0" i="0" u="none" strike="noStrike" kern="1200" cap="none" spc="0" normalizeH="0" baseline="0" noProof="0" dirty="0">
                <a:ln>
                  <a:noFill/>
                </a:ln>
                <a:solidFill>
                  <a:srgbClr val="4B4B55"/>
                </a:solidFill>
                <a:effectLst/>
                <a:uLnTx/>
                <a:uFillTx/>
                <a:latin typeface="Raleway" panose="020B0503030101060003" pitchFamily="34" charset="77"/>
                <a:ea typeface="+mn-ea"/>
              </a:rPr>
              <a:t> by always doing what we </a:t>
            </a:r>
            <a:br>
              <a:rPr kumimoji="0" lang="en-GB" sz="1600" b="0" i="0" u="none" strike="noStrike" kern="1200" cap="none" spc="0" normalizeH="0" baseline="0" noProof="0" dirty="0">
                <a:ln>
                  <a:noFill/>
                </a:ln>
                <a:solidFill>
                  <a:srgbClr val="4B4B55"/>
                </a:solidFill>
                <a:effectLst/>
                <a:uLnTx/>
                <a:uFillTx/>
                <a:latin typeface="Raleway" panose="020B0503030101060003" pitchFamily="34" charset="77"/>
                <a:ea typeface="+mn-ea"/>
              </a:rPr>
            </a:br>
            <a:r>
              <a:rPr kumimoji="0" lang="en-GB" sz="1600" b="0" i="0" u="none" strike="noStrike" kern="1200" cap="none" spc="0" normalizeH="0" baseline="0" noProof="0" dirty="0">
                <a:ln>
                  <a:noFill/>
                </a:ln>
                <a:solidFill>
                  <a:srgbClr val="4B4B55"/>
                </a:solidFill>
                <a:effectLst/>
                <a:uLnTx/>
                <a:uFillTx/>
                <a:latin typeface="Raleway" panose="020B0503030101060003" pitchFamily="34" charset="77"/>
                <a:ea typeface="+mn-ea"/>
              </a:rPr>
              <a:t>say we’ll do</a:t>
            </a:r>
            <a:endParaRPr kumimoji="0" lang="en-US" sz="1600" b="0" i="0" u="none" strike="noStrike" kern="1200" cap="none" spc="0" normalizeH="0" baseline="0" noProof="0" dirty="0">
              <a:ln>
                <a:noFill/>
              </a:ln>
              <a:solidFill>
                <a:srgbClr val="4B4B55"/>
              </a:solidFill>
              <a:effectLst/>
              <a:uLnTx/>
              <a:uFillTx/>
              <a:latin typeface="Raleway" panose="020B0003030101060003" pitchFamily="34" charset="0"/>
              <a:ea typeface="+mn-ea"/>
            </a:endParaRPr>
          </a:p>
        </p:txBody>
      </p:sp>
      <p:sp>
        <p:nvSpPr>
          <p:cNvPr id="6" name="Text Placeholder 1">
            <a:extLst>
              <a:ext uri="{FF2B5EF4-FFF2-40B4-BE49-F238E27FC236}">
                <a16:creationId xmlns:a16="http://schemas.microsoft.com/office/drawing/2014/main" id="{A96EE516-65CF-BBB7-EDD1-8BD49BE11CA8}"/>
              </a:ext>
            </a:extLst>
          </p:cNvPr>
          <p:cNvSpPr txBox="1">
            <a:spLocks/>
          </p:cNvSpPr>
          <p:nvPr/>
        </p:nvSpPr>
        <p:spPr>
          <a:xfrm>
            <a:off x="4415427" y="5092671"/>
            <a:ext cx="2822131" cy="304800"/>
          </a:xfrm>
          <a:prstGeom prst="rect">
            <a:avLst/>
          </a:prstGeom>
        </p:spPr>
        <p:txBody>
          <a:bodyPr lIns="0" tIns="0" rIns="0" bIns="0"/>
          <a:lstStyle>
            <a:lvl1pPr marL="0" indent="0" algn="l" defTabSz="914400" rtl="0" eaLnBrk="1" latinLnBrk="0" hangingPunct="1">
              <a:lnSpc>
                <a:spcPct val="90000"/>
              </a:lnSpc>
              <a:spcBef>
                <a:spcPts val="1000"/>
              </a:spcBef>
              <a:buClr>
                <a:srgbClr val="00BBFF"/>
              </a:buClr>
              <a:buFont typeface="Arial" panose="020B0604020202020204" pitchFamily="34" charset="0"/>
              <a:buNone/>
              <a:defRPr sz="1200" b="0" i="0" kern="1200" baseline="0">
                <a:solidFill>
                  <a:srgbClr val="5E5E5E"/>
                </a:solidFill>
                <a:latin typeface="Raleway" panose="020B0003030101060003" pitchFamily="34" charset="0"/>
                <a:ea typeface="+mn-ea"/>
                <a:cs typeface="Raleway"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1000"/>
              </a:spcBef>
              <a:spcAft>
                <a:spcPts val="0"/>
              </a:spcAft>
              <a:buClr>
                <a:srgbClr val="00BBFF"/>
              </a:buClr>
              <a:buSzTx/>
              <a:buFont typeface="Arial" panose="020B0604020202020204" pitchFamily="34" charset="0"/>
              <a:buNone/>
              <a:tabLst/>
              <a:defRPr/>
            </a:pPr>
            <a:r>
              <a:rPr kumimoji="0" lang="en-GB" sz="1600" b="0" i="0" u="none" strike="noStrike" kern="1200" cap="none" spc="0" normalizeH="0" baseline="0" noProof="0" dirty="0">
                <a:ln>
                  <a:noFill/>
                </a:ln>
                <a:solidFill>
                  <a:srgbClr val="4B4B55"/>
                </a:solidFill>
                <a:effectLst/>
                <a:uLnTx/>
                <a:uFillTx/>
                <a:latin typeface="Raleway" panose="020B0503030101060003" pitchFamily="34" charset="77"/>
                <a:ea typeface="+mn-ea"/>
              </a:rPr>
              <a:t>We </a:t>
            </a:r>
            <a:r>
              <a:rPr kumimoji="0" lang="en-GB" sz="1600" b="1" i="0" u="none" strike="noStrike" kern="1200" cap="none" spc="0" normalizeH="0" baseline="0" noProof="0" dirty="0">
                <a:ln>
                  <a:noFill/>
                </a:ln>
                <a:solidFill>
                  <a:srgbClr val="FFB400"/>
                </a:solidFill>
                <a:effectLst/>
                <a:uLnTx/>
                <a:uFillTx/>
                <a:latin typeface="Raleway" panose="020B0503030101060003" pitchFamily="34" charset="77"/>
                <a:ea typeface="+mn-ea"/>
              </a:rPr>
              <a:t>create simplicity</a:t>
            </a:r>
            <a:r>
              <a:rPr kumimoji="0" lang="en-GB" sz="1600" b="0" i="0" u="none" strike="noStrike" kern="1200" cap="none" spc="0" normalizeH="0" baseline="0" noProof="0" dirty="0">
                <a:ln>
                  <a:noFill/>
                </a:ln>
                <a:solidFill>
                  <a:srgbClr val="FFB400"/>
                </a:solidFill>
                <a:effectLst/>
                <a:uLnTx/>
                <a:uFillTx/>
                <a:latin typeface="Raleway" panose="020B0503030101060003" pitchFamily="34" charset="77"/>
                <a:ea typeface="+mn-ea"/>
              </a:rPr>
              <a:t> </a:t>
            </a:r>
            <a:r>
              <a:rPr kumimoji="0" lang="en-GB" sz="1600" b="0" i="0" u="none" strike="noStrike" kern="1200" cap="none" spc="0" normalizeH="0" baseline="0" noProof="0" dirty="0">
                <a:ln>
                  <a:noFill/>
                </a:ln>
                <a:solidFill>
                  <a:srgbClr val="4B4B55"/>
                </a:solidFill>
                <a:effectLst/>
                <a:uLnTx/>
                <a:uFillTx/>
                <a:latin typeface="Raleway" panose="020B0503030101060003" pitchFamily="34" charset="77"/>
                <a:ea typeface="+mn-ea"/>
              </a:rPr>
              <a:t>by stripping out complications and removing obstacles</a:t>
            </a:r>
            <a:endParaRPr kumimoji="0" lang="en-US" sz="1600" b="0" i="0" u="none" strike="noStrike" kern="1200" cap="none" spc="0" normalizeH="0" baseline="0" noProof="0" dirty="0">
              <a:ln>
                <a:noFill/>
              </a:ln>
              <a:solidFill>
                <a:srgbClr val="4B4B55"/>
              </a:solidFill>
              <a:effectLst/>
              <a:uLnTx/>
              <a:uFillTx/>
              <a:latin typeface="Raleway" panose="020B0003030101060003" pitchFamily="34" charset="0"/>
              <a:ea typeface="+mn-ea"/>
            </a:endParaRPr>
          </a:p>
        </p:txBody>
      </p:sp>
      <p:pic>
        <p:nvPicPr>
          <p:cNvPr id="7" name="Picture 6">
            <a:extLst>
              <a:ext uri="{FF2B5EF4-FFF2-40B4-BE49-F238E27FC236}">
                <a16:creationId xmlns:a16="http://schemas.microsoft.com/office/drawing/2014/main" id="{876AB437-83DE-3EA3-58C3-53B8678661A1}"/>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81196"/>
          <a:stretch/>
        </p:blipFill>
        <p:spPr>
          <a:xfrm>
            <a:off x="8722760" y="2397258"/>
            <a:ext cx="1790812" cy="2386786"/>
          </a:xfrm>
          <a:prstGeom prst="rect">
            <a:avLst/>
          </a:prstGeom>
        </p:spPr>
      </p:pic>
      <p:pic>
        <p:nvPicPr>
          <p:cNvPr id="8" name="Picture 7">
            <a:extLst>
              <a:ext uri="{FF2B5EF4-FFF2-40B4-BE49-F238E27FC236}">
                <a16:creationId xmlns:a16="http://schemas.microsoft.com/office/drawing/2014/main" id="{44BD27F8-00D2-A03E-41AF-67CA6E83BB0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79309"/>
          <a:stretch/>
        </p:blipFill>
        <p:spPr>
          <a:xfrm>
            <a:off x="4841245" y="2397258"/>
            <a:ext cx="1970494" cy="2386786"/>
          </a:xfrm>
          <a:prstGeom prst="rect">
            <a:avLst/>
          </a:prstGeom>
        </p:spPr>
      </p:pic>
      <p:pic>
        <p:nvPicPr>
          <p:cNvPr id="9" name="Picture 8">
            <a:extLst>
              <a:ext uri="{FF2B5EF4-FFF2-40B4-BE49-F238E27FC236}">
                <a16:creationId xmlns:a16="http://schemas.microsoft.com/office/drawing/2014/main" id="{8B111D8F-D8AC-F816-A014-0FFB09F2B12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36777" r="33369"/>
          <a:stretch/>
        </p:blipFill>
        <p:spPr>
          <a:xfrm>
            <a:off x="535267" y="2397258"/>
            <a:ext cx="2843201" cy="2386786"/>
          </a:xfrm>
          <a:prstGeom prst="rect">
            <a:avLst/>
          </a:prstGeom>
        </p:spPr>
      </p:pic>
    </p:spTree>
    <p:extLst>
      <p:ext uri="{BB962C8B-B14F-4D97-AF65-F5344CB8AC3E}">
        <p14:creationId xmlns:p14="http://schemas.microsoft.com/office/powerpoint/2010/main" val="18481142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5926C14-270E-A52F-6039-E7A399DD687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02679" y="1213145"/>
            <a:ext cx="5575300" cy="5207000"/>
          </a:xfrm>
          <a:prstGeom prst="rect">
            <a:avLst/>
          </a:prstGeom>
        </p:spPr>
      </p:pic>
      <p:sp>
        <p:nvSpPr>
          <p:cNvPr id="3" name="Rounded Rectangle 2">
            <a:extLst>
              <a:ext uri="{FF2B5EF4-FFF2-40B4-BE49-F238E27FC236}">
                <a16:creationId xmlns:a16="http://schemas.microsoft.com/office/drawing/2014/main" id="{03EA84EE-2F3A-3623-ACBD-DD92396886CD}"/>
              </a:ext>
            </a:extLst>
          </p:cNvPr>
          <p:cNvSpPr/>
          <p:nvPr/>
        </p:nvSpPr>
        <p:spPr>
          <a:xfrm>
            <a:off x="6562400" y="1461822"/>
            <a:ext cx="4737112" cy="726260"/>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defTabSz="584000">
              <a:defRPr/>
            </a:pPr>
            <a:r>
              <a:rPr kumimoji="0" lang="en-GB" sz="2000" b="1" u="none" strike="noStrike" kern="1200" cap="none" spc="0" normalizeH="0" baseline="0" noProof="0" dirty="0">
                <a:ln>
                  <a:noFill/>
                </a:ln>
                <a:solidFill>
                  <a:schemeClr val="tx2"/>
                </a:solidFill>
                <a:effectLst/>
                <a:uLnTx/>
                <a:uFillTx/>
                <a:latin typeface="Raleway" panose="020B0503030101060003" pitchFamily="34" charset="77"/>
              </a:rPr>
              <a:t>Over</a:t>
            </a:r>
            <a:r>
              <a:rPr kumimoji="0" lang="en-GB" sz="3200" b="1" u="none" strike="noStrike" kern="1200" cap="none" spc="0" normalizeH="0" baseline="0" noProof="0" dirty="0">
                <a:ln>
                  <a:noFill/>
                </a:ln>
                <a:solidFill>
                  <a:schemeClr val="tx2"/>
                </a:solidFill>
                <a:effectLst/>
                <a:uLnTx/>
                <a:uFillTx/>
                <a:latin typeface="Raleway" panose="020B0503030101060003" pitchFamily="34" charset="77"/>
              </a:rPr>
              <a:t> </a:t>
            </a:r>
            <a:r>
              <a:rPr kumimoji="0" lang="en-GB" sz="3600" b="1" u="none" strike="noStrike" kern="1200" cap="none" spc="0" normalizeH="0" baseline="0" noProof="0" dirty="0">
                <a:ln>
                  <a:noFill/>
                </a:ln>
                <a:solidFill>
                  <a:schemeClr val="tx2"/>
                </a:solidFill>
                <a:effectLst/>
                <a:uLnTx/>
                <a:uFillTx/>
                <a:latin typeface="Raleway" panose="020B0503030101060003" pitchFamily="34" charset="77"/>
              </a:rPr>
              <a:t>6.5m </a:t>
            </a:r>
            <a:r>
              <a:rPr kumimoji="0" lang="en-GB" sz="2000" b="1" u="none" strike="noStrike" kern="1200" cap="none" spc="0" normalizeH="0" baseline="0" noProof="0" dirty="0">
                <a:ln>
                  <a:noFill/>
                </a:ln>
                <a:solidFill>
                  <a:schemeClr val="tx2"/>
                </a:solidFill>
                <a:effectLst/>
                <a:uLnTx/>
                <a:uFillTx/>
                <a:latin typeface="Raleway" panose="020B0503030101060003" pitchFamily="34" charset="77"/>
              </a:rPr>
              <a:t>members</a:t>
            </a:r>
          </a:p>
          <a:p>
            <a:pPr marL="171450" indent="-171450" defTabSz="584000">
              <a:buClr>
                <a:schemeClr val="bg2"/>
              </a:buClr>
              <a:buFont typeface="Arial" panose="020B0604020202020204" pitchFamily="34" charset="0"/>
              <a:buChar char="•"/>
              <a:defRPr/>
            </a:pPr>
            <a:r>
              <a:rPr lang="en-GB" sz="1400" dirty="0">
                <a:solidFill>
                  <a:srgbClr val="4B4B55"/>
                </a:solidFill>
                <a:latin typeface="Raleway Medium" panose="020B0503030101060003" pitchFamily="34" charset="77"/>
              </a:rPr>
              <a:t>1 in 5 </a:t>
            </a:r>
            <a:r>
              <a:rPr kumimoji="0" lang="en-GB" sz="1400" b="0" i="0" u="none" strike="noStrike" kern="1200" cap="none" spc="0" normalizeH="0" baseline="0" noProof="0" dirty="0">
                <a:ln>
                  <a:noFill/>
                </a:ln>
                <a:solidFill>
                  <a:srgbClr val="4B4B55"/>
                </a:solidFill>
                <a:effectLst/>
                <a:uLnTx/>
                <a:uFillTx/>
                <a:latin typeface="Raleway Medium" panose="020B0503030101060003" pitchFamily="34" charset="77"/>
                <a:ea typeface="+mn-ea"/>
                <a:cs typeface="+mn-cs"/>
              </a:rPr>
              <a:t>UK workers eligible for auto-enrolment has a pot with The People’s Pension</a:t>
            </a:r>
            <a:endParaRPr kumimoji="0" lang="en-GB" sz="1400" u="none" strike="noStrike" kern="1200" cap="none" spc="0" normalizeH="0" baseline="0" noProof="0" dirty="0">
              <a:ln>
                <a:noFill/>
              </a:ln>
              <a:solidFill>
                <a:schemeClr val="bg1"/>
              </a:solidFill>
              <a:effectLst/>
              <a:uLnTx/>
              <a:uFillTx/>
              <a:latin typeface="Raleway Medium" panose="020B0503030101060003" pitchFamily="34" charset="77"/>
            </a:endParaRPr>
          </a:p>
        </p:txBody>
      </p:sp>
      <p:sp>
        <p:nvSpPr>
          <p:cNvPr id="4" name="Rounded Rectangle 3">
            <a:extLst>
              <a:ext uri="{FF2B5EF4-FFF2-40B4-BE49-F238E27FC236}">
                <a16:creationId xmlns:a16="http://schemas.microsoft.com/office/drawing/2014/main" id="{3E2257F2-A6CC-4280-F29B-2D46AE556F04}"/>
              </a:ext>
            </a:extLst>
          </p:cNvPr>
          <p:cNvSpPr/>
          <p:nvPr/>
        </p:nvSpPr>
        <p:spPr>
          <a:xfrm>
            <a:off x="5455918" y="2814702"/>
            <a:ext cx="5384801" cy="602786"/>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2000" b="1" u="none" strike="noStrike" kern="1200" cap="none" spc="0" normalizeH="0" baseline="0" noProof="0" dirty="0">
                <a:ln>
                  <a:noFill/>
                </a:ln>
                <a:solidFill>
                  <a:schemeClr val="tx2"/>
                </a:solidFill>
                <a:effectLst/>
                <a:uLnTx/>
                <a:uFillTx/>
                <a:latin typeface="Raleway" panose="020B0503030101060003" pitchFamily="34" charset="77"/>
              </a:rPr>
              <a:t>Over</a:t>
            </a:r>
            <a:r>
              <a:rPr kumimoji="0" lang="en-GB" sz="3200" b="1" u="none" strike="noStrike" kern="1200" cap="none" spc="0" normalizeH="0" baseline="0" noProof="0" dirty="0">
                <a:ln>
                  <a:noFill/>
                </a:ln>
                <a:solidFill>
                  <a:schemeClr val="tx2"/>
                </a:solidFill>
                <a:effectLst/>
                <a:uLnTx/>
                <a:uFillTx/>
                <a:latin typeface="Raleway" panose="020B0503030101060003" pitchFamily="34" charset="77"/>
              </a:rPr>
              <a:t> </a:t>
            </a:r>
            <a:r>
              <a:rPr kumimoji="0" lang="en-GB" sz="3600" b="1" u="none" strike="noStrike" kern="1200" cap="none" spc="0" normalizeH="0" baseline="0" noProof="0" dirty="0">
                <a:ln>
                  <a:noFill/>
                </a:ln>
                <a:solidFill>
                  <a:schemeClr val="tx2"/>
                </a:solidFill>
                <a:effectLst/>
                <a:uLnTx/>
                <a:uFillTx/>
                <a:latin typeface="Raleway" panose="020B0503030101060003" pitchFamily="34" charset="77"/>
              </a:rPr>
              <a:t>100,000</a:t>
            </a:r>
            <a:r>
              <a:rPr lang="en-GB" sz="2000" b="1" dirty="0">
                <a:solidFill>
                  <a:schemeClr val="tx2"/>
                </a:solidFill>
                <a:latin typeface="Raleway" panose="020B0503030101060003" pitchFamily="34" charset="77"/>
              </a:rPr>
              <a:t> </a:t>
            </a:r>
            <a:r>
              <a:rPr kumimoji="0" lang="en-GB" sz="2000" b="1" u="none" strike="noStrike" kern="1200" cap="none" spc="0" normalizeH="0" baseline="0" noProof="0" dirty="0">
                <a:ln>
                  <a:noFill/>
                </a:ln>
                <a:solidFill>
                  <a:schemeClr val="tx2"/>
                </a:solidFill>
                <a:effectLst/>
                <a:uLnTx/>
                <a:uFillTx/>
                <a:latin typeface="Raleway" panose="020B0503030101060003" pitchFamily="34" charset="77"/>
              </a:rPr>
              <a:t>employers</a:t>
            </a:r>
          </a:p>
          <a:p>
            <a:pPr marL="285750" marR="0" lvl="0" indent="-2857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sz="1400" u="none" strike="noStrike" kern="1200" cap="none" spc="0" normalizeH="0" baseline="0" noProof="0" dirty="0">
                <a:ln>
                  <a:noFill/>
                </a:ln>
                <a:solidFill>
                  <a:schemeClr val="tx1"/>
                </a:solidFill>
                <a:effectLst/>
                <a:uLnTx/>
                <a:uFillTx/>
                <a:latin typeface="Raleway Medium" panose="020B0503030101060003" pitchFamily="34" charset="77"/>
              </a:rPr>
              <a:t>One of the largest master trust workplace pensions in the UK</a:t>
            </a:r>
          </a:p>
        </p:txBody>
      </p:sp>
      <p:sp>
        <p:nvSpPr>
          <p:cNvPr id="7" name="Title 1">
            <a:extLst>
              <a:ext uri="{FF2B5EF4-FFF2-40B4-BE49-F238E27FC236}">
                <a16:creationId xmlns:a16="http://schemas.microsoft.com/office/drawing/2014/main" id="{6F06D396-02EB-BE6A-E273-E8FD04780F4B}"/>
              </a:ext>
            </a:extLst>
          </p:cNvPr>
          <p:cNvSpPr txBox="1">
            <a:spLocks/>
          </p:cNvSpPr>
          <p:nvPr/>
        </p:nvSpPr>
        <p:spPr>
          <a:xfrm>
            <a:off x="502679" y="478588"/>
            <a:ext cx="5681031"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lvl="0"/>
            <a:r>
              <a:rPr lang="en-US" sz="4000" dirty="0">
                <a:latin typeface="Fifita " panose="02000506020000020004" pitchFamily="2" charset="0"/>
              </a:rPr>
              <a:t>Building on </a:t>
            </a:r>
          </a:p>
          <a:p>
            <a:pPr lvl="0"/>
            <a:r>
              <a:rPr lang="en-US" sz="4000" dirty="0">
                <a:latin typeface="Fifita " panose="02000506020000020004" pitchFamily="2" charset="0"/>
              </a:rPr>
              <a:t>our success</a:t>
            </a:r>
          </a:p>
          <a:p>
            <a:pPr lvl="0"/>
            <a:br>
              <a:rPr lang="en-US" dirty="0"/>
            </a:br>
            <a:endParaRPr lang="en-US" dirty="0"/>
          </a:p>
        </p:txBody>
      </p:sp>
      <p:sp>
        <p:nvSpPr>
          <p:cNvPr id="8" name="TextBox 7">
            <a:extLst>
              <a:ext uri="{FF2B5EF4-FFF2-40B4-BE49-F238E27FC236}">
                <a16:creationId xmlns:a16="http://schemas.microsoft.com/office/drawing/2014/main" id="{486C73B6-5639-9A49-1DB9-774DF78A2DC7}"/>
              </a:ext>
            </a:extLst>
          </p:cNvPr>
          <p:cNvSpPr txBox="1"/>
          <p:nvPr/>
        </p:nvSpPr>
        <p:spPr>
          <a:xfrm>
            <a:off x="2735760" y="6502931"/>
            <a:ext cx="3958004" cy="353943"/>
          </a:xfrm>
          <a:prstGeom prst="rect">
            <a:avLst/>
          </a:prstGeom>
          <a:noFill/>
        </p:spPr>
        <p:txBody>
          <a:bodyPr wrap="square" rtlCol="0">
            <a:spAutoFit/>
          </a:bodyPr>
          <a:lstStyle/>
          <a:p>
            <a:pPr defTabSz="584000">
              <a:defRPr/>
            </a:pPr>
            <a:r>
              <a:rPr kumimoji="0" lang="en-GB" sz="800" u="none" strike="noStrike" kern="1200" cap="none" spc="0" normalizeH="0" baseline="0" noProof="0" dirty="0">
                <a:ln>
                  <a:noFill/>
                </a:ln>
                <a:effectLst/>
                <a:uLnTx/>
                <a:uFillTx/>
                <a:latin typeface="Raleway" panose="020B0503030101060003" pitchFamily="34" charset="77"/>
              </a:rPr>
              <a:t>*</a:t>
            </a:r>
            <a:r>
              <a:rPr kumimoji="0" lang="en-GB" sz="900" u="none" strike="noStrike" kern="1200" cap="none" spc="0" normalizeH="0" baseline="0" noProof="0" dirty="0">
                <a:ln>
                  <a:noFill/>
                </a:ln>
                <a:effectLst/>
                <a:uLnTx/>
                <a:uFillTx/>
                <a:latin typeface="Raleway" panose="020B0503030101060003" pitchFamily="34" charset="77"/>
              </a:rPr>
              <a:t>Figures correct as of </a:t>
            </a:r>
            <a:r>
              <a:rPr lang="en-GB" sz="900" dirty="0">
                <a:solidFill>
                  <a:srgbClr val="000000"/>
                </a:solidFill>
                <a:effectLst/>
                <a:latin typeface="Raleway Light" pitchFamily="2" charset="77"/>
              </a:rPr>
              <a:t>31 </a:t>
            </a:r>
            <a:r>
              <a:rPr lang="en-GB" sz="900" dirty="0">
                <a:solidFill>
                  <a:srgbClr val="000000"/>
                </a:solidFill>
                <a:latin typeface="Raleway Light" pitchFamily="2" charset="77"/>
              </a:rPr>
              <a:t>March</a:t>
            </a:r>
            <a:r>
              <a:rPr lang="en-GB" sz="900" dirty="0">
                <a:solidFill>
                  <a:srgbClr val="000000"/>
                </a:solidFill>
                <a:effectLst/>
                <a:latin typeface="Raleway Light" pitchFamily="2" charset="77"/>
              </a:rPr>
              <a:t> 2024</a:t>
            </a:r>
          </a:p>
          <a:p>
            <a:pPr marL="0" marR="0" lvl="0" indent="0" algn="l" defTabSz="584000" rtl="0" eaLnBrk="1" fontAlgn="auto" latinLnBrk="0" hangingPunct="1">
              <a:lnSpc>
                <a:spcPct val="100000"/>
              </a:lnSpc>
              <a:spcBef>
                <a:spcPts val="0"/>
              </a:spcBef>
              <a:spcAft>
                <a:spcPts val="0"/>
              </a:spcAft>
              <a:buClrTx/>
              <a:buSzTx/>
              <a:buFontTx/>
              <a:buNone/>
              <a:tabLst/>
              <a:defRPr/>
            </a:pPr>
            <a:endParaRPr kumimoji="0" lang="en-GB" sz="800" u="none" strike="noStrike" kern="1200" cap="none" spc="0" normalizeH="0" baseline="0" noProof="0" dirty="0">
              <a:ln>
                <a:noFill/>
              </a:ln>
              <a:effectLst/>
              <a:uLnTx/>
              <a:uFillTx/>
              <a:latin typeface="Raleway" panose="020B0503030101060003" pitchFamily="34" charset="77"/>
            </a:endParaRPr>
          </a:p>
        </p:txBody>
      </p:sp>
      <p:pic>
        <p:nvPicPr>
          <p:cNvPr id="9" name="Picture 8">
            <a:extLst>
              <a:ext uri="{FF2B5EF4-FFF2-40B4-BE49-F238E27FC236}">
                <a16:creationId xmlns:a16="http://schemas.microsoft.com/office/drawing/2014/main" id="{146CDF96-4C78-370A-173F-F4D6CF34A85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2679" y="1251471"/>
            <a:ext cx="5575300" cy="5207000"/>
          </a:xfrm>
          <a:prstGeom prst="rect">
            <a:avLst/>
          </a:prstGeom>
        </p:spPr>
      </p:pic>
      <p:pic>
        <p:nvPicPr>
          <p:cNvPr id="10" name="Picture 9">
            <a:extLst>
              <a:ext uri="{FF2B5EF4-FFF2-40B4-BE49-F238E27FC236}">
                <a16:creationId xmlns:a16="http://schemas.microsoft.com/office/drawing/2014/main" id="{D9B8D510-046E-4E77-B801-935F6AB358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02679" y="1251471"/>
            <a:ext cx="5575300" cy="5207000"/>
          </a:xfrm>
          <a:prstGeom prst="rect">
            <a:avLst/>
          </a:prstGeom>
        </p:spPr>
      </p:pic>
      <p:sp>
        <p:nvSpPr>
          <p:cNvPr id="5" name="Rounded Rectangle 4">
            <a:extLst>
              <a:ext uri="{FF2B5EF4-FFF2-40B4-BE49-F238E27FC236}">
                <a16:creationId xmlns:a16="http://schemas.microsoft.com/office/drawing/2014/main" id="{99123586-DDBB-EB90-128B-476510C77F35}"/>
              </a:ext>
            </a:extLst>
          </p:cNvPr>
          <p:cNvSpPr/>
          <p:nvPr/>
        </p:nvSpPr>
        <p:spPr>
          <a:xfrm>
            <a:off x="3845113" y="4164208"/>
            <a:ext cx="6277633" cy="1016146"/>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defTabSz="584000">
              <a:defRPr/>
            </a:pPr>
            <a:r>
              <a:rPr kumimoji="0" lang="en-GB" sz="2000" b="1" i="0" u="none" strike="noStrike" kern="1200" cap="none" spc="0" normalizeH="0" baseline="0" noProof="0" dirty="0">
                <a:ln>
                  <a:noFill/>
                </a:ln>
                <a:solidFill>
                  <a:srgbClr val="2800A0"/>
                </a:solidFill>
                <a:effectLst/>
                <a:uLnTx/>
                <a:uFillTx/>
                <a:latin typeface="Raleway" panose="020B0503030101060003" pitchFamily="34" charset="77"/>
                <a:ea typeface="+mn-ea"/>
                <a:cs typeface="+mn-cs"/>
              </a:rPr>
              <a:t>Over </a:t>
            </a:r>
            <a:r>
              <a:rPr kumimoji="0" lang="en-GB" sz="3600" b="1" u="none" strike="noStrike" kern="1200" cap="none" spc="0" normalizeH="0" baseline="0" noProof="0" dirty="0">
                <a:ln>
                  <a:noFill/>
                </a:ln>
                <a:solidFill>
                  <a:schemeClr val="tx2"/>
                </a:solidFill>
                <a:effectLst/>
                <a:uLnTx/>
                <a:uFillTx/>
                <a:latin typeface="Raleway" panose="020B0503030101060003" pitchFamily="34" charset="77"/>
              </a:rPr>
              <a:t>£25bn </a:t>
            </a:r>
            <a:r>
              <a:rPr kumimoji="0" lang="en-GB" sz="2000" b="1" u="none" strike="noStrike" kern="1200" cap="none" spc="0" normalizeH="0" baseline="0" noProof="0" dirty="0">
                <a:ln>
                  <a:noFill/>
                </a:ln>
                <a:solidFill>
                  <a:schemeClr val="tx2"/>
                </a:solidFill>
                <a:effectLst/>
                <a:uLnTx/>
                <a:uFillTx/>
                <a:latin typeface="Raleway" panose="020B0503030101060003" pitchFamily="34" charset="77"/>
              </a:rPr>
              <a:t>in assets under management</a:t>
            </a:r>
            <a:endParaRPr kumimoji="0" lang="en-GB" sz="2000" b="1" i="0" u="none" strike="sngStrike" kern="1200" cap="none" spc="0" normalizeH="0" baseline="0" noProof="0" dirty="0">
              <a:ln>
                <a:noFill/>
              </a:ln>
              <a:solidFill>
                <a:srgbClr val="2800A0"/>
              </a:solidFill>
              <a:effectLst/>
              <a:uLnTx/>
              <a:uFillTx/>
              <a:latin typeface="Raleway" panose="020B0503030101060003" pitchFamily="34" charset="77"/>
              <a:ea typeface="+mn-ea"/>
              <a:cs typeface="+mn-cs"/>
            </a:endParaRPr>
          </a:p>
          <a:p>
            <a:pPr marL="285750" marR="0" lvl="0" indent="-2857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sz="1400" u="none" strike="noStrike" kern="1200" cap="none" spc="0" normalizeH="0" baseline="0" noProof="0" dirty="0">
                <a:ln>
                  <a:noFill/>
                </a:ln>
                <a:solidFill>
                  <a:schemeClr val="tx1"/>
                </a:solidFill>
                <a:effectLst/>
                <a:uLnTx/>
                <a:uFillTx/>
                <a:latin typeface="Raleway Medium" panose="020B0503030101060003" pitchFamily="34" charset="77"/>
              </a:rPr>
              <a:t>Savers trust us to grow and protect over £</a:t>
            </a:r>
            <a:r>
              <a:rPr lang="en-GB" sz="1400" dirty="0">
                <a:solidFill>
                  <a:schemeClr val="tx1"/>
                </a:solidFill>
                <a:latin typeface="Raleway Medium" panose="020B0503030101060003" pitchFamily="34" charset="77"/>
              </a:rPr>
              <a:t>25</a:t>
            </a:r>
            <a:r>
              <a:rPr kumimoji="0" lang="en-GB" sz="1400" u="none" strike="noStrike" kern="1200" cap="none" spc="0" normalizeH="0" baseline="0" noProof="0" dirty="0">
                <a:ln>
                  <a:noFill/>
                </a:ln>
                <a:solidFill>
                  <a:schemeClr val="tx1"/>
                </a:solidFill>
                <a:effectLst/>
                <a:uLnTx/>
                <a:uFillTx/>
                <a:latin typeface="Raleway Medium" panose="020B0503030101060003" pitchFamily="34" charset="77"/>
              </a:rPr>
              <a:t>bn of their money</a:t>
            </a:r>
            <a:endParaRPr kumimoji="0" lang="en-GB" sz="2000" u="none" strike="noStrike" kern="1200" cap="none" spc="0" normalizeH="0" baseline="0" noProof="0" dirty="0">
              <a:ln>
                <a:noFill/>
              </a:ln>
              <a:solidFill>
                <a:schemeClr val="tx1"/>
              </a:solidFill>
              <a:effectLst/>
              <a:uLnTx/>
              <a:uFillTx/>
              <a:latin typeface="Raleway Medium" panose="020B0503030101060003" pitchFamily="34" charset="77"/>
            </a:endParaRPr>
          </a:p>
        </p:txBody>
      </p:sp>
      <p:sp>
        <p:nvSpPr>
          <p:cNvPr id="6" name="Rounded Rectangle 5">
            <a:extLst>
              <a:ext uri="{FF2B5EF4-FFF2-40B4-BE49-F238E27FC236}">
                <a16:creationId xmlns:a16="http://schemas.microsoft.com/office/drawing/2014/main" id="{F1E08411-605D-AC12-0D22-F0589EBB3DB0}"/>
              </a:ext>
            </a:extLst>
          </p:cNvPr>
          <p:cNvSpPr/>
          <p:nvPr/>
        </p:nvSpPr>
        <p:spPr>
          <a:xfrm>
            <a:off x="2796116" y="5486802"/>
            <a:ext cx="6640297" cy="726260"/>
          </a:xfrm>
          <a:prstGeom prst="roundRect">
            <a:avLst>
              <a:gd name="adj" fmla="val 8851"/>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0" marR="0" lvl="0" indent="0" algn="l" defTabSz="584000" rtl="0" eaLnBrk="1" fontAlgn="auto" latinLnBrk="0" hangingPunct="1">
              <a:lnSpc>
                <a:spcPct val="100000"/>
              </a:lnSpc>
              <a:spcBef>
                <a:spcPts val="0"/>
              </a:spcBef>
              <a:spcAft>
                <a:spcPts val="0"/>
              </a:spcAft>
              <a:buClrTx/>
              <a:buSzTx/>
              <a:buFontTx/>
              <a:buNone/>
              <a:tabLst/>
              <a:defRPr/>
            </a:pPr>
            <a:r>
              <a:rPr kumimoji="0" lang="en-GB" sz="2000" b="1" u="none" strike="noStrike" kern="1200" cap="none" spc="0" normalizeH="0" baseline="0" noProof="0" dirty="0">
                <a:ln>
                  <a:noFill/>
                </a:ln>
                <a:solidFill>
                  <a:schemeClr val="tx2"/>
                </a:solidFill>
                <a:effectLst/>
                <a:uLnTx/>
                <a:uFillTx/>
                <a:latin typeface="Raleway" panose="020B0503030101060003" pitchFamily="34" charset="77"/>
              </a:rPr>
              <a:t>Over </a:t>
            </a:r>
            <a:r>
              <a:rPr kumimoji="0" lang="en-GB" sz="3600" b="1" u="none" strike="noStrike" kern="1200" cap="none" spc="0" normalizeH="0" baseline="0" noProof="0" dirty="0">
                <a:ln>
                  <a:noFill/>
                </a:ln>
                <a:solidFill>
                  <a:schemeClr val="tx2"/>
                </a:solidFill>
                <a:effectLst/>
                <a:uLnTx/>
                <a:uFillTx/>
                <a:latin typeface="Raleway" panose="020B0503030101060003" pitchFamily="34" charset="77"/>
              </a:rPr>
              <a:t>£330m </a:t>
            </a:r>
            <a:r>
              <a:rPr kumimoji="0" lang="en-GB" sz="2000" b="1" u="none" strike="noStrike" kern="1200" cap="none" spc="0" normalizeH="0" baseline="0" noProof="0" dirty="0">
                <a:ln>
                  <a:noFill/>
                </a:ln>
                <a:solidFill>
                  <a:schemeClr val="tx2"/>
                </a:solidFill>
                <a:effectLst/>
                <a:uLnTx/>
                <a:uFillTx/>
                <a:latin typeface="Raleway" panose="020B0503030101060003" pitchFamily="34" charset="77"/>
              </a:rPr>
              <a:t>new contributions per month</a:t>
            </a:r>
          </a:p>
          <a:p>
            <a:pPr marL="285750" marR="0" lvl="0" indent="-2857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sz="1400" u="none" strike="noStrike" kern="1200" cap="none" spc="0" normalizeH="0" baseline="0" noProof="0" dirty="0">
                <a:ln>
                  <a:noFill/>
                </a:ln>
                <a:solidFill>
                  <a:schemeClr val="tx1"/>
                </a:solidFill>
                <a:effectLst/>
                <a:uLnTx/>
                <a:uFillTx/>
                <a:latin typeface="Raleway Medium" panose="020B0503030101060003" pitchFamily="34" charset="77"/>
              </a:rPr>
              <a:t>Helping our members on their way to a better retirement</a:t>
            </a:r>
            <a:endParaRPr kumimoji="0" lang="en-GB" sz="2000" b="1" u="none" strike="noStrike" kern="1200" cap="none" spc="0" normalizeH="0" baseline="0" noProof="0" dirty="0">
              <a:ln>
                <a:noFill/>
              </a:ln>
              <a:solidFill>
                <a:schemeClr val="tx1"/>
              </a:solidFill>
              <a:effectLst/>
              <a:uLnTx/>
              <a:uFillTx/>
              <a:latin typeface="Raleway" panose="020B0503030101060003" pitchFamily="34" charset="77"/>
            </a:endParaRPr>
          </a:p>
        </p:txBody>
      </p:sp>
    </p:spTree>
    <p:extLst>
      <p:ext uri="{BB962C8B-B14F-4D97-AF65-F5344CB8AC3E}">
        <p14:creationId xmlns:p14="http://schemas.microsoft.com/office/powerpoint/2010/main" val="378233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FB78759-D919-F687-46DD-EFF64DC5A16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1601" y="1979083"/>
            <a:ext cx="12357749" cy="4260849"/>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ADC01790-45C4-A0DF-A26E-1F165729ADA7}"/>
              </a:ext>
            </a:extLst>
          </p:cNvPr>
          <p:cNvSpPr/>
          <p:nvPr/>
        </p:nvSpPr>
        <p:spPr>
          <a:xfrm>
            <a:off x="6994472" y="2321137"/>
            <a:ext cx="4612422" cy="41567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Master trust authorised by</a:t>
            </a:r>
            <a:br>
              <a:rPr kumimoji="0" lang="en-GB" u="none" strike="noStrike" kern="1200" cap="none" spc="0" normalizeH="0" baseline="0" noProof="0" dirty="0">
                <a:ln>
                  <a:noFill/>
                </a:ln>
                <a:solidFill>
                  <a:schemeClr val="tx1"/>
                </a:solidFill>
                <a:effectLst/>
                <a:uLnTx/>
                <a:uFillTx/>
                <a:latin typeface="Raleway Medium" panose="020B0503030101060003" pitchFamily="34" charset="77"/>
              </a:rPr>
            </a:b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The Pensions Regulator</a:t>
            </a: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endParaRPr kumimoji="0" lang="en-GB" sz="1050"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Run by an independent trustee</a:t>
            </a: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endParaRPr kumimoji="0" lang="en-GB" sz="1050"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Legally bound to act in the </a:t>
            </a:r>
            <a:br>
              <a:rPr kumimoji="0" lang="en-GB" u="none" strike="noStrike" kern="1200" cap="none" spc="0" normalizeH="0" baseline="0" noProof="0" dirty="0">
                <a:ln>
                  <a:noFill/>
                </a:ln>
                <a:solidFill>
                  <a:schemeClr val="tx1"/>
                </a:solidFill>
                <a:effectLst/>
                <a:uLnTx/>
                <a:uFillTx/>
                <a:latin typeface="Raleway Medium" panose="020B0503030101060003" pitchFamily="34" charset="77"/>
              </a:rPr>
            </a:b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best interests of members</a:t>
            </a: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endParaRPr kumimoji="0" lang="en-GB" sz="1050"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lang="en-GB" dirty="0">
                <a:solidFill>
                  <a:schemeClr val="tx1"/>
                </a:solidFill>
                <a:latin typeface="Raleway Medium" panose="020B0503030101060003" pitchFamily="34" charset="77"/>
              </a:rPr>
              <a:t>Experienced </a:t>
            </a: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trustee directors</a:t>
            </a: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endParaRPr kumimoji="0" lang="en-GB" sz="1050" u="none" strike="noStrike" kern="1200" cap="none" spc="0" normalizeH="0" baseline="0" noProof="0" dirty="0">
              <a:ln>
                <a:noFill/>
              </a:ln>
              <a:solidFill>
                <a:schemeClr val="tx1"/>
              </a:solidFill>
              <a:effectLst/>
              <a:uLnTx/>
              <a:uFillTx/>
              <a:latin typeface="Raleway Medium" panose="020B0503030101060003" pitchFamily="34" charset="77"/>
            </a:endParaRPr>
          </a:p>
          <a:p>
            <a:pPr marL="171450" marR="0" lvl="0" indent="-171450" algn="l" defTabSz="584000" rtl="0" eaLnBrk="1" fontAlgn="auto" latinLnBrk="0" hangingPunct="1">
              <a:lnSpc>
                <a:spcPct val="100000"/>
              </a:lnSpc>
              <a:spcBef>
                <a:spcPts val="0"/>
              </a:spcBef>
              <a:spcAft>
                <a:spcPts val="0"/>
              </a:spcAft>
              <a:buClr>
                <a:schemeClr val="bg2"/>
              </a:buClr>
              <a:buSzTx/>
              <a:buFont typeface="Arial" panose="020B0604020202020204" pitchFamily="34" charset="0"/>
              <a:buChar char="•"/>
              <a:tabLst/>
              <a:defRPr/>
            </a:pPr>
            <a:r>
              <a:rPr kumimoji="0" lang="en-GB" u="none" strike="noStrike" kern="1200" cap="none" spc="0" normalizeH="0" baseline="0" noProof="0" dirty="0">
                <a:ln>
                  <a:noFill/>
                </a:ln>
                <a:solidFill>
                  <a:schemeClr val="tx1"/>
                </a:solidFill>
                <a:effectLst/>
                <a:uLnTx/>
                <a:uFillTx/>
                <a:latin typeface="Raleway Medium" panose="020B0503030101060003" pitchFamily="34" charset="77"/>
              </a:rPr>
              <a:t>Security of members’ assets</a:t>
            </a:r>
          </a:p>
        </p:txBody>
      </p:sp>
      <p:sp>
        <p:nvSpPr>
          <p:cNvPr id="4" name="Title 1">
            <a:extLst>
              <a:ext uri="{FF2B5EF4-FFF2-40B4-BE49-F238E27FC236}">
                <a16:creationId xmlns:a16="http://schemas.microsoft.com/office/drawing/2014/main" id="{EEBDF56D-B3FB-A077-18B8-5DBA892E979C}"/>
              </a:ext>
            </a:extLst>
          </p:cNvPr>
          <p:cNvSpPr txBox="1">
            <a:spLocks/>
          </p:cNvSpPr>
          <p:nvPr/>
        </p:nvSpPr>
        <p:spPr>
          <a:xfrm>
            <a:off x="526402" y="439017"/>
            <a:ext cx="5681031"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pPr marL="0" marR="0" lvl="0" indent="0" algn="l" defTabSz="534548"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a:ln>
                  <a:noFill/>
                </a:ln>
                <a:effectLst/>
                <a:uLnTx/>
                <a:uFillTx/>
                <a:latin typeface="Fifita " panose="02000506020000020004" pitchFamily="2" charset="0"/>
                <a:cs typeface="+mj-cs"/>
              </a:rPr>
              <a:t>Governance</a:t>
            </a:r>
            <a:endParaRPr lang="en-US" dirty="0">
              <a:solidFill>
                <a:schemeClr val="bg1"/>
              </a:solidFill>
            </a:endParaRPr>
          </a:p>
        </p:txBody>
      </p:sp>
      <p:sp>
        <p:nvSpPr>
          <p:cNvPr id="5" name="Text Placeholder 11">
            <a:extLst>
              <a:ext uri="{FF2B5EF4-FFF2-40B4-BE49-F238E27FC236}">
                <a16:creationId xmlns:a16="http://schemas.microsoft.com/office/drawing/2014/main" id="{35F1C9C6-8795-890A-916C-E45353E406E2}"/>
              </a:ext>
            </a:extLst>
          </p:cNvPr>
          <p:cNvSpPr txBox="1">
            <a:spLocks/>
          </p:cNvSpPr>
          <p:nvPr/>
        </p:nvSpPr>
        <p:spPr>
          <a:xfrm>
            <a:off x="527946" y="1197129"/>
            <a:ext cx="8158853"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effectLst/>
                <a:latin typeface="Raleway Medium" panose="020B0503030101060003" pitchFamily="34" charset="77"/>
              </a:rPr>
              <a:t>More people than ever are choosing to trust us with their pension savings</a:t>
            </a:r>
          </a:p>
        </p:txBody>
      </p:sp>
    </p:spTree>
    <p:extLst>
      <p:ext uri="{BB962C8B-B14F-4D97-AF65-F5344CB8AC3E}">
        <p14:creationId xmlns:p14="http://schemas.microsoft.com/office/powerpoint/2010/main" val="584365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C9634-045F-C53C-9E7D-737B7C99013D}"/>
              </a:ext>
            </a:extLst>
          </p:cNvPr>
          <p:cNvSpPr txBox="1">
            <a:spLocks/>
          </p:cNvSpPr>
          <p:nvPr/>
        </p:nvSpPr>
        <p:spPr>
          <a:xfrm>
            <a:off x="505611" y="480376"/>
            <a:ext cx="6186999" cy="483014"/>
          </a:xfrm>
          <a:prstGeom prst="rect">
            <a:avLst/>
          </a:prstGeom>
        </p:spPr>
        <p:txBody>
          <a:bodyPr lIns="0" tIns="0" rIns="0" bIns="0"/>
          <a:lstStyle>
            <a:lvl1pPr algn="l" defTabSz="914400" rtl="0" eaLnBrk="1" latinLnBrk="0" hangingPunct="1">
              <a:lnSpc>
                <a:spcPct val="90000"/>
              </a:lnSpc>
              <a:spcBef>
                <a:spcPct val="0"/>
              </a:spcBef>
              <a:buNone/>
              <a:defRPr sz="3200" b="1" i="0" kern="1200" baseline="0">
                <a:solidFill>
                  <a:schemeClr val="tx2"/>
                </a:solidFill>
                <a:latin typeface="Raleway SemiBold" panose="020B0003030101060003" pitchFamily="34" charset="0"/>
                <a:ea typeface="+mj-ea"/>
                <a:cs typeface="Raleway SemiBold" panose="020B0003030101060003" pitchFamily="34" charset="0"/>
              </a:defRPr>
            </a:lvl1pPr>
          </a:lstStyle>
          <a:p>
            <a:r>
              <a:rPr lang="en-US" sz="4000" dirty="0">
                <a:latin typeface="Fifita " panose="02000506020000020004" pitchFamily="2" charset="0"/>
              </a:rPr>
              <a:t>Great customer service</a:t>
            </a:r>
          </a:p>
          <a:p>
            <a:br>
              <a:rPr lang="en-US" dirty="0"/>
            </a:br>
            <a:endParaRPr lang="en-US" dirty="0"/>
          </a:p>
        </p:txBody>
      </p:sp>
      <p:sp>
        <p:nvSpPr>
          <p:cNvPr id="3" name="Text Placeholder 11">
            <a:extLst>
              <a:ext uri="{FF2B5EF4-FFF2-40B4-BE49-F238E27FC236}">
                <a16:creationId xmlns:a16="http://schemas.microsoft.com/office/drawing/2014/main" id="{07FC2559-DFA6-550B-83B6-05DF028B6F02}"/>
              </a:ext>
            </a:extLst>
          </p:cNvPr>
          <p:cNvSpPr txBox="1">
            <a:spLocks/>
          </p:cNvSpPr>
          <p:nvPr/>
        </p:nvSpPr>
        <p:spPr>
          <a:xfrm>
            <a:off x="527947" y="1197129"/>
            <a:ext cx="6585610" cy="304800"/>
          </a:xfrm>
          <a:prstGeom prst="rect">
            <a:avLst/>
          </a:prstGeom>
        </p:spPr>
        <p:txBody>
          <a:bodyPr lIns="0" tIns="0" rIns="0" bIns="0"/>
          <a:lstStyle>
            <a:lvl1pPr marL="0" indent="0" algn="l" defTabSz="914400" rtl="0" eaLnBrk="1" latinLnBrk="0" hangingPunct="1">
              <a:lnSpc>
                <a:spcPct val="90000"/>
              </a:lnSpc>
              <a:spcBef>
                <a:spcPts val="1000"/>
              </a:spcBef>
              <a:buFont typeface="Arial" panose="020B0604020202020204" pitchFamily="34" charset="0"/>
              <a:buNone/>
              <a:defRPr sz="1800" b="1" i="0" kern="1200" baseline="0">
                <a:solidFill>
                  <a:schemeClr val="bg2"/>
                </a:solidFill>
                <a:latin typeface="Raleway SemiBold" panose="020B0003030101060003" pitchFamily="34" charset="0"/>
                <a:ea typeface="+mn-ea"/>
                <a:cs typeface="Raleway SemiBold" panose="020B0003030101060003"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b="0" dirty="0">
                <a:effectLst/>
                <a:latin typeface="Raleway Medium" panose="020B0503030101060003" pitchFamily="34" charset="77"/>
              </a:rPr>
              <a:t>Multi-award winning</a:t>
            </a:r>
            <a:r>
              <a:rPr lang="en-GB" b="0" dirty="0">
                <a:latin typeface="Raleway Medium" panose="020B0503030101060003" pitchFamily="34" charset="77"/>
              </a:rPr>
              <a:t> by p</a:t>
            </a:r>
            <a:r>
              <a:rPr lang="en-GB" b="0" dirty="0">
                <a:effectLst/>
                <a:latin typeface="Raleway Medium" panose="020B0503030101060003" pitchFamily="34" charset="77"/>
              </a:rPr>
              <a:t>utting people first</a:t>
            </a:r>
          </a:p>
        </p:txBody>
      </p:sp>
      <p:sp>
        <p:nvSpPr>
          <p:cNvPr id="4" name="TextBox 3">
            <a:extLst>
              <a:ext uri="{FF2B5EF4-FFF2-40B4-BE49-F238E27FC236}">
                <a16:creationId xmlns:a16="http://schemas.microsoft.com/office/drawing/2014/main" id="{C9242A6C-B018-0C35-F83B-F30D4294A40F}"/>
              </a:ext>
            </a:extLst>
          </p:cNvPr>
          <p:cNvSpPr txBox="1"/>
          <p:nvPr/>
        </p:nvSpPr>
        <p:spPr>
          <a:xfrm>
            <a:off x="402331" y="6307660"/>
            <a:ext cx="7747335" cy="215444"/>
          </a:xfrm>
          <a:prstGeom prst="rect">
            <a:avLst/>
          </a:prstGeom>
          <a:noFill/>
        </p:spPr>
        <p:txBody>
          <a:bodyPr wrap="square" rtlCol="0">
            <a:spAutoFit/>
          </a:bodyPr>
          <a:lstStyle/>
          <a:p>
            <a:pPr defTabSz="534604">
              <a:defRPr/>
            </a:pPr>
            <a:r>
              <a:rPr lang="en-GB" sz="800" dirty="0">
                <a:effectLst/>
                <a:latin typeface="Raleway" panose="020B0503030101060003" pitchFamily="34" charset="77"/>
              </a:rPr>
              <a:t>*Source: The People’s Pension Customer Barometer survey 2021-22</a:t>
            </a:r>
          </a:p>
        </p:txBody>
      </p:sp>
      <p:sp>
        <p:nvSpPr>
          <p:cNvPr id="5" name="Rectangle 4">
            <a:extLst>
              <a:ext uri="{FF2B5EF4-FFF2-40B4-BE49-F238E27FC236}">
                <a16:creationId xmlns:a16="http://schemas.microsoft.com/office/drawing/2014/main" id="{EAAE4270-0244-0597-AEEA-E9BCBC6656BA}"/>
              </a:ext>
            </a:extLst>
          </p:cNvPr>
          <p:cNvSpPr/>
          <p:nvPr/>
        </p:nvSpPr>
        <p:spPr>
          <a:xfrm>
            <a:off x="0" y="2414016"/>
            <a:ext cx="12192000" cy="2496312"/>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CFAB7CA-1EEC-5922-4B5D-6BB4519BA14F}"/>
              </a:ext>
            </a:extLst>
          </p:cNvPr>
          <p:cNvPicPr>
            <a:picLocks noChangeAspect="1"/>
          </p:cNvPicPr>
          <p:nvPr/>
        </p:nvPicPr>
        <p:blipFill>
          <a:blip r:embed="rId3"/>
          <a:stretch>
            <a:fillRect/>
          </a:stretch>
        </p:blipFill>
        <p:spPr>
          <a:xfrm>
            <a:off x="776906" y="2630057"/>
            <a:ext cx="2208123" cy="2123736"/>
          </a:xfrm>
          <a:prstGeom prst="rect">
            <a:avLst/>
          </a:prstGeom>
        </p:spPr>
      </p:pic>
      <p:sp>
        <p:nvSpPr>
          <p:cNvPr id="7" name="Rounded Rectangle 6">
            <a:extLst>
              <a:ext uri="{FF2B5EF4-FFF2-40B4-BE49-F238E27FC236}">
                <a16:creationId xmlns:a16="http://schemas.microsoft.com/office/drawing/2014/main" id="{B261BB70-5CF4-EEB4-B620-68D6702F40BF}"/>
              </a:ext>
            </a:extLst>
          </p:cNvPr>
          <p:cNvSpPr/>
          <p:nvPr/>
        </p:nvSpPr>
        <p:spPr>
          <a:xfrm>
            <a:off x="402331" y="5029193"/>
            <a:ext cx="5670239" cy="106192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pPr algn="ctr"/>
            <a:r>
              <a:rPr lang="en-GB" sz="4000" b="1" dirty="0">
                <a:solidFill>
                  <a:schemeClr val="bg2"/>
                </a:solidFill>
                <a:effectLst/>
                <a:latin typeface="Raleway SemiBold" panose="020B0503030101060003" pitchFamily="34" charset="77"/>
              </a:rPr>
              <a:t>89% </a:t>
            </a:r>
            <a:r>
              <a:rPr lang="en-GB" sz="2000" b="1" dirty="0">
                <a:solidFill>
                  <a:schemeClr val="bg2"/>
                </a:solidFill>
                <a:latin typeface="Raleway SemiBold" panose="020B0503030101060003" pitchFamily="34" charset="77"/>
              </a:rPr>
              <a:t>e</a:t>
            </a:r>
            <a:r>
              <a:rPr lang="en-GB" sz="2000" b="1" dirty="0">
                <a:solidFill>
                  <a:schemeClr val="bg2"/>
                </a:solidFill>
                <a:effectLst/>
                <a:latin typeface="Raleway SemiBold" panose="020B0503030101060003" pitchFamily="34" charset="77"/>
              </a:rPr>
              <a:t>mployers</a:t>
            </a:r>
          </a:p>
          <a:p>
            <a:pPr algn="ctr"/>
            <a:r>
              <a:rPr lang="en-GB" dirty="0">
                <a:solidFill>
                  <a:schemeClr val="tx2"/>
                </a:solidFill>
                <a:effectLst/>
                <a:latin typeface="Raleway" panose="020B0503030101060003" pitchFamily="34" charset="77"/>
              </a:rPr>
              <a:t>are very satisfied with our customer service*</a:t>
            </a:r>
          </a:p>
          <a:p>
            <a:pPr marL="0" marR="0" lvl="0" indent="0" algn="l" defTabSz="5840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chemeClr val="tx2"/>
              </a:solidFill>
              <a:effectLst/>
              <a:uLnTx/>
              <a:uFillTx/>
              <a:latin typeface="Raleway" panose="020B0503030101060003" pitchFamily="34" charset="77"/>
            </a:endParaRPr>
          </a:p>
        </p:txBody>
      </p:sp>
      <p:sp>
        <p:nvSpPr>
          <p:cNvPr id="8" name="Rounded Rectangle 7">
            <a:extLst>
              <a:ext uri="{FF2B5EF4-FFF2-40B4-BE49-F238E27FC236}">
                <a16:creationId xmlns:a16="http://schemas.microsoft.com/office/drawing/2014/main" id="{57409A3F-50ED-D6F2-5E83-CA6D0F593A74}"/>
              </a:ext>
            </a:extLst>
          </p:cNvPr>
          <p:cNvSpPr/>
          <p:nvPr/>
        </p:nvSpPr>
        <p:spPr>
          <a:xfrm>
            <a:off x="6987941" y="5019999"/>
            <a:ext cx="4435800" cy="970482"/>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lstStyle/>
          <a:p>
            <a:r>
              <a:rPr lang="en-GB" sz="4000" b="1" dirty="0">
                <a:solidFill>
                  <a:schemeClr val="bg2"/>
                </a:solidFill>
                <a:effectLst/>
                <a:latin typeface="Raleway SemiBold" panose="020B0503030101060003" pitchFamily="34" charset="77"/>
              </a:rPr>
              <a:t>Active</a:t>
            </a:r>
            <a:r>
              <a:rPr lang="en-GB" sz="4000" b="1" dirty="0">
                <a:solidFill>
                  <a:schemeClr val="bg2"/>
                </a:solidFill>
                <a:latin typeface="Raleway SemiBold" panose="020B0503030101060003" pitchFamily="34" charset="77"/>
              </a:rPr>
              <a:t> </a:t>
            </a:r>
            <a:r>
              <a:rPr lang="en-GB" sz="2000" b="1" dirty="0">
                <a:solidFill>
                  <a:schemeClr val="bg2"/>
                </a:solidFill>
                <a:effectLst/>
                <a:latin typeface="Raleway SemiBold" panose="020B0503030101060003" pitchFamily="34" charset="77"/>
              </a:rPr>
              <a:t>social media presence</a:t>
            </a:r>
          </a:p>
          <a:p>
            <a:pPr algn="ctr"/>
            <a:r>
              <a:rPr lang="en-GB" dirty="0">
                <a:solidFill>
                  <a:schemeClr val="tx2"/>
                </a:solidFill>
                <a:effectLst/>
                <a:latin typeface="Raleway" panose="020B0503030101060003" pitchFamily="34" charset="77"/>
              </a:rPr>
              <a:t>On Facebook and LinkedIn</a:t>
            </a:r>
          </a:p>
          <a:p>
            <a:pPr marL="0" marR="0" lvl="0" indent="0" algn="l" defTabSz="584000" rtl="0" eaLnBrk="1" fontAlgn="auto" latinLnBrk="0" hangingPunct="1">
              <a:lnSpc>
                <a:spcPct val="100000"/>
              </a:lnSpc>
              <a:spcBef>
                <a:spcPts val="0"/>
              </a:spcBef>
              <a:spcAft>
                <a:spcPts val="0"/>
              </a:spcAft>
              <a:buClrTx/>
              <a:buSzTx/>
              <a:buFontTx/>
              <a:buNone/>
              <a:tabLst/>
              <a:defRPr/>
            </a:pPr>
            <a:endParaRPr kumimoji="0" lang="en-GB" sz="1400" u="none" strike="noStrike" kern="1200" cap="none" spc="0" normalizeH="0" baseline="0" noProof="0" dirty="0">
              <a:ln>
                <a:noFill/>
              </a:ln>
              <a:solidFill>
                <a:schemeClr val="tx2"/>
              </a:solidFill>
              <a:effectLst/>
              <a:uLnTx/>
              <a:uFillTx/>
              <a:latin typeface="Raleway" panose="020B0503030101060003" pitchFamily="34" charset="77"/>
            </a:endParaRPr>
          </a:p>
        </p:txBody>
      </p:sp>
      <p:pic>
        <p:nvPicPr>
          <p:cNvPr id="9" name="Picture 8">
            <a:extLst>
              <a:ext uri="{FF2B5EF4-FFF2-40B4-BE49-F238E27FC236}">
                <a16:creationId xmlns:a16="http://schemas.microsoft.com/office/drawing/2014/main" id="{52685552-B7D3-B1FB-FC47-18D512DB77C6}"/>
              </a:ext>
            </a:extLst>
          </p:cNvPr>
          <p:cNvPicPr>
            <a:picLocks noChangeAspect="1"/>
          </p:cNvPicPr>
          <p:nvPr/>
        </p:nvPicPr>
        <p:blipFill>
          <a:blip r:embed="rId4"/>
          <a:stretch>
            <a:fillRect/>
          </a:stretch>
        </p:blipFill>
        <p:spPr>
          <a:xfrm>
            <a:off x="3237450" y="2701551"/>
            <a:ext cx="2022122" cy="1938448"/>
          </a:xfrm>
          <a:prstGeom prst="rect">
            <a:avLst/>
          </a:prstGeom>
        </p:spPr>
      </p:pic>
      <p:grpSp>
        <p:nvGrpSpPr>
          <p:cNvPr id="10" name="Group 9">
            <a:extLst>
              <a:ext uri="{FF2B5EF4-FFF2-40B4-BE49-F238E27FC236}">
                <a16:creationId xmlns:a16="http://schemas.microsoft.com/office/drawing/2014/main" id="{A895E2A9-3563-0771-584E-07336DE6F7EB}"/>
              </a:ext>
            </a:extLst>
          </p:cNvPr>
          <p:cNvGrpSpPr/>
          <p:nvPr/>
        </p:nvGrpSpPr>
        <p:grpSpPr>
          <a:xfrm>
            <a:off x="6761446" y="1362882"/>
            <a:ext cx="3928679" cy="3277117"/>
            <a:chOff x="6207030" y="1886090"/>
            <a:chExt cx="3943740" cy="3289680"/>
          </a:xfrm>
        </p:grpSpPr>
        <p:pic>
          <p:nvPicPr>
            <p:cNvPr id="11" name="Picture 10" descr="Icon&#10;&#10;Description automatically generated with medium confidence">
              <a:extLst>
                <a:ext uri="{FF2B5EF4-FFF2-40B4-BE49-F238E27FC236}">
                  <a16:creationId xmlns:a16="http://schemas.microsoft.com/office/drawing/2014/main" id="{5F2F877E-E8CD-107E-540F-052B420FD6A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20857731">
              <a:off x="6999146" y="2483785"/>
              <a:ext cx="3151624" cy="1772789"/>
            </a:xfrm>
            <a:prstGeom prst="rect">
              <a:avLst/>
            </a:prstGeom>
            <a:effectLst>
              <a:outerShdw blurRad="190500" dist="38100" dir="2700000" algn="tl" rotWithShape="0">
                <a:prstClr val="black">
                  <a:alpha val="40000"/>
                </a:prstClr>
              </a:outerShdw>
            </a:effectLst>
          </p:spPr>
        </p:pic>
        <p:pic>
          <p:nvPicPr>
            <p:cNvPr id="12" name="Picture 11" descr="Icon&#10;&#10;Description automatically generated with low confidence">
              <a:extLst>
                <a:ext uri="{FF2B5EF4-FFF2-40B4-BE49-F238E27FC236}">
                  <a16:creationId xmlns:a16="http://schemas.microsoft.com/office/drawing/2014/main" id="{028FF641-9CED-E6FF-8C9A-A695AD8AC92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1309918">
              <a:off x="6207030" y="1886090"/>
              <a:ext cx="3151624" cy="1772789"/>
            </a:xfrm>
            <a:prstGeom prst="rect">
              <a:avLst/>
            </a:prstGeom>
            <a:effectLst>
              <a:outerShdw blurRad="190500" dist="38100" dir="2700000" algn="tl" rotWithShape="0">
                <a:prstClr val="black">
                  <a:alpha val="40000"/>
                </a:prstClr>
              </a:outerShdw>
            </a:effectLst>
          </p:spPr>
        </p:pic>
        <p:pic>
          <p:nvPicPr>
            <p:cNvPr id="13" name="Picture 12" descr="Text&#10;&#10;Description automatically generated with low confidence">
              <a:extLst>
                <a:ext uri="{FF2B5EF4-FFF2-40B4-BE49-F238E27FC236}">
                  <a16:creationId xmlns:a16="http://schemas.microsoft.com/office/drawing/2014/main" id="{1247FE24-0418-51D9-64A7-5DF2DE37804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90440">
              <a:off x="6520245" y="3402981"/>
              <a:ext cx="3151624" cy="1772789"/>
            </a:xfrm>
            <a:prstGeom prst="rect">
              <a:avLst/>
            </a:prstGeom>
            <a:effectLst>
              <a:outerShdw blurRad="190500" dist="38100" dir="2700000" algn="tl" rotWithShape="0">
                <a:prstClr val="black">
                  <a:alpha val="40000"/>
                </a:prstClr>
              </a:outerShdw>
            </a:effectLst>
          </p:spPr>
        </p:pic>
      </p:grpSp>
      <p:pic>
        <p:nvPicPr>
          <p:cNvPr id="15" name="Picture 14" descr="A white sign with blue text and orange stars">
            <a:extLst>
              <a:ext uri="{FF2B5EF4-FFF2-40B4-BE49-F238E27FC236}">
                <a16:creationId xmlns:a16="http://schemas.microsoft.com/office/drawing/2014/main" id="{3C992BE7-9ED0-C722-C689-8C80EE496CA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81600" y="3126975"/>
            <a:ext cx="1717261" cy="1087599"/>
          </a:xfrm>
          <a:prstGeom prst="rect">
            <a:avLst/>
          </a:prstGeom>
        </p:spPr>
      </p:pic>
    </p:spTree>
    <p:extLst>
      <p:ext uri="{BB962C8B-B14F-4D97-AF65-F5344CB8AC3E}">
        <p14:creationId xmlns:p14="http://schemas.microsoft.com/office/powerpoint/2010/main" val="10464527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B7193-2DF7-6820-F8C8-049FCF740A83}"/>
              </a:ext>
            </a:extLst>
          </p:cNvPr>
          <p:cNvSpPr>
            <a:spLocks noGrp="1"/>
          </p:cNvSpPr>
          <p:nvPr>
            <p:ph type="title"/>
          </p:nvPr>
        </p:nvSpPr>
        <p:spPr>
          <a:xfrm>
            <a:off x="1101384" y="1273558"/>
            <a:ext cx="7965614" cy="483014"/>
          </a:xfrm>
          <a:prstGeom prst="rect">
            <a:avLst/>
          </a:prstGeom>
        </p:spPr>
        <p:txBody>
          <a:bodyPr/>
          <a:lstStyle/>
          <a:p>
            <a:r>
              <a:rPr lang="en-US" sz="4800" dirty="0">
                <a:solidFill>
                  <a:schemeClr val="bg1"/>
                </a:solidFill>
              </a:rPr>
              <a:t>What is auto-enrolment?</a:t>
            </a:r>
            <a:br>
              <a:rPr lang="en-US" dirty="0">
                <a:solidFill>
                  <a:schemeClr val="bg1"/>
                </a:solidFill>
              </a:rPr>
            </a:br>
            <a:endParaRPr lang="en-US" dirty="0">
              <a:solidFill>
                <a:schemeClr val="bg1"/>
              </a:solidFill>
            </a:endParaRPr>
          </a:p>
        </p:txBody>
      </p:sp>
      <p:pic>
        <p:nvPicPr>
          <p:cNvPr id="10" name="Picture 9">
            <a:extLst>
              <a:ext uri="{FF2B5EF4-FFF2-40B4-BE49-F238E27FC236}">
                <a16:creationId xmlns:a16="http://schemas.microsoft.com/office/drawing/2014/main" id="{472C31A0-29A5-BB46-BB54-6D728CC0F9C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22505" y="1935864"/>
            <a:ext cx="6477000" cy="4432300"/>
          </a:xfrm>
          <a:prstGeom prst="rect">
            <a:avLst/>
          </a:prstGeom>
        </p:spPr>
      </p:pic>
    </p:spTree>
    <p:extLst>
      <p:ext uri="{BB962C8B-B14F-4D97-AF65-F5344CB8AC3E}">
        <p14:creationId xmlns:p14="http://schemas.microsoft.com/office/powerpoint/2010/main" val="176179407"/>
      </p:ext>
    </p:extLst>
  </p:cSld>
  <p:clrMapOvr>
    <a:masterClrMapping/>
  </p:clrMapOvr>
</p:sld>
</file>

<file path=ppt/theme/theme1.xml><?xml version="1.0" encoding="utf-8"?>
<a:theme xmlns:a="http://schemas.openxmlformats.org/drawingml/2006/main" name="People's Partnership">
  <a:themeElements>
    <a:clrScheme name="People's Partnership">
      <a:dk1>
        <a:srgbClr val="4B4B55"/>
      </a:dk1>
      <a:lt1>
        <a:srgbClr val="FFFFFF"/>
      </a:lt1>
      <a:dk2>
        <a:srgbClr val="2800A0"/>
      </a:dk2>
      <a:lt2>
        <a:srgbClr val="05D2FA"/>
      </a:lt2>
      <a:accent1>
        <a:srgbClr val="009B91"/>
      </a:accent1>
      <a:accent2>
        <a:srgbClr val="0FD24B"/>
      </a:accent2>
      <a:accent3>
        <a:srgbClr val="FFB400"/>
      </a:accent3>
      <a:accent4>
        <a:srgbClr val="F8681F"/>
      </a:accent4>
      <a:accent5>
        <a:srgbClr val="FF2396"/>
      </a:accent5>
      <a:accent6>
        <a:srgbClr val="9B64FF"/>
      </a:accent6>
      <a:hlink>
        <a:srgbClr val="2800A0"/>
      </a:hlink>
      <a:folHlink>
        <a:srgbClr val="2800A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People's Partnership">
  <a:themeElements>
    <a:clrScheme name="People's Partnership">
      <a:dk1>
        <a:srgbClr val="4B4B55"/>
      </a:dk1>
      <a:lt1>
        <a:srgbClr val="FFFFFF"/>
      </a:lt1>
      <a:dk2>
        <a:srgbClr val="2800A0"/>
      </a:dk2>
      <a:lt2>
        <a:srgbClr val="05D2FA"/>
      </a:lt2>
      <a:accent1>
        <a:srgbClr val="009B91"/>
      </a:accent1>
      <a:accent2>
        <a:srgbClr val="0FD24B"/>
      </a:accent2>
      <a:accent3>
        <a:srgbClr val="FFB400"/>
      </a:accent3>
      <a:accent4>
        <a:srgbClr val="F8681F"/>
      </a:accent4>
      <a:accent5>
        <a:srgbClr val="FF2396"/>
      </a:accent5>
      <a:accent6>
        <a:srgbClr val="9B64FF"/>
      </a:accent6>
      <a:hlink>
        <a:srgbClr val="2800A0"/>
      </a:hlink>
      <a:folHlink>
        <a:srgbClr val="2800A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LightBlue -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72504</TotalTime>
  <Words>5046</Words>
  <Application>Microsoft Office PowerPoint</Application>
  <PresentationFormat>Widescreen</PresentationFormat>
  <Paragraphs>499</Paragraphs>
  <Slides>34</Slides>
  <Notes>30</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34</vt:i4>
      </vt:variant>
    </vt:vector>
  </HeadingPairs>
  <TitlesOfParts>
    <vt:vector size="46" baseType="lpstr">
      <vt:lpstr>Raleway</vt:lpstr>
      <vt:lpstr>Raleway-SemiBold</vt:lpstr>
      <vt:lpstr>Arial</vt:lpstr>
      <vt:lpstr>Calibri</vt:lpstr>
      <vt:lpstr>Raleway Light</vt:lpstr>
      <vt:lpstr>VAG Rounded Std Light</vt:lpstr>
      <vt:lpstr>Raleway SemiBold</vt:lpstr>
      <vt:lpstr>Fifita </vt:lpstr>
      <vt:lpstr>Raleway Medium</vt:lpstr>
      <vt:lpstr>People's Partnership</vt:lpstr>
      <vt:lpstr>1_People's Partnership</vt:lpstr>
      <vt:lpstr>1_LightBlue - </vt:lpstr>
      <vt:lpstr>Welcome to The People’s Pension   </vt:lpstr>
      <vt:lpstr>Before we start </vt:lpstr>
      <vt:lpstr>Agenda</vt:lpstr>
      <vt:lpstr>About The People’s Pension </vt:lpstr>
      <vt:lpstr>PowerPoint Presentation</vt:lpstr>
      <vt:lpstr>PowerPoint Presentation</vt:lpstr>
      <vt:lpstr>PowerPoint Presentation</vt:lpstr>
      <vt:lpstr>PowerPoint Presentation</vt:lpstr>
      <vt:lpstr>What is auto-enrolment? </vt:lpstr>
      <vt:lpstr>PowerPoint Presentation</vt:lpstr>
      <vt:lpstr>PowerPoint Presentation</vt:lpstr>
      <vt:lpstr>PowerPoint Presentation</vt:lpstr>
      <vt:lpstr>PowerPoint Presentation</vt:lpstr>
      <vt:lpstr>What’s in it for you?  </vt:lpstr>
      <vt:lpstr>PowerPoint Presentation</vt:lpstr>
      <vt:lpstr>PowerPoint Presentation</vt:lpstr>
      <vt:lpstr>PowerPoint Presentation</vt:lpstr>
      <vt:lpstr>PowerPoint Presentation</vt:lpstr>
      <vt:lpstr>PowerPoint Presentation</vt:lpstr>
      <vt:lpstr>PowerPoint Presentation</vt:lpstr>
      <vt:lpstr>How can you  take more control  of your money?  </vt:lpstr>
      <vt:lpstr>PowerPoint Presentation</vt:lpstr>
      <vt:lpstr>PowerPoint Presentation</vt:lpstr>
      <vt:lpstr>PowerPoint Presentation</vt:lpstr>
      <vt:lpstr>PowerPoint Presentation</vt:lpstr>
      <vt:lpstr>How is your money invested?  </vt:lpstr>
      <vt:lpstr>PowerPoint Presentation</vt:lpstr>
      <vt:lpstr>PowerPoint Presentation</vt:lpstr>
      <vt:lpstr>Default investment proﬁle</vt:lpstr>
      <vt:lpstr>PowerPoint Presentation</vt:lpstr>
      <vt:lpstr>Your options  at retirement  </vt:lpstr>
      <vt:lpstr>PowerPoint Presentation</vt:lpstr>
      <vt:lpstr>PowerPoint Presentation</vt:lpstr>
      <vt:lpstr>PowerPoint Presentation</vt:lpstr>
    </vt:vector>
  </TitlesOfParts>
  <Company>bandce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 Evans</dc:creator>
  <cp:lastModifiedBy>Rebecca Lovenbury</cp:lastModifiedBy>
  <cp:revision>121</cp:revision>
  <dcterms:created xsi:type="dcterms:W3CDTF">2022-09-01T12:18:23Z</dcterms:created>
  <dcterms:modified xsi:type="dcterms:W3CDTF">2024-05-23T09:51:11Z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b913f88-277f-4a5d-83ef-b697d8736bec_Enabled">
    <vt:lpwstr>true</vt:lpwstr>
  </property>
  <property fmtid="{D5CDD505-2E9C-101B-9397-08002B2CF9AE}" pid="3" name="MSIP_Label_bb913f88-277f-4a5d-83ef-b697d8736bec_SetDate">
    <vt:lpwstr>2022-09-01T12:45:05Z</vt:lpwstr>
  </property>
  <property fmtid="{D5CDD505-2E9C-101B-9397-08002B2CF9AE}" pid="4" name="MSIP_Label_bb913f88-277f-4a5d-83ef-b697d8736bec_Method">
    <vt:lpwstr>Privileged</vt:lpwstr>
  </property>
  <property fmtid="{D5CDD505-2E9C-101B-9397-08002B2CF9AE}" pid="5" name="MSIP_Label_bb913f88-277f-4a5d-83ef-b697d8736bec_Name">
    <vt:lpwstr>Confidential</vt:lpwstr>
  </property>
  <property fmtid="{D5CDD505-2E9C-101B-9397-08002B2CF9AE}" pid="6" name="MSIP_Label_bb913f88-277f-4a5d-83ef-b697d8736bec_SiteId">
    <vt:lpwstr>a6bb8d5c-8a6a-40cc-bcbd-d0aa3550277c</vt:lpwstr>
  </property>
  <property fmtid="{D5CDD505-2E9C-101B-9397-08002B2CF9AE}" pid="7" name="MSIP_Label_bb913f88-277f-4a5d-83ef-b697d8736bec_ActionId">
    <vt:lpwstr>dee8bfaa-db47-4ef7-9983-ae0c4af6eb05</vt:lpwstr>
  </property>
  <property fmtid="{D5CDD505-2E9C-101B-9397-08002B2CF9AE}" pid="8" name="MSIP_Label_bb913f88-277f-4a5d-83ef-b697d8736bec_ContentBits">
    <vt:lpwstr>0</vt:lpwstr>
  </property>
</Properties>
</file>