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1"/>
  </p:sldMasterIdLst>
  <p:notesMasterIdLst>
    <p:notesMasterId r:id="rId47"/>
  </p:notesMasterIdLst>
  <p:handoutMasterIdLst>
    <p:handoutMasterId r:id="rId48"/>
  </p:handoutMasterIdLst>
  <p:sldIdLst>
    <p:sldId id="256" r:id="rId2"/>
    <p:sldId id="852" r:id="rId3"/>
    <p:sldId id="1840" r:id="rId4"/>
    <p:sldId id="839" r:id="rId5"/>
    <p:sldId id="858" r:id="rId6"/>
    <p:sldId id="841" r:id="rId7"/>
    <p:sldId id="337" r:id="rId8"/>
    <p:sldId id="317" r:id="rId9"/>
    <p:sldId id="316" r:id="rId10"/>
    <p:sldId id="342" r:id="rId11"/>
    <p:sldId id="343" r:id="rId12"/>
    <p:sldId id="323" r:id="rId13"/>
    <p:sldId id="308" r:id="rId14"/>
    <p:sldId id="321" r:id="rId15"/>
    <p:sldId id="290" r:id="rId16"/>
    <p:sldId id="854" r:id="rId17"/>
    <p:sldId id="855" r:id="rId18"/>
    <p:sldId id="1844" r:id="rId19"/>
    <p:sldId id="1845" r:id="rId20"/>
    <p:sldId id="1847" r:id="rId21"/>
    <p:sldId id="1884" r:id="rId22"/>
    <p:sldId id="286" r:id="rId23"/>
    <p:sldId id="843" r:id="rId24"/>
    <p:sldId id="346" r:id="rId25"/>
    <p:sldId id="1839" r:id="rId26"/>
    <p:sldId id="339" r:id="rId27"/>
    <p:sldId id="3251" r:id="rId28"/>
    <p:sldId id="831" r:id="rId29"/>
    <p:sldId id="1836" r:id="rId30"/>
    <p:sldId id="3252" r:id="rId31"/>
    <p:sldId id="3253" r:id="rId32"/>
    <p:sldId id="3254" r:id="rId33"/>
    <p:sldId id="3256" r:id="rId34"/>
    <p:sldId id="3255" r:id="rId35"/>
    <p:sldId id="274" r:id="rId36"/>
    <p:sldId id="275" r:id="rId37"/>
    <p:sldId id="3243" r:id="rId38"/>
    <p:sldId id="277" r:id="rId39"/>
    <p:sldId id="278" r:id="rId40"/>
    <p:sldId id="279" r:id="rId41"/>
    <p:sldId id="3250" r:id="rId42"/>
    <p:sldId id="300" r:id="rId43"/>
    <p:sldId id="334" r:id="rId44"/>
    <p:sldId id="348" r:id="rId45"/>
    <p:sldId id="1841" r:id="rId46"/>
  </p:sldIdLst>
  <p:sldSz cx="9144000" cy="5143500" type="screen16x9"/>
  <p:notesSz cx="6669088"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slides" id="{15704FD0-A9CA-4563-9728-701BA7228D80}">
          <p14:sldIdLst>
            <p14:sldId id="256"/>
            <p14:sldId id="852"/>
            <p14:sldId id="1840"/>
            <p14:sldId id="839"/>
            <p14:sldId id="858"/>
            <p14:sldId id="841"/>
          </p14:sldIdLst>
        </p14:section>
        <p14:section name="What is automatic enrolment?" id="{20125717-E175-46B8-9DDB-1AE239E92881}">
          <p14:sldIdLst>
            <p14:sldId id="337"/>
            <p14:sldId id="317"/>
            <p14:sldId id="316"/>
            <p14:sldId id="342"/>
            <p14:sldId id="343"/>
            <p14:sldId id="323"/>
          </p14:sldIdLst>
        </p14:section>
        <p14:section name="What is The People’s Pension and what’s it doing for [employer name]?" id="{E5DBDB30-2205-4F72-8174-08687254D05A}">
          <p14:sldIdLst>
            <p14:sldId id="308"/>
            <p14:sldId id="321"/>
            <p14:sldId id="290"/>
            <p14:sldId id="854"/>
            <p14:sldId id="855"/>
            <p14:sldId id="1844"/>
            <p14:sldId id="1845"/>
            <p14:sldId id="1847"/>
            <p14:sldId id="1884"/>
          </p14:sldIdLst>
        </p14:section>
        <p14:section name="How can I take more control of my money?" id="{6CA69F24-A10D-4EE4-AD12-46F469AF6D90}">
          <p14:sldIdLst>
            <p14:sldId id="286"/>
            <p14:sldId id="843"/>
            <p14:sldId id="346"/>
            <p14:sldId id="1839"/>
          </p14:sldIdLst>
        </p14:section>
        <p14:section name="How is my money invested?" id="{F5216AD1-9860-4F15-B642-5243DCA74670}">
          <p14:sldIdLst>
            <p14:sldId id="339"/>
            <p14:sldId id="3251"/>
            <p14:sldId id="831"/>
            <p14:sldId id="1836"/>
            <p14:sldId id="3252"/>
            <p14:sldId id="3253"/>
            <p14:sldId id="3254"/>
            <p14:sldId id="3256"/>
            <p14:sldId id="3255"/>
            <p14:sldId id="274"/>
            <p14:sldId id="275"/>
            <p14:sldId id="3243"/>
            <p14:sldId id="277"/>
            <p14:sldId id="278"/>
            <p14:sldId id="279"/>
            <p14:sldId id="3250"/>
          </p14:sldIdLst>
        </p14:section>
        <p14:section name="Your options at retirement" id="{86A2D042-52C8-42E1-B72E-C578435324A0}">
          <p14:sldIdLst>
            <p14:sldId id="300"/>
            <p14:sldId id="334"/>
            <p14:sldId id="348"/>
            <p14:sldId id="1841"/>
          </p14:sldIdLst>
        </p14:section>
      </p14:sectionLst>
    </p:ext>
    <p:ext uri="{EFAFB233-063F-42B5-8137-9DF3F51BA10A}">
      <p15:sldGuideLst xmlns:p15="http://schemas.microsoft.com/office/powerpoint/2012/main">
        <p15:guide id="1" orient="horz" pos="849" userDrawn="1">
          <p15:clr>
            <a:srgbClr val="A4A3A4"/>
          </p15:clr>
        </p15:guide>
        <p15:guide id="2" pos="2789" userDrawn="1">
          <p15:clr>
            <a:srgbClr val="A4A3A4"/>
          </p15:clr>
        </p15:guide>
        <p15:guide id="3" pos="177">
          <p15:clr>
            <a:srgbClr val="A4A3A4"/>
          </p15:clr>
        </p15:guide>
        <p15:guide id="4" orient="horz" pos="1711" userDrawn="1">
          <p15:clr>
            <a:srgbClr val="A4A3A4"/>
          </p15:clr>
        </p15:guide>
        <p15:guide id="5" orient="horz" pos="184">
          <p15:clr>
            <a:srgbClr val="A4A3A4"/>
          </p15:clr>
        </p15:guide>
        <p15:guide id="6" orient="horz" pos="735">
          <p15:clr>
            <a:srgbClr val="A4A3A4"/>
          </p15:clr>
        </p15:guide>
        <p15:guide id="8" orient="horz" pos="599" userDrawn="1">
          <p15:clr>
            <a:srgbClr val="A4A3A4"/>
          </p15:clr>
        </p15:guide>
        <p15:guide id="9" orient="horz" pos="169" userDrawn="1">
          <p15:clr>
            <a:srgbClr val="A4A3A4"/>
          </p15:clr>
        </p15:guide>
        <p15:guide id="10" orient="horz" pos="17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Neil Pinnock" initials="NP" lastIdx="1" clrIdx="6">
    <p:extLst>
      <p:ext uri="{19B8F6BF-5375-455C-9EA6-DF929625EA0E}">
        <p15:presenceInfo xmlns:p15="http://schemas.microsoft.com/office/powerpoint/2012/main" userId="S::NeilPinnock@bandce.co.uk::3d05d690-7dda-4888-8cd8-a5e86cab3346" providerId="AD"/>
      </p:ext>
    </p:extLst>
  </p:cmAuthor>
  <p:cmAuthor id="1" name="Mabel Pillay" initials="MP" lastIdx="10" clrIdx="0"/>
  <p:cmAuthor id="8" name="Joanna Moroney" initials="JM" lastIdx="4" clrIdx="7">
    <p:extLst>
      <p:ext uri="{19B8F6BF-5375-455C-9EA6-DF929625EA0E}">
        <p15:presenceInfo xmlns:p15="http://schemas.microsoft.com/office/powerpoint/2012/main" userId="S::JoannaMoroney@bandce.co.uk::9b4c504a-0354-44a5-8db5-93942f72fb91" providerId="AD"/>
      </p:ext>
    </p:extLst>
  </p:cmAuthor>
  <p:cmAuthor id="2" name="Karishma Mulji" initials="KM" lastIdx="12" clrIdx="1">
    <p:extLst>
      <p:ext uri="{19B8F6BF-5375-455C-9EA6-DF929625EA0E}">
        <p15:presenceInfo xmlns:p15="http://schemas.microsoft.com/office/powerpoint/2012/main" userId="S-1-5-21-3369497971-338619425-798830646-21265" providerId="AD"/>
      </p:ext>
    </p:extLst>
  </p:cmAuthor>
  <p:cmAuthor id="9" name="Niki Smith" initials="NS" lastIdx="8" clrIdx="8">
    <p:extLst>
      <p:ext uri="{19B8F6BF-5375-455C-9EA6-DF929625EA0E}">
        <p15:presenceInfo xmlns:p15="http://schemas.microsoft.com/office/powerpoint/2012/main" userId="S::NikiSmith@bandce.co.uk::da3be44f-c8a5-4b0b-bb26-1c9f22d622e0" providerId="AD"/>
      </p:ext>
    </p:extLst>
  </p:cmAuthor>
  <p:cmAuthor id="3" name="Mirabelle Lee" initials="ML" lastIdx="7" clrIdx="2">
    <p:extLst>
      <p:ext uri="{19B8F6BF-5375-455C-9EA6-DF929625EA0E}">
        <p15:presenceInfo xmlns:p15="http://schemas.microsoft.com/office/powerpoint/2012/main" userId="S-1-5-21-3369497971-338619425-798830646-26613" providerId="AD"/>
      </p:ext>
    </p:extLst>
  </p:cmAuthor>
  <p:cmAuthor id="4" name="Karishma Mulji" initials="KM [2]" lastIdx="21" clrIdx="3">
    <p:extLst>
      <p:ext uri="{19B8F6BF-5375-455C-9EA6-DF929625EA0E}">
        <p15:presenceInfo xmlns:p15="http://schemas.microsoft.com/office/powerpoint/2012/main" userId="S::KarishmaMulji@bandce.co.uk::cd5f7615-515a-4e06-af11-a7995dc6b96c" providerId="AD"/>
      </p:ext>
    </p:extLst>
  </p:cmAuthor>
  <p:cmAuthor id="5" name="Danielle Walford" initials="DW" lastIdx="10" clrIdx="4">
    <p:extLst>
      <p:ext uri="{19B8F6BF-5375-455C-9EA6-DF929625EA0E}">
        <p15:presenceInfo xmlns:p15="http://schemas.microsoft.com/office/powerpoint/2012/main" userId="S::DanielleWalford@bandce.co.uk::78abcc9b-3da2-4702-a67c-0bac47e78735" providerId="AD"/>
      </p:ext>
    </p:extLst>
  </p:cmAuthor>
  <p:cmAuthor id="6" name="Joanna Shaw" initials="JS" lastIdx="4" clrIdx="5">
    <p:extLst>
      <p:ext uri="{19B8F6BF-5375-455C-9EA6-DF929625EA0E}">
        <p15:presenceInfo xmlns:p15="http://schemas.microsoft.com/office/powerpoint/2012/main" userId="S::JoannaShaw@bandce.co.uk::9b4c504a-0354-44a5-8db5-93942f72fb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8084"/>
    <a:srgbClr val="5E5E5E"/>
    <a:srgbClr val="0046AD"/>
    <a:srgbClr val="00BBE4"/>
    <a:srgbClr val="009775"/>
    <a:srgbClr val="7F8049"/>
    <a:srgbClr val="6A389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418548-76DC-4245-8F16-51DBC70EE2D3}" v="74" dt="2022-05-06T11:38:02.459"/>
  </p1510:revLst>
</p1510:revInfo>
</file>

<file path=ppt/tableStyles.xml><?xml version="1.0" encoding="utf-8"?>
<a:tblStyleLst xmlns:a="http://schemas.openxmlformats.org/drawingml/2006/main" def="{5C22544A-7EE6-4342-B048-85BDC9FD1C3A}">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6" autoAdjust="0"/>
    <p:restoredTop sz="94132" autoAdjust="0"/>
  </p:normalViewPr>
  <p:slideViewPr>
    <p:cSldViewPr snapToGrid="0" snapToObjects="1">
      <p:cViewPr varScale="1">
        <p:scale>
          <a:sx n="73" d="100"/>
          <a:sy n="73" d="100"/>
        </p:scale>
        <p:origin x="952" y="44"/>
      </p:cViewPr>
      <p:guideLst>
        <p:guide orient="horz" pos="849"/>
        <p:guide pos="2789"/>
        <p:guide pos="177"/>
        <p:guide orient="horz" pos="1711"/>
        <p:guide orient="horz" pos="184"/>
        <p:guide orient="horz" pos="735"/>
        <p:guide orient="horz" pos="599"/>
        <p:guide orient="horz" pos="169"/>
        <p:guide orient="horz" pos="17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Stacy" userId="7d3b3b96-0f7e-4282-8cfa-7c6b8b23966a" providerId="ADAL" clId="{02418548-76DC-4245-8F16-51DBC70EE2D3}"/>
    <pc:docChg chg="undo custSel modSld sldOrd">
      <pc:chgData name="Richard Stacy" userId="7d3b3b96-0f7e-4282-8cfa-7c6b8b23966a" providerId="ADAL" clId="{02418548-76DC-4245-8F16-51DBC70EE2D3}" dt="2022-05-06T11:38:02.459" v="203" actId="207"/>
      <pc:docMkLst>
        <pc:docMk/>
      </pc:docMkLst>
      <pc:sldChg chg="modSp mod">
        <pc:chgData name="Richard Stacy" userId="7d3b3b96-0f7e-4282-8cfa-7c6b8b23966a" providerId="ADAL" clId="{02418548-76DC-4245-8F16-51DBC70EE2D3}" dt="2022-05-03T13:37:14.349" v="6" actId="207"/>
        <pc:sldMkLst>
          <pc:docMk/>
          <pc:sldMk cId="1922364839" sldId="334"/>
        </pc:sldMkLst>
        <pc:spChg chg="mod">
          <ac:chgData name="Richard Stacy" userId="7d3b3b96-0f7e-4282-8cfa-7c6b8b23966a" providerId="ADAL" clId="{02418548-76DC-4245-8F16-51DBC70EE2D3}" dt="2022-05-03T13:36:26.930" v="4" actId="1076"/>
          <ac:spMkLst>
            <pc:docMk/>
            <pc:sldMk cId="1922364839" sldId="334"/>
            <ac:spMk id="19" creationId="{00000000-0000-0000-0000-000000000000}"/>
          </ac:spMkLst>
        </pc:spChg>
        <pc:spChg chg="mod">
          <ac:chgData name="Richard Stacy" userId="7d3b3b96-0f7e-4282-8cfa-7c6b8b23966a" providerId="ADAL" clId="{02418548-76DC-4245-8F16-51DBC70EE2D3}" dt="2022-05-03T13:37:14.349" v="6" actId="207"/>
          <ac:spMkLst>
            <pc:docMk/>
            <pc:sldMk cId="1922364839" sldId="334"/>
            <ac:spMk id="24" creationId="{00000000-0000-0000-0000-000000000000}"/>
          </ac:spMkLst>
        </pc:spChg>
        <pc:spChg chg="mod">
          <ac:chgData name="Richard Stacy" userId="7d3b3b96-0f7e-4282-8cfa-7c6b8b23966a" providerId="ADAL" clId="{02418548-76DC-4245-8F16-51DBC70EE2D3}" dt="2022-05-03T13:37:10.085" v="5" actId="207"/>
          <ac:spMkLst>
            <pc:docMk/>
            <pc:sldMk cId="1922364839" sldId="334"/>
            <ac:spMk id="34" creationId="{00000000-0000-0000-0000-000000000000}"/>
          </ac:spMkLst>
        </pc:spChg>
      </pc:sldChg>
      <pc:sldChg chg="modSp">
        <pc:chgData name="Richard Stacy" userId="7d3b3b96-0f7e-4282-8cfa-7c6b8b23966a" providerId="ADAL" clId="{02418548-76DC-4245-8F16-51DBC70EE2D3}" dt="2022-05-06T11:38:02.459" v="203" actId="207"/>
        <pc:sldMkLst>
          <pc:docMk/>
          <pc:sldMk cId="1662446168" sldId="342"/>
        </pc:sldMkLst>
        <pc:spChg chg="mod">
          <ac:chgData name="Richard Stacy" userId="7d3b3b96-0f7e-4282-8cfa-7c6b8b23966a" providerId="ADAL" clId="{02418548-76DC-4245-8F16-51DBC70EE2D3}" dt="2022-05-06T11:38:02.459" v="203" actId="207"/>
          <ac:spMkLst>
            <pc:docMk/>
            <pc:sldMk cId="1662446168" sldId="342"/>
            <ac:spMk id="3" creationId="{00000000-0000-0000-0000-000000000000}"/>
          </ac:spMkLst>
        </pc:spChg>
      </pc:sldChg>
      <pc:sldChg chg="modSp">
        <pc:chgData name="Richard Stacy" userId="7d3b3b96-0f7e-4282-8cfa-7c6b8b23966a" providerId="ADAL" clId="{02418548-76DC-4245-8F16-51DBC70EE2D3}" dt="2022-05-06T11:37:51.174" v="199" actId="207"/>
        <pc:sldMkLst>
          <pc:docMk/>
          <pc:sldMk cId="2001403285" sldId="343"/>
        </pc:sldMkLst>
        <pc:spChg chg="mod">
          <ac:chgData name="Richard Stacy" userId="7d3b3b96-0f7e-4282-8cfa-7c6b8b23966a" providerId="ADAL" clId="{02418548-76DC-4245-8F16-51DBC70EE2D3}" dt="2022-05-06T11:37:51.174" v="199" actId="207"/>
          <ac:spMkLst>
            <pc:docMk/>
            <pc:sldMk cId="2001403285" sldId="343"/>
            <ac:spMk id="4" creationId="{00000000-0000-0000-0000-000000000000}"/>
          </ac:spMkLst>
        </pc:spChg>
      </pc:sldChg>
      <pc:sldChg chg="modSp mod">
        <pc:chgData name="Richard Stacy" userId="7d3b3b96-0f7e-4282-8cfa-7c6b8b23966a" providerId="ADAL" clId="{02418548-76DC-4245-8F16-51DBC70EE2D3}" dt="2022-05-06T11:15:02.472" v="31" actId="20577"/>
        <pc:sldMkLst>
          <pc:docMk/>
          <pc:sldMk cId="3631744165" sldId="839"/>
        </pc:sldMkLst>
        <pc:spChg chg="mod">
          <ac:chgData name="Richard Stacy" userId="7d3b3b96-0f7e-4282-8cfa-7c6b8b23966a" providerId="ADAL" clId="{02418548-76DC-4245-8F16-51DBC70EE2D3}" dt="2022-05-06T11:15:02.472" v="31" actId="20577"/>
          <ac:spMkLst>
            <pc:docMk/>
            <pc:sldMk cId="3631744165" sldId="839"/>
            <ac:spMk id="2" creationId="{124912F3-E1DC-4D4A-9AED-44F8260CC4F1}"/>
          </ac:spMkLst>
        </pc:spChg>
        <pc:spChg chg="mod">
          <ac:chgData name="Richard Stacy" userId="7d3b3b96-0f7e-4282-8cfa-7c6b8b23966a" providerId="ADAL" clId="{02418548-76DC-4245-8F16-51DBC70EE2D3}" dt="2022-05-06T11:14:46.451" v="8" actId="20577"/>
          <ac:spMkLst>
            <pc:docMk/>
            <pc:sldMk cId="3631744165" sldId="839"/>
            <ac:spMk id="7" creationId="{9567B862-8B55-4B70-BD97-AFEE00D29532}"/>
          </ac:spMkLst>
        </pc:spChg>
        <pc:picChg chg="mod">
          <ac:chgData name="Richard Stacy" userId="7d3b3b96-0f7e-4282-8cfa-7c6b8b23966a" providerId="ADAL" clId="{02418548-76DC-4245-8F16-51DBC70EE2D3}" dt="2022-05-03T13:35:13.713" v="1" actId="1076"/>
          <ac:picMkLst>
            <pc:docMk/>
            <pc:sldMk cId="3631744165" sldId="839"/>
            <ac:picMk id="11" creationId="{2822F9B3-A299-4879-9C6E-45A331078514}"/>
          </ac:picMkLst>
        </pc:picChg>
      </pc:sldChg>
      <pc:sldChg chg="modSp">
        <pc:chgData name="Richard Stacy" userId="7d3b3b96-0f7e-4282-8cfa-7c6b8b23966a" providerId="ADAL" clId="{02418548-76DC-4245-8F16-51DBC70EE2D3}" dt="2022-05-06T11:31:26.014" v="198" actId="207"/>
        <pc:sldMkLst>
          <pc:docMk/>
          <pc:sldMk cId="1674544904" sldId="854"/>
        </pc:sldMkLst>
        <pc:spChg chg="mod">
          <ac:chgData name="Richard Stacy" userId="7d3b3b96-0f7e-4282-8cfa-7c6b8b23966a" providerId="ADAL" clId="{02418548-76DC-4245-8F16-51DBC70EE2D3}" dt="2022-05-06T11:31:26.014" v="198" actId="207"/>
          <ac:spMkLst>
            <pc:docMk/>
            <pc:sldMk cId="1674544904" sldId="854"/>
            <ac:spMk id="52" creationId="{94284959-C7F2-EB4F-8E8A-92BB8BE51B8C}"/>
          </ac:spMkLst>
        </pc:spChg>
      </pc:sldChg>
      <pc:sldChg chg="addSp delSp modSp mod">
        <pc:chgData name="Richard Stacy" userId="7d3b3b96-0f7e-4282-8cfa-7c6b8b23966a" providerId="ADAL" clId="{02418548-76DC-4245-8F16-51DBC70EE2D3}" dt="2022-05-06T11:26:33.290" v="151"/>
        <pc:sldMkLst>
          <pc:docMk/>
          <pc:sldMk cId="0" sldId="3252"/>
        </pc:sldMkLst>
        <pc:spChg chg="add del mod">
          <ac:chgData name="Richard Stacy" userId="7d3b3b96-0f7e-4282-8cfa-7c6b8b23966a" providerId="ADAL" clId="{02418548-76DC-4245-8F16-51DBC70EE2D3}" dt="2022-05-06T11:18:41.787" v="60" actId="478"/>
          <ac:spMkLst>
            <pc:docMk/>
            <pc:sldMk cId="0" sldId="3252"/>
            <ac:spMk id="5" creationId="{6A68A74F-72E9-077E-B347-2EDB87E2F78E}"/>
          </ac:spMkLst>
        </pc:spChg>
        <pc:spChg chg="add del mod">
          <ac:chgData name="Richard Stacy" userId="7d3b3b96-0f7e-4282-8cfa-7c6b8b23966a" providerId="ADAL" clId="{02418548-76DC-4245-8F16-51DBC70EE2D3}" dt="2022-05-06T11:15:44.519" v="34"/>
          <ac:spMkLst>
            <pc:docMk/>
            <pc:sldMk cId="0" sldId="3252"/>
            <ac:spMk id="24" creationId="{6634B3B5-A551-D25B-B71A-5182F1002927}"/>
          </ac:spMkLst>
        </pc:spChg>
        <pc:spChg chg="add del mod">
          <ac:chgData name="Richard Stacy" userId="7d3b3b96-0f7e-4282-8cfa-7c6b8b23966a" providerId="ADAL" clId="{02418548-76DC-4245-8F16-51DBC70EE2D3}" dt="2022-05-06T11:15:44.519" v="34"/>
          <ac:spMkLst>
            <pc:docMk/>
            <pc:sldMk cId="0" sldId="3252"/>
            <ac:spMk id="25" creationId="{A6B04778-7823-7DEC-0F6A-E39EF72863D9}"/>
          </ac:spMkLst>
        </pc:spChg>
        <pc:spChg chg="add del mod">
          <ac:chgData name="Richard Stacy" userId="7d3b3b96-0f7e-4282-8cfa-7c6b8b23966a" providerId="ADAL" clId="{02418548-76DC-4245-8F16-51DBC70EE2D3}" dt="2022-05-06T11:15:44.519" v="34"/>
          <ac:spMkLst>
            <pc:docMk/>
            <pc:sldMk cId="0" sldId="3252"/>
            <ac:spMk id="26" creationId="{4E4E3A80-C111-BF9E-2680-82D9D4553C08}"/>
          </ac:spMkLst>
        </pc:spChg>
        <pc:spChg chg="add del mod">
          <ac:chgData name="Richard Stacy" userId="7d3b3b96-0f7e-4282-8cfa-7c6b8b23966a" providerId="ADAL" clId="{02418548-76DC-4245-8F16-51DBC70EE2D3}" dt="2022-05-06T11:15:44.519" v="34"/>
          <ac:spMkLst>
            <pc:docMk/>
            <pc:sldMk cId="0" sldId="3252"/>
            <ac:spMk id="28" creationId="{73D6CBE6-6846-C379-B39A-D37A7B1B2BF0}"/>
          </ac:spMkLst>
        </pc:spChg>
        <pc:spChg chg="add del mod">
          <ac:chgData name="Richard Stacy" userId="7d3b3b96-0f7e-4282-8cfa-7c6b8b23966a" providerId="ADAL" clId="{02418548-76DC-4245-8F16-51DBC70EE2D3}" dt="2022-05-06T11:15:44.519" v="34"/>
          <ac:spMkLst>
            <pc:docMk/>
            <pc:sldMk cId="0" sldId="3252"/>
            <ac:spMk id="29" creationId="{88F71110-D7A2-C3A5-5C7C-15A666826189}"/>
          </ac:spMkLst>
        </pc:spChg>
        <pc:spChg chg="add del mod">
          <ac:chgData name="Richard Stacy" userId="7d3b3b96-0f7e-4282-8cfa-7c6b8b23966a" providerId="ADAL" clId="{02418548-76DC-4245-8F16-51DBC70EE2D3}" dt="2022-05-06T11:15:44.519" v="34"/>
          <ac:spMkLst>
            <pc:docMk/>
            <pc:sldMk cId="0" sldId="3252"/>
            <ac:spMk id="32" creationId="{2EB5766A-909A-0CA7-F666-609E11446163}"/>
          </ac:spMkLst>
        </pc:spChg>
        <pc:spChg chg="add del mod">
          <ac:chgData name="Richard Stacy" userId="7d3b3b96-0f7e-4282-8cfa-7c6b8b23966a" providerId="ADAL" clId="{02418548-76DC-4245-8F16-51DBC70EE2D3}" dt="2022-05-06T11:15:44.519" v="34"/>
          <ac:spMkLst>
            <pc:docMk/>
            <pc:sldMk cId="0" sldId="3252"/>
            <ac:spMk id="33" creationId="{299F8E92-A7D4-FE5E-5D67-B0563B044583}"/>
          </ac:spMkLst>
        </pc:spChg>
        <pc:spChg chg="add del mod">
          <ac:chgData name="Richard Stacy" userId="7d3b3b96-0f7e-4282-8cfa-7c6b8b23966a" providerId="ADAL" clId="{02418548-76DC-4245-8F16-51DBC70EE2D3}" dt="2022-05-06T11:15:44.519" v="34"/>
          <ac:spMkLst>
            <pc:docMk/>
            <pc:sldMk cId="0" sldId="3252"/>
            <ac:spMk id="35" creationId="{B042019E-9CC5-D6D0-AFEE-4E1709BB1AE9}"/>
          </ac:spMkLst>
        </pc:spChg>
        <pc:spChg chg="add del mod">
          <ac:chgData name="Richard Stacy" userId="7d3b3b96-0f7e-4282-8cfa-7c6b8b23966a" providerId="ADAL" clId="{02418548-76DC-4245-8F16-51DBC70EE2D3}" dt="2022-05-06T11:15:44.519" v="34"/>
          <ac:spMkLst>
            <pc:docMk/>
            <pc:sldMk cId="0" sldId="3252"/>
            <ac:spMk id="36" creationId="{5B4E86C1-A261-A3AB-2BDB-D774AE4F601C}"/>
          </ac:spMkLst>
        </pc:spChg>
        <pc:spChg chg="add del mod">
          <ac:chgData name="Richard Stacy" userId="7d3b3b96-0f7e-4282-8cfa-7c6b8b23966a" providerId="ADAL" clId="{02418548-76DC-4245-8F16-51DBC70EE2D3}" dt="2022-05-06T11:15:48.384" v="36"/>
          <ac:spMkLst>
            <pc:docMk/>
            <pc:sldMk cId="0" sldId="3252"/>
            <ac:spMk id="38" creationId="{ABC5F4AD-664A-BC59-845F-986486C383C3}"/>
          </ac:spMkLst>
        </pc:spChg>
        <pc:spChg chg="add del mod">
          <ac:chgData name="Richard Stacy" userId="7d3b3b96-0f7e-4282-8cfa-7c6b8b23966a" providerId="ADAL" clId="{02418548-76DC-4245-8F16-51DBC70EE2D3}" dt="2022-05-06T11:15:48.384" v="36"/>
          <ac:spMkLst>
            <pc:docMk/>
            <pc:sldMk cId="0" sldId="3252"/>
            <ac:spMk id="39" creationId="{E092A2FB-3134-2C86-127C-007461E1B202}"/>
          </ac:spMkLst>
        </pc:spChg>
        <pc:spChg chg="add del mod">
          <ac:chgData name="Richard Stacy" userId="7d3b3b96-0f7e-4282-8cfa-7c6b8b23966a" providerId="ADAL" clId="{02418548-76DC-4245-8F16-51DBC70EE2D3}" dt="2022-05-06T11:15:48.384" v="36"/>
          <ac:spMkLst>
            <pc:docMk/>
            <pc:sldMk cId="0" sldId="3252"/>
            <ac:spMk id="40" creationId="{AA1ABBEF-B0F5-16E3-9ED8-8E3A104C0511}"/>
          </ac:spMkLst>
        </pc:spChg>
        <pc:spChg chg="del">
          <ac:chgData name="Richard Stacy" userId="7d3b3b96-0f7e-4282-8cfa-7c6b8b23966a" providerId="ADAL" clId="{02418548-76DC-4245-8F16-51DBC70EE2D3}" dt="2022-05-06T11:15:42.966" v="32" actId="478"/>
          <ac:spMkLst>
            <pc:docMk/>
            <pc:sldMk cId="0" sldId="3252"/>
            <ac:spMk id="42" creationId="{DD606249-F272-AE45-85BE-B5FB0E3DDC35}"/>
          </ac:spMkLst>
        </pc:spChg>
        <pc:spChg chg="add del mod">
          <ac:chgData name="Richard Stacy" userId="7d3b3b96-0f7e-4282-8cfa-7c6b8b23966a" providerId="ADAL" clId="{02418548-76DC-4245-8F16-51DBC70EE2D3}" dt="2022-05-06T11:15:48.384" v="36"/>
          <ac:spMkLst>
            <pc:docMk/>
            <pc:sldMk cId="0" sldId="3252"/>
            <ac:spMk id="43" creationId="{58FF6A06-F3FA-EA5E-7324-34B6A22BA44B}"/>
          </ac:spMkLst>
        </pc:spChg>
        <pc:spChg chg="del">
          <ac:chgData name="Richard Stacy" userId="7d3b3b96-0f7e-4282-8cfa-7c6b8b23966a" providerId="ADAL" clId="{02418548-76DC-4245-8F16-51DBC70EE2D3}" dt="2022-05-06T11:15:42.966" v="32" actId="478"/>
          <ac:spMkLst>
            <pc:docMk/>
            <pc:sldMk cId="0" sldId="3252"/>
            <ac:spMk id="44" creationId="{E9A7991D-8258-4549-A0C6-B19F4C13BD4F}"/>
          </ac:spMkLst>
        </pc:spChg>
        <pc:spChg chg="add del mod">
          <ac:chgData name="Richard Stacy" userId="7d3b3b96-0f7e-4282-8cfa-7c6b8b23966a" providerId="ADAL" clId="{02418548-76DC-4245-8F16-51DBC70EE2D3}" dt="2022-05-06T11:15:48.384" v="36"/>
          <ac:spMkLst>
            <pc:docMk/>
            <pc:sldMk cId="0" sldId="3252"/>
            <ac:spMk id="45" creationId="{6A46AD1C-E8D3-C31D-392D-00249278AE2B}"/>
          </ac:spMkLst>
        </pc:spChg>
        <pc:spChg chg="add del mod">
          <ac:chgData name="Richard Stacy" userId="7d3b3b96-0f7e-4282-8cfa-7c6b8b23966a" providerId="ADAL" clId="{02418548-76DC-4245-8F16-51DBC70EE2D3}" dt="2022-05-06T11:15:48.384" v="36"/>
          <ac:spMkLst>
            <pc:docMk/>
            <pc:sldMk cId="0" sldId="3252"/>
            <ac:spMk id="46" creationId="{62DF2E22-4BC4-D01D-65F8-0E71B9A84477}"/>
          </ac:spMkLst>
        </pc:spChg>
        <pc:spChg chg="add del mod">
          <ac:chgData name="Richard Stacy" userId="7d3b3b96-0f7e-4282-8cfa-7c6b8b23966a" providerId="ADAL" clId="{02418548-76DC-4245-8F16-51DBC70EE2D3}" dt="2022-05-06T11:15:48.384" v="36"/>
          <ac:spMkLst>
            <pc:docMk/>
            <pc:sldMk cId="0" sldId="3252"/>
            <ac:spMk id="47" creationId="{5804E5BD-A718-41D4-1FEC-13AF8F771A79}"/>
          </ac:spMkLst>
        </pc:spChg>
        <pc:spChg chg="add del mod">
          <ac:chgData name="Richard Stacy" userId="7d3b3b96-0f7e-4282-8cfa-7c6b8b23966a" providerId="ADAL" clId="{02418548-76DC-4245-8F16-51DBC70EE2D3}" dt="2022-05-06T11:15:48.384" v="36"/>
          <ac:spMkLst>
            <pc:docMk/>
            <pc:sldMk cId="0" sldId="3252"/>
            <ac:spMk id="48" creationId="{C3907368-2F5E-FBFC-1598-257667D42229}"/>
          </ac:spMkLst>
        </pc:spChg>
        <pc:spChg chg="add del mod">
          <ac:chgData name="Richard Stacy" userId="7d3b3b96-0f7e-4282-8cfa-7c6b8b23966a" providerId="ADAL" clId="{02418548-76DC-4245-8F16-51DBC70EE2D3}" dt="2022-05-06T11:15:48.384" v="36"/>
          <ac:spMkLst>
            <pc:docMk/>
            <pc:sldMk cId="0" sldId="3252"/>
            <ac:spMk id="49" creationId="{EFD1678E-2298-89BD-6670-48FD10C402FA}"/>
          </ac:spMkLst>
        </pc:spChg>
        <pc:spChg chg="add del mod topLvl">
          <ac:chgData name="Richard Stacy" userId="7d3b3b96-0f7e-4282-8cfa-7c6b8b23966a" providerId="ADAL" clId="{02418548-76DC-4245-8F16-51DBC70EE2D3}" dt="2022-05-06T11:19:02.697" v="63" actId="478"/>
          <ac:spMkLst>
            <pc:docMk/>
            <pc:sldMk cId="0" sldId="3252"/>
            <ac:spMk id="51" creationId="{8A3C8608-4578-83C0-ACE9-2F1B3E820B16}"/>
          </ac:spMkLst>
        </pc:spChg>
        <pc:spChg chg="add mod topLvl">
          <ac:chgData name="Richard Stacy" userId="7d3b3b96-0f7e-4282-8cfa-7c6b8b23966a" providerId="ADAL" clId="{02418548-76DC-4245-8F16-51DBC70EE2D3}" dt="2022-05-06T11:19:32.795" v="70" actId="1076"/>
          <ac:spMkLst>
            <pc:docMk/>
            <pc:sldMk cId="0" sldId="3252"/>
            <ac:spMk id="52" creationId="{A63F618F-971A-C6E6-F597-E91010D23DA8}"/>
          </ac:spMkLst>
        </pc:spChg>
        <pc:spChg chg="add mod topLvl">
          <ac:chgData name="Richard Stacy" userId="7d3b3b96-0f7e-4282-8cfa-7c6b8b23966a" providerId="ADAL" clId="{02418548-76DC-4245-8F16-51DBC70EE2D3}" dt="2022-05-06T11:21:55.632" v="94" actId="1076"/>
          <ac:spMkLst>
            <pc:docMk/>
            <pc:sldMk cId="0" sldId="3252"/>
            <ac:spMk id="53" creationId="{5333F997-DCE2-3CF1-F03A-4A7C34F6C1FB}"/>
          </ac:spMkLst>
        </pc:spChg>
        <pc:spChg chg="add mod topLvl">
          <ac:chgData name="Richard Stacy" userId="7d3b3b96-0f7e-4282-8cfa-7c6b8b23966a" providerId="ADAL" clId="{02418548-76DC-4245-8F16-51DBC70EE2D3}" dt="2022-05-06T11:19:30.234" v="69" actId="1076"/>
          <ac:spMkLst>
            <pc:docMk/>
            <pc:sldMk cId="0" sldId="3252"/>
            <ac:spMk id="55" creationId="{DD48CA4F-764D-1B81-4D16-1C5A896B07DD}"/>
          </ac:spMkLst>
        </pc:spChg>
        <pc:spChg chg="add del mod topLvl">
          <ac:chgData name="Richard Stacy" userId="7d3b3b96-0f7e-4282-8cfa-7c6b8b23966a" providerId="ADAL" clId="{02418548-76DC-4245-8F16-51DBC70EE2D3}" dt="2022-05-06T11:24:51.675" v="131" actId="21"/>
          <ac:spMkLst>
            <pc:docMk/>
            <pc:sldMk cId="0" sldId="3252"/>
            <ac:spMk id="56" creationId="{BBCD5911-7C8C-E805-FD53-B8D2800D9C68}"/>
          </ac:spMkLst>
        </pc:spChg>
        <pc:spChg chg="add mod topLvl">
          <ac:chgData name="Richard Stacy" userId="7d3b3b96-0f7e-4282-8cfa-7c6b8b23966a" providerId="ADAL" clId="{02418548-76DC-4245-8F16-51DBC70EE2D3}" dt="2022-05-06T11:26:09.321" v="143" actId="1076"/>
          <ac:spMkLst>
            <pc:docMk/>
            <pc:sldMk cId="0" sldId="3252"/>
            <ac:spMk id="57" creationId="{7BF6C461-E387-EF7E-FE77-0B97F858CFF7}"/>
          </ac:spMkLst>
        </pc:spChg>
        <pc:spChg chg="add del mod topLvl">
          <ac:chgData name="Richard Stacy" userId="7d3b3b96-0f7e-4282-8cfa-7c6b8b23966a" providerId="ADAL" clId="{02418548-76DC-4245-8F16-51DBC70EE2D3}" dt="2022-05-06T11:24:51.675" v="131" actId="21"/>
          <ac:spMkLst>
            <pc:docMk/>
            <pc:sldMk cId="0" sldId="3252"/>
            <ac:spMk id="58" creationId="{54CF7C0B-65B1-9C91-B8C7-F62F30D56122}"/>
          </ac:spMkLst>
        </pc:spChg>
        <pc:spChg chg="add del mod topLvl">
          <ac:chgData name="Richard Stacy" userId="7d3b3b96-0f7e-4282-8cfa-7c6b8b23966a" providerId="ADAL" clId="{02418548-76DC-4245-8F16-51DBC70EE2D3}" dt="2022-05-06T11:24:51.675" v="131" actId="21"/>
          <ac:spMkLst>
            <pc:docMk/>
            <pc:sldMk cId="0" sldId="3252"/>
            <ac:spMk id="59" creationId="{629C0FFC-E834-BA85-D3AD-DDA6A8B0959D}"/>
          </ac:spMkLst>
        </pc:spChg>
        <pc:spChg chg="add del mod topLvl">
          <ac:chgData name="Richard Stacy" userId="7d3b3b96-0f7e-4282-8cfa-7c6b8b23966a" providerId="ADAL" clId="{02418548-76DC-4245-8F16-51DBC70EE2D3}" dt="2022-05-06T11:24:51.675" v="131" actId="21"/>
          <ac:spMkLst>
            <pc:docMk/>
            <pc:sldMk cId="0" sldId="3252"/>
            <ac:spMk id="60" creationId="{280F7A2C-F1B1-1535-E46F-554888FD0B74}"/>
          </ac:spMkLst>
        </pc:spChg>
        <pc:spChg chg="del">
          <ac:chgData name="Richard Stacy" userId="7d3b3b96-0f7e-4282-8cfa-7c6b8b23966a" providerId="ADAL" clId="{02418548-76DC-4245-8F16-51DBC70EE2D3}" dt="2022-05-06T11:15:42.966" v="32" actId="478"/>
          <ac:spMkLst>
            <pc:docMk/>
            <pc:sldMk cId="0" sldId="3252"/>
            <ac:spMk id="62" creationId="{F8DB5CB2-7BA5-9F45-A839-D1C8937B179B}"/>
          </ac:spMkLst>
        </pc:spChg>
        <pc:spChg chg="del">
          <ac:chgData name="Richard Stacy" userId="7d3b3b96-0f7e-4282-8cfa-7c6b8b23966a" providerId="ADAL" clId="{02418548-76DC-4245-8F16-51DBC70EE2D3}" dt="2022-05-06T11:15:42.966" v="32" actId="478"/>
          <ac:spMkLst>
            <pc:docMk/>
            <pc:sldMk cId="0" sldId="3252"/>
            <ac:spMk id="63" creationId="{52D4A919-6942-004B-BC87-23F91117C59A}"/>
          </ac:spMkLst>
        </pc:spChg>
        <pc:spChg chg="del">
          <ac:chgData name="Richard Stacy" userId="7d3b3b96-0f7e-4282-8cfa-7c6b8b23966a" providerId="ADAL" clId="{02418548-76DC-4245-8F16-51DBC70EE2D3}" dt="2022-05-06T11:15:42.966" v="32" actId="478"/>
          <ac:spMkLst>
            <pc:docMk/>
            <pc:sldMk cId="0" sldId="3252"/>
            <ac:spMk id="64" creationId="{D3B3FF45-F069-0E4F-B08F-EAD18A9BB086}"/>
          </ac:spMkLst>
        </pc:spChg>
        <pc:spChg chg="del">
          <ac:chgData name="Richard Stacy" userId="7d3b3b96-0f7e-4282-8cfa-7c6b8b23966a" providerId="ADAL" clId="{02418548-76DC-4245-8F16-51DBC70EE2D3}" dt="2022-05-06T11:15:42.966" v="32" actId="478"/>
          <ac:spMkLst>
            <pc:docMk/>
            <pc:sldMk cId="0" sldId="3252"/>
            <ac:spMk id="65" creationId="{9968F1C5-05DC-FD4A-B563-091D0BE60172}"/>
          </ac:spMkLst>
        </pc:spChg>
        <pc:spChg chg="del">
          <ac:chgData name="Richard Stacy" userId="7d3b3b96-0f7e-4282-8cfa-7c6b8b23966a" providerId="ADAL" clId="{02418548-76DC-4245-8F16-51DBC70EE2D3}" dt="2022-05-06T11:15:42.966" v="32" actId="478"/>
          <ac:spMkLst>
            <pc:docMk/>
            <pc:sldMk cId="0" sldId="3252"/>
            <ac:spMk id="66" creationId="{9AF3CCD3-8C33-7E41-961C-E30C9D40A74A}"/>
          </ac:spMkLst>
        </pc:spChg>
        <pc:spChg chg="del">
          <ac:chgData name="Richard Stacy" userId="7d3b3b96-0f7e-4282-8cfa-7c6b8b23966a" providerId="ADAL" clId="{02418548-76DC-4245-8F16-51DBC70EE2D3}" dt="2022-05-06T11:15:42.966" v="32" actId="478"/>
          <ac:spMkLst>
            <pc:docMk/>
            <pc:sldMk cId="0" sldId="3252"/>
            <ac:spMk id="67" creationId="{365EB2E9-3868-F64E-9E9D-5DFB6BF4919C}"/>
          </ac:spMkLst>
        </pc:spChg>
        <pc:spChg chg="del">
          <ac:chgData name="Richard Stacy" userId="7d3b3b96-0f7e-4282-8cfa-7c6b8b23966a" providerId="ADAL" clId="{02418548-76DC-4245-8F16-51DBC70EE2D3}" dt="2022-05-06T11:15:42.966" v="32" actId="478"/>
          <ac:spMkLst>
            <pc:docMk/>
            <pc:sldMk cId="0" sldId="3252"/>
            <ac:spMk id="68" creationId="{06F5F9E2-6BAE-5945-AC04-12EE91142256}"/>
          </ac:spMkLst>
        </pc:spChg>
        <pc:spChg chg="del">
          <ac:chgData name="Richard Stacy" userId="7d3b3b96-0f7e-4282-8cfa-7c6b8b23966a" providerId="ADAL" clId="{02418548-76DC-4245-8F16-51DBC70EE2D3}" dt="2022-05-06T11:15:42.966" v="32" actId="478"/>
          <ac:spMkLst>
            <pc:docMk/>
            <pc:sldMk cId="0" sldId="3252"/>
            <ac:spMk id="69" creationId="{B6B26EB5-7860-E546-8A89-C8EC0C6A9333}"/>
          </ac:spMkLst>
        </pc:spChg>
        <pc:spChg chg="del">
          <ac:chgData name="Richard Stacy" userId="7d3b3b96-0f7e-4282-8cfa-7c6b8b23966a" providerId="ADAL" clId="{02418548-76DC-4245-8F16-51DBC70EE2D3}" dt="2022-05-06T11:15:42.966" v="32" actId="478"/>
          <ac:spMkLst>
            <pc:docMk/>
            <pc:sldMk cId="0" sldId="3252"/>
            <ac:spMk id="70" creationId="{7A837A2D-DC9C-4F44-BCE7-5BE049F39392}"/>
          </ac:spMkLst>
        </pc:spChg>
        <pc:spChg chg="del">
          <ac:chgData name="Richard Stacy" userId="7d3b3b96-0f7e-4282-8cfa-7c6b8b23966a" providerId="ADAL" clId="{02418548-76DC-4245-8F16-51DBC70EE2D3}" dt="2022-05-06T11:15:42.966" v="32" actId="478"/>
          <ac:spMkLst>
            <pc:docMk/>
            <pc:sldMk cId="0" sldId="3252"/>
            <ac:spMk id="71" creationId="{B64B41D6-1020-714F-88E4-4D2A5637BFC1}"/>
          </ac:spMkLst>
        </pc:spChg>
        <pc:spChg chg="del">
          <ac:chgData name="Richard Stacy" userId="7d3b3b96-0f7e-4282-8cfa-7c6b8b23966a" providerId="ADAL" clId="{02418548-76DC-4245-8F16-51DBC70EE2D3}" dt="2022-05-06T11:15:42.966" v="32" actId="478"/>
          <ac:spMkLst>
            <pc:docMk/>
            <pc:sldMk cId="0" sldId="3252"/>
            <ac:spMk id="72" creationId="{37F8CD4C-0CF5-3244-B6AD-3F5F416EFAB5}"/>
          </ac:spMkLst>
        </pc:spChg>
        <pc:spChg chg="add mod">
          <ac:chgData name="Richard Stacy" userId="7d3b3b96-0f7e-4282-8cfa-7c6b8b23966a" providerId="ADAL" clId="{02418548-76DC-4245-8F16-51DBC70EE2D3}" dt="2022-05-06T11:19:22.874" v="68" actId="167"/>
          <ac:spMkLst>
            <pc:docMk/>
            <pc:sldMk cId="0" sldId="3252"/>
            <ac:spMk id="73" creationId="{5B627FD3-2BBD-5A61-04A9-D1CA914BE012}"/>
          </ac:spMkLst>
        </pc:spChg>
        <pc:spChg chg="add del mod">
          <ac:chgData name="Richard Stacy" userId="7d3b3b96-0f7e-4282-8cfa-7c6b8b23966a" providerId="ADAL" clId="{02418548-76DC-4245-8F16-51DBC70EE2D3}" dt="2022-05-06T11:25:58.749" v="141" actId="478"/>
          <ac:spMkLst>
            <pc:docMk/>
            <pc:sldMk cId="0" sldId="3252"/>
            <ac:spMk id="74" creationId="{13A60F73-A24F-996D-6060-FD2DF79C2684}"/>
          </ac:spMkLst>
        </pc:spChg>
        <pc:spChg chg="del">
          <ac:chgData name="Richard Stacy" userId="7d3b3b96-0f7e-4282-8cfa-7c6b8b23966a" providerId="ADAL" clId="{02418548-76DC-4245-8F16-51DBC70EE2D3}" dt="2022-05-06T11:15:42.966" v="32" actId="478"/>
          <ac:spMkLst>
            <pc:docMk/>
            <pc:sldMk cId="0" sldId="3252"/>
            <ac:spMk id="75" creationId="{E051C8CF-7B41-4D43-BD16-F976F3D648C3}"/>
          </ac:spMkLst>
        </pc:spChg>
        <pc:spChg chg="del">
          <ac:chgData name="Richard Stacy" userId="7d3b3b96-0f7e-4282-8cfa-7c6b8b23966a" providerId="ADAL" clId="{02418548-76DC-4245-8F16-51DBC70EE2D3}" dt="2022-05-06T11:15:42.966" v="32" actId="478"/>
          <ac:spMkLst>
            <pc:docMk/>
            <pc:sldMk cId="0" sldId="3252"/>
            <ac:spMk id="76" creationId="{BED50926-9108-6546-8CBC-4AD21B74707F}"/>
          </ac:spMkLst>
        </pc:spChg>
        <pc:spChg chg="del">
          <ac:chgData name="Richard Stacy" userId="7d3b3b96-0f7e-4282-8cfa-7c6b8b23966a" providerId="ADAL" clId="{02418548-76DC-4245-8F16-51DBC70EE2D3}" dt="2022-05-06T11:15:42.966" v="32" actId="478"/>
          <ac:spMkLst>
            <pc:docMk/>
            <pc:sldMk cId="0" sldId="3252"/>
            <ac:spMk id="77" creationId="{394C9B50-54E4-CF4D-85A7-94306BD5EA9D}"/>
          </ac:spMkLst>
        </pc:spChg>
        <pc:spChg chg="del">
          <ac:chgData name="Richard Stacy" userId="7d3b3b96-0f7e-4282-8cfa-7c6b8b23966a" providerId="ADAL" clId="{02418548-76DC-4245-8F16-51DBC70EE2D3}" dt="2022-05-06T11:15:42.966" v="32" actId="478"/>
          <ac:spMkLst>
            <pc:docMk/>
            <pc:sldMk cId="0" sldId="3252"/>
            <ac:spMk id="78" creationId="{B6CC33D0-56EC-2842-B94A-E48E8CAE1CDB}"/>
          </ac:spMkLst>
        </pc:spChg>
        <pc:spChg chg="add del mod">
          <ac:chgData name="Richard Stacy" userId="7d3b3b96-0f7e-4282-8cfa-7c6b8b23966a" providerId="ADAL" clId="{02418548-76DC-4245-8F16-51DBC70EE2D3}" dt="2022-05-06T11:25:58.749" v="141" actId="478"/>
          <ac:spMkLst>
            <pc:docMk/>
            <pc:sldMk cId="0" sldId="3252"/>
            <ac:spMk id="79" creationId="{A32AEFB9-082A-07AD-1AAC-BBDEEA2D8D79}"/>
          </ac:spMkLst>
        </pc:spChg>
        <pc:spChg chg="add mod">
          <ac:chgData name="Richard Stacy" userId="7d3b3b96-0f7e-4282-8cfa-7c6b8b23966a" providerId="ADAL" clId="{02418548-76DC-4245-8F16-51DBC70EE2D3}" dt="2022-05-06T11:24:59.984" v="132"/>
          <ac:spMkLst>
            <pc:docMk/>
            <pc:sldMk cId="0" sldId="3252"/>
            <ac:spMk id="80" creationId="{03DD96E3-0071-CE5A-DF6D-2E1F02615404}"/>
          </ac:spMkLst>
        </pc:spChg>
        <pc:spChg chg="add mod">
          <ac:chgData name="Richard Stacy" userId="7d3b3b96-0f7e-4282-8cfa-7c6b8b23966a" providerId="ADAL" clId="{02418548-76DC-4245-8F16-51DBC70EE2D3}" dt="2022-05-06T11:24:59.984" v="132"/>
          <ac:spMkLst>
            <pc:docMk/>
            <pc:sldMk cId="0" sldId="3252"/>
            <ac:spMk id="81" creationId="{491FDE8D-D17B-67E8-D986-534B8118D8D5}"/>
          </ac:spMkLst>
        </pc:spChg>
        <pc:spChg chg="add mod">
          <ac:chgData name="Richard Stacy" userId="7d3b3b96-0f7e-4282-8cfa-7c6b8b23966a" providerId="ADAL" clId="{02418548-76DC-4245-8F16-51DBC70EE2D3}" dt="2022-05-06T11:25:59.640" v="142"/>
          <ac:spMkLst>
            <pc:docMk/>
            <pc:sldMk cId="0" sldId="3252"/>
            <ac:spMk id="82" creationId="{B040D932-3987-5760-7D44-EEFB26DE4716}"/>
          </ac:spMkLst>
        </pc:spChg>
        <pc:spChg chg="add mod">
          <ac:chgData name="Richard Stacy" userId="7d3b3b96-0f7e-4282-8cfa-7c6b8b23966a" providerId="ADAL" clId="{02418548-76DC-4245-8F16-51DBC70EE2D3}" dt="2022-05-06T11:25:59.640" v="142"/>
          <ac:spMkLst>
            <pc:docMk/>
            <pc:sldMk cId="0" sldId="3252"/>
            <ac:spMk id="83" creationId="{4CBAAF46-3E28-B9C0-6ACE-185DAAA8F013}"/>
          </ac:spMkLst>
        </pc:spChg>
        <pc:grpChg chg="add del mod">
          <ac:chgData name="Richard Stacy" userId="7d3b3b96-0f7e-4282-8cfa-7c6b8b23966a" providerId="ADAL" clId="{02418548-76DC-4245-8F16-51DBC70EE2D3}" dt="2022-05-06T11:17:11.982" v="45" actId="165"/>
          <ac:grpSpMkLst>
            <pc:docMk/>
            <pc:sldMk cId="0" sldId="3252"/>
            <ac:grpSpMk id="2" creationId="{71D2DAFA-A2E5-5BF2-1E8C-E80376DBA8EB}"/>
          </ac:grpSpMkLst>
        </pc:grpChg>
        <pc:graphicFrameChg chg="add del mod">
          <ac:chgData name="Richard Stacy" userId="7d3b3b96-0f7e-4282-8cfa-7c6b8b23966a" providerId="ADAL" clId="{02418548-76DC-4245-8F16-51DBC70EE2D3}" dt="2022-05-06T11:15:44.519" v="34"/>
          <ac:graphicFrameMkLst>
            <pc:docMk/>
            <pc:sldMk cId="0" sldId="3252"/>
            <ac:graphicFrameMk id="27" creationId="{A4E3E82B-6728-547D-99AE-CCDB81267378}"/>
          </ac:graphicFrameMkLst>
        </pc:graphicFrameChg>
        <pc:graphicFrameChg chg="del">
          <ac:chgData name="Richard Stacy" userId="7d3b3b96-0f7e-4282-8cfa-7c6b8b23966a" providerId="ADAL" clId="{02418548-76DC-4245-8F16-51DBC70EE2D3}" dt="2022-05-06T11:15:42.966" v="32" actId="478"/>
          <ac:graphicFrameMkLst>
            <pc:docMk/>
            <pc:sldMk cId="0" sldId="3252"/>
            <ac:graphicFrameMk id="34" creationId="{64E778A0-799E-9446-A231-40576232FC5A}"/>
          </ac:graphicFrameMkLst>
        </pc:graphicFrameChg>
        <pc:graphicFrameChg chg="add del mod">
          <ac:chgData name="Richard Stacy" userId="7d3b3b96-0f7e-4282-8cfa-7c6b8b23966a" providerId="ADAL" clId="{02418548-76DC-4245-8F16-51DBC70EE2D3}" dt="2022-05-06T11:15:44.519" v="34"/>
          <ac:graphicFrameMkLst>
            <pc:docMk/>
            <pc:sldMk cId="0" sldId="3252"/>
            <ac:graphicFrameMk id="37" creationId="{B4CE883B-2363-C238-9390-2BDC9EE4003E}"/>
          </ac:graphicFrameMkLst>
        </pc:graphicFrameChg>
        <pc:graphicFrameChg chg="add del mod">
          <ac:chgData name="Richard Stacy" userId="7d3b3b96-0f7e-4282-8cfa-7c6b8b23966a" providerId="ADAL" clId="{02418548-76DC-4245-8F16-51DBC70EE2D3}" dt="2022-05-06T11:15:48.384" v="36"/>
          <ac:graphicFrameMkLst>
            <pc:docMk/>
            <pc:sldMk cId="0" sldId="3252"/>
            <ac:graphicFrameMk id="41" creationId="{7FD17658-7502-2307-5AF6-9C21FBC62382}"/>
          </ac:graphicFrameMkLst>
        </pc:graphicFrameChg>
        <pc:graphicFrameChg chg="add del mod">
          <ac:chgData name="Richard Stacy" userId="7d3b3b96-0f7e-4282-8cfa-7c6b8b23966a" providerId="ADAL" clId="{02418548-76DC-4245-8F16-51DBC70EE2D3}" dt="2022-05-06T11:15:48.384" v="36"/>
          <ac:graphicFrameMkLst>
            <pc:docMk/>
            <pc:sldMk cId="0" sldId="3252"/>
            <ac:graphicFrameMk id="50" creationId="{0171AAE3-00C2-ACB2-D14F-23280157270A}"/>
          </ac:graphicFrameMkLst>
        </pc:graphicFrameChg>
        <pc:graphicFrameChg chg="add mod topLvl">
          <ac:chgData name="Richard Stacy" userId="7d3b3b96-0f7e-4282-8cfa-7c6b8b23966a" providerId="ADAL" clId="{02418548-76DC-4245-8F16-51DBC70EE2D3}" dt="2022-05-06T11:23:05.277" v="115" actId="14100"/>
          <ac:graphicFrameMkLst>
            <pc:docMk/>
            <pc:sldMk cId="0" sldId="3252"/>
            <ac:graphicFrameMk id="54" creationId="{89603B81-A66C-7C6D-5845-07B474AC1E89}"/>
          </ac:graphicFrameMkLst>
        </pc:graphicFrameChg>
        <pc:graphicFrameChg chg="add mod topLvl">
          <ac:chgData name="Richard Stacy" userId="7d3b3b96-0f7e-4282-8cfa-7c6b8b23966a" providerId="ADAL" clId="{02418548-76DC-4245-8F16-51DBC70EE2D3}" dt="2022-05-06T11:26:33.290" v="151"/>
          <ac:graphicFrameMkLst>
            <pc:docMk/>
            <pc:sldMk cId="0" sldId="3252"/>
            <ac:graphicFrameMk id="61" creationId="{558E864F-4428-A96E-D8B9-7A12A30D2C2A}"/>
          </ac:graphicFrameMkLst>
        </pc:graphicFrameChg>
        <pc:picChg chg="del">
          <ac:chgData name="Richard Stacy" userId="7d3b3b96-0f7e-4282-8cfa-7c6b8b23966a" providerId="ADAL" clId="{02418548-76DC-4245-8F16-51DBC70EE2D3}" dt="2022-05-06T11:15:42.966" v="32" actId="478"/>
          <ac:picMkLst>
            <pc:docMk/>
            <pc:sldMk cId="0" sldId="3252"/>
            <ac:picMk id="3" creationId="{8D4799C7-2367-46ED-8EC3-036D9389094D}"/>
          </ac:picMkLst>
        </pc:picChg>
      </pc:sldChg>
      <pc:sldChg chg="addSp delSp modSp mod">
        <pc:chgData name="Richard Stacy" userId="7d3b3b96-0f7e-4282-8cfa-7c6b8b23966a" providerId="ADAL" clId="{02418548-76DC-4245-8F16-51DBC70EE2D3}" dt="2022-05-06T11:26:22.286" v="148" actId="14100"/>
        <pc:sldMkLst>
          <pc:docMk/>
          <pc:sldMk cId="0" sldId="3253"/>
        </pc:sldMkLst>
        <pc:spChg chg="del">
          <ac:chgData name="Richard Stacy" userId="7d3b3b96-0f7e-4282-8cfa-7c6b8b23966a" providerId="ADAL" clId="{02418548-76DC-4245-8F16-51DBC70EE2D3}" dt="2022-05-06T11:20:13.390" v="73" actId="478"/>
          <ac:spMkLst>
            <pc:docMk/>
            <pc:sldMk cId="0" sldId="3253"/>
            <ac:spMk id="7"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8"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9"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0"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1"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2"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3"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4"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6" creationId="{00000000-0000-0000-0000-000000000000}"/>
          </ac:spMkLst>
        </pc:spChg>
        <pc:spChg chg="del">
          <ac:chgData name="Richard Stacy" userId="7d3b3b96-0f7e-4282-8cfa-7c6b8b23966a" providerId="ADAL" clId="{02418548-76DC-4245-8F16-51DBC70EE2D3}" dt="2022-05-06T11:20:06.020" v="71" actId="478"/>
          <ac:spMkLst>
            <pc:docMk/>
            <pc:sldMk cId="0" sldId="3253"/>
            <ac:spMk id="19" creationId="{00000000-0000-0000-0000-000000000000}"/>
          </ac:spMkLst>
        </pc:spChg>
        <pc:spChg chg="add del mod">
          <ac:chgData name="Richard Stacy" userId="7d3b3b96-0f7e-4282-8cfa-7c6b8b23966a" providerId="ADAL" clId="{02418548-76DC-4245-8F16-51DBC70EE2D3}" dt="2022-05-06T11:21:33.402" v="88" actId="478"/>
          <ac:spMkLst>
            <pc:docMk/>
            <pc:sldMk cId="0" sldId="3253"/>
            <ac:spMk id="25" creationId="{A1E5CFC3-9A5B-5C90-12DF-46235AAC9C08}"/>
          </ac:spMkLst>
        </pc:spChg>
        <pc:spChg chg="add mod">
          <ac:chgData name="Richard Stacy" userId="7d3b3b96-0f7e-4282-8cfa-7c6b8b23966a" providerId="ADAL" clId="{02418548-76DC-4245-8F16-51DBC70EE2D3}" dt="2022-05-06T11:20:06.552" v="72"/>
          <ac:spMkLst>
            <pc:docMk/>
            <pc:sldMk cId="0" sldId="3253"/>
            <ac:spMk id="27" creationId="{F2914C1B-689B-2FA0-6EB8-8FA772B24655}"/>
          </ac:spMkLst>
        </pc:spChg>
        <pc:spChg chg="del">
          <ac:chgData name="Richard Stacy" userId="7d3b3b96-0f7e-4282-8cfa-7c6b8b23966a" providerId="ADAL" clId="{02418548-76DC-4245-8F16-51DBC70EE2D3}" dt="2022-05-06T11:20:06.020" v="71" actId="478"/>
          <ac:spMkLst>
            <pc:docMk/>
            <pc:sldMk cId="0" sldId="3253"/>
            <ac:spMk id="28" creationId="{FD66ACA1-EDED-A149-ADC8-92AC30581274}"/>
          </ac:spMkLst>
        </pc:spChg>
        <pc:spChg chg="add mod">
          <ac:chgData name="Richard Stacy" userId="7d3b3b96-0f7e-4282-8cfa-7c6b8b23966a" providerId="ADAL" clId="{02418548-76DC-4245-8F16-51DBC70EE2D3}" dt="2022-05-06T11:20:06.552" v="72"/>
          <ac:spMkLst>
            <pc:docMk/>
            <pc:sldMk cId="0" sldId="3253"/>
            <ac:spMk id="30" creationId="{8E11254F-A4C1-D253-12C7-F36A7BA2E416}"/>
          </ac:spMkLst>
        </pc:spChg>
        <pc:spChg chg="add mod">
          <ac:chgData name="Richard Stacy" userId="7d3b3b96-0f7e-4282-8cfa-7c6b8b23966a" providerId="ADAL" clId="{02418548-76DC-4245-8F16-51DBC70EE2D3}" dt="2022-05-06T11:20:06.552" v="72"/>
          <ac:spMkLst>
            <pc:docMk/>
            <pc:sldMk cId="0" sldId="3253"/>
            <ac:spMk id="31" creationId="{F383F0D9-6C4E-A000-C36F-2FCD6103DCAC}"/>
          </ac:spMkLst>
        </pc:spChg>
        <pc:spChg chg="add mod">
          <ac:chgData name="Richard Stacy" userId="7d3b3b96-0f7e-4282-8cfa-7c6b8b23966a" providerId="ADAL" clId="{02418548-76DC-4245-8F16-51DBC70EE2D3}" dt="2022-05-06T11:20:06.552" v="72"/>
          <ac:spMkLst>
            <pc:docMk/>
            <pc:sldMk cId="0" sldId="3253"/>
            <ac:spMk id="34" creationId="{3B8C995B-E5C5-F39D-2AD7-F163AEEBB690}"/>
          </ac:spMkLst>
        </pc:spChg>
        <pc:spChg chg="add mod">
          <ac:chgData name="Richard Stacy" userId="7d3b3b96-0f7e-4282-8cfa-7c6b8b23966a" providerId="ADAL" clId="{02418548-76DC-4245-8F16-51DBC70EE2D3}" dt="2022-05-06T11:20:06.552" v="72"/>
          <ac:spMkLst>
            <pc:docMk/>
            <pc:sldMk cId="0" sldId="3253"/>
            <ac:spMk id="35" creationId="{39900566-3908-DE20-5B92-74BF49EDE7D1}"/>
          </ac:spMkLst>
        </pc:spChg>
        <pc:spChg chg="add mod">
          <ac:chgData name="Richard Stacy" userId="7d3b3b96-0f7e-4282-8cfa-7c6b8b23966a" providerId="ADAL" clId="{02418548-76DC-4245-8F16-51DBC70EE2D3}" dt="2022-05-06T11:21:33.941" v="89"/>
          <ac:spMkLst>
            <pc:docMk/>
            <pc:sldMk cId="0" sldId="3253"/>
            <ac:spMk id="37" creationId="{AEA6C504-5061-4BCC-A8DE-2E07CFA35DA1}"/>
          </ac:spMkLst>
        </pc:spChg>
        <pc:spChg chg="add del mod">
          <ac:chgData name="Richard Stacy" userId="7d3b3b96-0f7e-4282-8cfa-7c6b8b23966a" providerId="ADAL" clId="{02418548-76DC-4245-8F16-51DBC70EE2D3}" dt="2022-05-06T11:23:32.984" v="120"/>
          <ac:spMkLst>
            <pc:docMk/>
            <pc:sldMk cId="0" sldId="3253"/>
            <ac:spMk id="38" creationId="{4C49CBEC-419E-D53D-FF69-BEA6965BD650}"/>
          </ac:spMkLst>
        </pc:spChg>
        <pc:spChg chg="add del mod">
          <ac:chgData name="Richard Stacy" userId="7d3b3b96-0f7e-4282-8cfa-7c6b8b23966a" providerId="ADAL" clId="{02418548-76DC-4245-8F16-51DBC70EE2D3}" dt="2022-05-06T11:23:32.984" v="120"/>
          <ac:spMkLst>
            <pc:docMk/>
            <pc:sldMk cId="0" sldId="3253"/>
            <ac:spMk id="39" creationId="{560FDE80-902F-5103-C3FF-2F0CCD646748}"/>
          </ac:spMkLst>
        </pc:spChg>
        <pc:spChg chg="del">
          <ac:chgData name="Richard Stacy" userId="7d3b3b96-0f7e-4282-8cfa-7c6b8b23966a" providerId="ADAL" clId="{02418548-76DC-4245-8F16-51DBC70EE2D3}" dt="2022-05-06T11:24:11.878" v="125" actId="478"/>
          <ac:spMkLst>
            <pc:docMk/>
            <pc:sldMk cId="0" sldId="3253"/>
            <ac:spMk id="40" creationId="{00000000-0000-0000-0000-000000000000}"/>
          </ac:spMkLst>
        </pc:spChg>
        <pc:spChg chg="add del mod">
          <ac:chgData name="Richard Stacy" userId="7d3b3b96-0f7e-4282-8cfa-7c6b8b23966a" providerId="ADAL" clId="{02418548-76DC-4245-8F16-51DBC70EE2D3}" dt="2022-05-06T11:23:32.984" v="120"/>
          <ac:spMkLst>
            <pc:docMk/>
            <pc:sldMk cId="0" sldId="3253"/>
            <ac:spMk id="41" creationId="{D2BEBF39-0D59-C237-10D3-2CE5AF5A6935}"/>
          </ac:spMkLst>
        </pc:spChg>
        <pc:spChg chg="add del mod">
          <ac:chgData name="Richard Stacy" userId="7d3b3b96-0f7e-4282-8cfa-7c6b8b23966a" providerId="ADAL" clId="{02418548-76DC-4245-8F16-51DBC70EE2D3}" dt="2022-05-06T11:23:32.984" v="120"/>
          <ac:spMkLst>
            <pc:docMk/>
            <pc:sldMk cId="0" sldId="3253"/>
            <ac:spMk id="42" creationId="{BAAD269A-AE39-979D-EF6D-910C8F32C3CE}"/>
          </ac:spMkLst>
        </pc:spChg>
        <pc:spChg chg="del">
          <ac:chgData name="Richard Stacy" userId="7d3b3b96-0f7e-4282-8cfa-7c6b8b23966a" providerId="ADAL" clId="{02418548-76DC-4245-8F16-51DBC70EE2D3}" dt="2022-05-06T11:20:06.020" v="71" actId="478"/>
          <ac:spMkLst>
            <pc:docMk/>
            <pc:sldMk cId="0" sldId="3253"/>
            <ac:spMk id="43" creationId="{2A73809E-1C74-7C41-BC90-B930A8A4BA92}"/>
          </ac:spMkLst>
        </pc:spChg>
        <pc:spChg chg="del">
          <ac:chgData name="Richard Stacy" userId="7d3b3b96-0f7e-4282-8cfa-7c6b8b23966a" providerId="ADAL" clId="{02418548-76DC-4245-8F16-51DBC70EE2D3}" dt="2022-05-06T11:20:06.020" v="71" actId="478"/>
          <ac:spMkLst>
            <pc:docMk/>
            <pc:sldMk cId="0" sldId="3253"/>
            <ac:spMk id="44" creationId="{3CFA3C1F-7C0A-0146-B8DF-25018A57FE95}"/>
          </ac:spMkLst>
        </pc:spChg>
        <pc:spChg chg="add del mod">
          <ac:chgData name="Richard Stacy" userId="7d3b3b96-0f7e-4282-8cfa-7c6b8b23966a" providerId="ADAL" clId="{02418548-76DC-4245-8F16-51DBC70EE2D3}" dt="2022-05-06T11:23:32.984" v="120"/>
          <ac:spMkLst>
            <pc:docMk/>
            <pc:sldMk cId="0" sldId="3253"/>
            <ac:spMk id="45" creationId="{4CDA9B4D-3F82-BBEA-88CC-95182C99EED1}"/>
          </ac:spMkLst>
        </pc:spChg>
        <pc:spChg chg="add mod">
          <ac:chgData name="Richard Stacy" userId="7d3b3b96-0f7e-4282-8cfa-7c6b8b23966a" providerId="ADAL" clId="{02418548-76DC-4245-8F16-51DBC70EE2D3}" dt="2022-05-06T11:25:47.299" v="136" actId="1076"/>
          <ac:spMkLst>
            <pc:docMk/>
            <pc:sldMk cId="0" sldId="3253"/>
            <ac:spMk id="46" creationId="{E25FB43A-7A56-CD74-E7B4-F9485FD31391}"/>
          </ac:spMkLst>
        </pc:spChg>
        <pc:spChg chg="add del mod">
          <ac:chgData name="Richard Stacy" userId="7d3b3b96-0f7e-4282-8cfa-7c6b8b23966a" providerId="ADAL" clId="{02418548-76DC-4245-8F16-51DBC70EE2D3}" dt="2022-05-06T11:26:13.297" v="144" actId="478"/>
          <ac:spMkLst>
            <pc:docMk/>
            <pc:sldMk cId="0" sldId="3253"/>
            <ac:spMk id="47" creationId="{7776F1A2-E8DE-1125-7046-948E958DFE7C}"/>
          </ac:spMkLst>
        </pc:spChg>
        <pc:spChg chg="del">
          <ac:chgData name="Richard Stacy" userId="7d3b3b96-0f7e-4282-8cfa-7c6b8b23966a" providerId="ADAL" clId="{02418548-76DC-4245-8F16-51DBC70EE2D3}" dt="2022-05-06T11:20:06.020" v="71" actId="478"/>
          <ac:spMkLst>
            <pc:docMk/>
            <pc:sldMk cId="0" sldId="3253"/>
            <ac:spMk id="48" creationId="{CE0F95C4-9E58-1D47-ABA5-47FA88F070D8}"/>
          </ac:spMkLst>
        </pc:spChg>
        <pc:spChg chg="add mod">
          <ac:chgData name="Richard Stacy" userId="7d3b3b96-0f7e-4282-8cfa-7c6b8b23966a" providerId="ADAL" clId="{02418548-76DC-4245-8F16-51DBC70EE2D3}" dt="2022-05-06T11:25:44.522" v="135" actId="1076"/>
          <ac:spMkLst>
            <pc:docMk/>
            <pc:sldMk cId="0" sldId="3253"/>
            <ac:spMk id="49" creationId="{9338F232-5856-F622-DC80-802927FF1CA4}"/>
          </ac:spMkLst>
        </pc:spChg>
        <pc:spChg chg="add mod">
          <ac:chgData name="Richard Stacy" userId="7d3b3b96-0f7e-4282-8cfa-7c6b8b23966a" providerId="ADAL" clId="{02418548-76DC-4245-8F16-51DBC70EE2D3}" dt="2022-05-06T11:25:12.050" v="133"/>
          <ac:spMkLst>
            <pc:docMk/>
            <pc:sldMk cId="0" sldId="3253"/>
            <ac:spMk id="50" creationId="{B9CC5C7F-F809-1A9E-5ABA-3BB5608C9EE5}"/>
          </ac:spMkLst>
        </pc:spChg>
        <pc:spChg chg="add mod">
          <ac:chgData name="Richard Stacy" userId="7d3b3b96-0f7e-4282-8cfa-7c6b8b23966a" providerId="ADAL" clId="{02418548-76DC-4245-8F16-51DBC70EE2D3}" dt="2022-05-06T11:24:26.226" v="127" actId="1076"/>
          <ac:spMkLst>
            <pc:docMk/>
            <pc:sldMk cId="0" sldId="3253"/>
            <ac:spMk id="51" creationId="{EFD06BD0-694C-4259-E9DA-B7F8068D1671}"/>
          </ac:spMkLst>
        </pc:spChg>
        <pc:spChg chg="add mod">
          <ac:chgData name="Richard Stacy" userId="7d3b3b96-0f7e-4282-8cfa-7c6b8b23966a" providerId="ADAL" clId="{02418548-76DC-4245-8F16-51DBC70EE2D3}" dt="2022-05-06T11:24:36.745" v="129" actId="1076"/>
          <ac:spMkLst>
            <pc:docMk/>
            <pc:sldMk cId="0" sldId="3253"/>
            <ac:spMk id="52" creationId="{FB7AC9A6-68C0-1B25-B252-20C2E3503D6C}"/>
          </ac:spMkLst>
        </pc:spChg>
        <pc:spChg chg="add mod">
          <ac:chgData name="Richard Stacy" userId="7d3b3b96-0f7e-4282-8cfa-7c6b8b23966a" providerId="ADAL" clId="{02418548-76DC-4245-8F16-51DBC70EE2D3}" dt="2022-05-06T11:26:13.861" v="145"/>
          <ac:spMkLst>
            <pc:docMk/>
            <pc:sldMk cId="0" sldId="3253"/>
            <ac:spMk id="53" creationId="{B8384FD2-9875-B7B4-E84B-DF267B1E00DB}"/>
          </ac:spMkLst>
        </pc:spChg>
        <pc:graphicFrameChg chg="add mod">
          <ac:chgData name="Richard Stacy" userId="7d3b3b96-0f7e-4282-8cfa-7c6b8b23966a" providerId="ADAL" clId="{02418548-76DC-4245-8F16-51DBC70EE2D3}" dt="2022-05-06T11:23:16.913" v="118" actId="14100"/>
          <ac:graphicFrameMkLst>
            <pc:docMk/>
            <pc:sldMk cId="0" sldId="3253"/>
            <ac:graphicFrameMk id="24" creationId="{8E75AABB-634E-3F21-820C-5953F39F5DA1}"/>
          </ac:graphicFrameMkLst>
        </pc:graphicFrameChg>
        <pc:graphicFrameChg chg="del">
          <ac:chgData name="Richard Stacy" userId="7d3b3b96-0f7e-4282-8cfa-7c6b8b23966a" providerId="ADAL" clId="{02418548-76DC-4245-8F16-51DBC70EE2D3}" dt="2022-05-06T11:20:06.020" v="71" actId="478"/>
          <ac:graphicFrameMkLst>
            <pc:docMk/>
            <pc:sldMk cId="0" sldId="3253"/>
            <ac:graphicFrameMk id="29" creationId="{8DDD36C0-3AA0-0E49-8BA3-D85131303EE3}"/>
          </ac:graphicFrameMkLst>
        </pc:graphicFrameChg>
        <pc:graphicFrameChg chg="add mod">
          <ac:chgData name="Richard Stacy" userId="7d3b3b96-0f7e-4282-8cfa-7c6b8b23966a" providerId="ADAL" clId="{02418548-76DC-4245-8F16-51DBC70EE2D3}" dt="2022-05-06T11:26:22.286" v="148" actId="14100"/>
          <ac:graphicFrameMkLst>
            <pc:docMk/>
            <pc:sldMk cId="0" sldId="3253"/>
            <ac:graphicFrameMk id="36" creationId="{F8731ACC-CFC6-15B7-9905-DC8C74D13FD3}"/>
          </ac:graphicFrameMkLst>
        </pc:graphicFrameChg>
        <pc:picChg chg="del">
          <ac:chgData name="Richard Stacy" userId="7d3b3b96-0f7e-4282-8cfa-7c6b8b23966a" providerId="ADAL" clId="{02418548-76DC-4245-8F16-51DBC70EE2D3}" dt="2022-05-06T11:20:06.020" v="71" actId="478"/>
          <ac:picMkLst>
            <pc:docMk/>
            <pc:sldMk cId="0" sldId="3253"/>
            <ac:picMk id="6" creationId="{10CA0AAE-07D5-4168-83A0-5AEA1B7FA5BC}"/>
          </ac:picMkLst>
        </pc:picChg>
      </pc:sldChg>
      <pc:sldChg chg="modSp mod">
        <pc:chgData name="Richard Stacy" userId="7d3b3b96-0f7e-4282-8cfa-7c6b8b23966a" providerId="ADAL" clId="{02418548-76DC-4245-8F16-51DBC70EE2D3}" dt="2022-05-06T11:27:01.715" v="153" actId="1076"/>
        <pc:sldMkLst>
          <pc:docMk/>
          <pc:sldMk cId="0" sldId="3254"/>
        </pc:sldMkLst>
        <pc:spChg chg="mod">
          <ac:chgData name="Richard Stacy" userId="7d3b3b96-0f7e-4282-8cfa-7c6b8b23966a" providerId="ADAL" clId="{02418548-76DC-4245-8F16-51DBC70EE2D3}" dt="2022-05-06T11:27:01.715" v="153" actId="1076"/>
          <ac:spMkLst>
            <pc:docMk/>
            <pc:sldMk cId="0" sldId="3254"/>
            <ac:spMk id="31" creationId="{AF14212C-609D-6F4B-B30D-1F763A384042}"/>
          </ac:spMkLst>
        </pc:spChg>
      </pc:sldChg>
      <pc:sldChg chg="addSp delSp modSp mod">
        <pc:chgData name="Richard Stacy" userId="7d3b3b96-0f7e-4282-8cfa-7c6b8b23966a" providerId="ADAL" clId="{02418548-76DC-4245-8F16-51DBC70EE2D3}" dt="2022-05-06T11:30:18.161" v="197"/>
        <pc:sldMkLst>
          <pc:docMk/>
          <pc:sldMk cId="0" sldId="3255"/>
        </pc:sldMkLst>
        <pc:spChg chg="add del mod">
          <ac:chgData name="Richard Stacy" userId="7d3b3b96-0f7e-4282-8cfa-7c6b8b23966a" providerId="ADAL" clId="{02418548-76DC-4245-8F16-51DBC70EE2D3}" dt="2022-05-06T11:29:45.421" v="189" actId="478"/>
          <ac:spMkLst>
            <pc:docMk/>
            <pc:sldMk cId="0" sldId="3255"/>
            <ac:spMk id="2" creationId="{00000000-0000-0000-0000-000000000000}"/>
          </ac:spMkLst>
        </pc:spChg>
        <pc:spChg chg="del">
          <ac:chgData name="Richard Stacy" userId="7d3b3b96-0f7e-4282-8cfa-7c6b8b23966a" providerId="ADAL" clId="{02418548-76DC-4245-8F16-51DBC70EE2D3}" dt="2022-05-06T11:29:48.825" v="190" actId="478"/>
          <ac:spMkLst>
            <pc:docMk/>
            <pc:sldMk cId="0" sldId="3255"/>
            <ac:spMk id="9" creationId="{4FEBAE5F-DDA1-3E49-8316-2A72BB338F1B}"/>
          </ac:spMkLst>
        </pc:spChg>
        <pc:spChg chg="mod">
          <ac:chgData name="Richard Stacy" userId="7d3b3b96-0f7e-4282-8cfa-7c6b8b23966a" providerId="ADAL" clId="{02418548-76DC-4245-8F16-51DBC70EE2D3}" dt="2022-05-06T11:30:18.161" v="197"/>
          <ac:spMkLst>
            <pc:docMk/>
            <pc:sldMk cId="0" sldId="3255"/>
            <ac:spMk id="10" creationId="{FDAA43FF-084E-BE43-A722-FD69185F79BE}"/>
          </ac:spMkLst>
        </pc:spChg>
        <pc:graphicFrameChg chg="del">
          <ac:chgData name="Richard Stacy" userId="7d3b3b96-0f7e-4282-8cfa-7c6b8b23966a" providerId="ADAL" clId="{02418548-76DC-4245-8F16-51DBC70EE2D3}" dt="2022-05-06T11:29:39.935" v="184" actId="478"/>
          <ac:graphicFrameMkLst>
            <pc:docMk/>
            <pc:sldMk cId="0" sldId="3255"/>
            <ac:graphicFrameMk id="8" creationId="{77D7B491-5F72-1644-B7FF-E4E23F9AF1EB}"/>
          </ac:graphicFrameMkLst>
        </pc:graphicFrameChg>
        <pc:graphicFrameChg chg="add del mod">
          <ac:chgData name="Richard Stacy" userId="7d3b3b96-0f7e-4282-8cfa-7c6b8b23966a" providerId="ADAL" clId="{02418548-76DC-4245-8F16-51DBC70EE2D3}" dt="2022-05-06T11:29:41.471" v="186"/>
          <ac:graphicFrameMkLst>
            <pc:docMk/>
            <pc:sldMk cId="0" sldId="3255"/>
            <ac:graphicFrameMk id="11" creationId="{BA0D0DEA-76C3-C143-079C-49FCFCC4DA90}"/>
          </ac:graphicFrameMkLst>
        </pc:graphicFrameChg>
        <pc:graphicFrameChg chg="add mod">
          <ac:chgData name="Richard Stacy" userId="7d3b3b96-0f7e-4282-8cfa-7c6b8b23966a" providerId="ADAL" clId="{02418548-76DC-4245-8F16-51DBC70EE2D3}" dt="2022-05-06T11:30:04.049" v="196" actId="14100"/>
          <ac:graphicFrameMkLst>
            <pc:docMk/>
            <pc:sldMk cId="0" sldId="3255"/>
            <ac:graphicFrameMk id="14" creationId="{6904B580-25EA-5DB5-8B5A-203E662BEAEE}"/>
          </ac:graphicFrameMkLst>
        </pc:graphicFrameChg>
      </pc:sldChg>
      <pc:sldChg chg="addSp delSp modSp mod ord">
        <pc:chgData name="Richard Stacy" userId="7d3b3b96-0f7e-4282-8cfa-7c6b8b23966a" providerId="ADAL" clId="{02418548-76DC-4245-8F16-51DBC70EE2D3}" dt="2022-05-06T11:29:26.701" v="183" actId="3064"/>
        <pc:sldMkLst>
          <pc:docMk/>
          <pc:sldMk cId="459099058" sldId="3256"/>
        </pc:sldMkLst>
        <pc:spChg chg="mod">
          <ac:chgData name="Richard Stacy" userId="7d3b3b96-0f7e-4282-8cfa-7c6b8b23966a" providerId="ADAL" clId="{02418548-76DC-4245-8F16-51DBC70EE2D3}" dt="2022-05-06T11:29:26.701" v="183" actId="3064"/>
          <ac:spMkLst>
            <pc:docMk/>
            <pc:sldMk cId="459099058" sldId="3256"/>
            <ac:spMk id="9" creationId="{C2E76ACD-1551-DE4A-B26D-9CF5DB52F7DE}"/>
          </ac:spMkLst>
        </pc:spChg>
        <pc:spChg chg="del">
          <ac:chgData name="Richard Stacy" userId="7d3b3b96-0f7e-4282-8cfa-7c6b8b23966a" providerId="ADAL" clId="{02418548-76DC-4245-8F16-51DBC70EE2D3}" dt="2022-05-06T11:28:06.831" v="157" actId="478"/>
          <ac:spMkLst>
            <pc:docMk/>
            <pc:sldMk cId="459099058" sldId="3256"/>
            <ac:spMk id="11" creationId="{93CA3950-B603-9343-9708-FCF2A855852E}"/>
          </ac:spMkLst>
        </pc:spChg>
        <pc:spChg chg="add mod">
          <ac:chgData name="Richard Stacy" userId="7d3b3b96-0f7e-4282-8cfa-7c6b8b23966a" providerId="ADAL" clId="{02418548-76DC-4245-8F16-51DBC70EE2D3}" dt="2022-05-06T11:29:05.391" v="170"/>
          <ac:spMkLst>
            <pc:docMk/>
            <pc:sldMk cId="459099058" sldId="3256"/>
            <ac:spMk id="13" creationId="{0393F63D-62B4-9B1F-62F2-C3C2E09863DA}"/>
          </ac:spMkLst>
        </pc:spChg>
        <pc:graphicFrameChg chg="del">
          <ac:chgData name="Richard Stacy" userId="7d3b3b96-0f7e-4282-8cfa-7c6b8b23966a" providerId="ADAL" clId="{02418548-76DC-4245-8F16-51DBC70EE2D3}" dt="2022-05-06T11:28:00.070" v="155" actId="478"/>
          <ac:graphicFrameMkLst>
            <pc:docMk/>
            <pc:sldMk cId="459099058" sldId="3256"/>
            <ac:graphicFrameMk id="7" creationId="{CC21A5D8-1540-6C4D-B03B-D9F4BD682F0F}"/>
          </ac:graphicFrameMkLst>
        </pc:graphicFrameChg>
        <pc:graphicFrameChg chg="add mod">
          <ac:chgData name="Richard Stacy" userId="7d3b3b96-0f7e-4282-8cfa-7c6b8b23966a" providerId="ADAL" clId="{02418548-76DC-4245-8F16-51DBC70EE2D3}" dt="2022-05-06T11:28:47.102" v="169"/>
          <ac:graphicFrameMkLst>
            <pc:docMk/>
            <pc:sldMk cId="459099058" sldId="3256"/>
            <ac:graphicFrameMk id="8" creationId="{B5CB2BF1-3A60-C4FA-E3F4-DC468AACD20E}"/>
          </ac:graphicFrameMkLst>
        </pc:graphicFrameChg>
        <pc:graphicFrameChg chg="del">
          <ac:chgData name="Richard Stacy" userId="7d3b3b96-0f7e-4282-8cfa-7c6b8b23966a" providerId="ADAL" clId="{02418548-76DC-4245-8F16-51DBC70EE2D3}" dt="2022-05-06T11:28:04.305" v="156" actId="478"/>
          <ac:graphicFrameMkLst>
            <pc:docMk/>
            <pc:sldMk cId="459099058" sldId="3256"/>
            <ac:graphicFrameMk id="10" creationId="{9B3D0D83-5729-AD47-86A4-E695D9FE221E}"/>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BD%20Investment%20Slides%20dynamic%20data%20templat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BD%20Investment%20Slides%20dynamic%20data%20templat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richardstacy\Downloads\BD%20Investment%20Slides%20dynamic%20data%20v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Q3%202021%20Data\BD%20Investment%20Slides%20dynamic%20data%20Q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Q3%202021%20Data\BD%20Investment%20Slides%20dynamic%20data%20Q3.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BD%20Investment%20Slides%20dynamic%20data%20template.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BD%20Investment%20Slides%20dynamic%20data%20template.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6791138450940108E-2"/>
          <c:y val="0.17337470078418116"/>
          <c:w val="0.33387134701772242"/>
          <c:h val="0.64309728510155084"/>
        </c:manualLayout>
      </c:layout>
      <c:doughnutChart>
        <c:varyColors val="1"/>
        <c:ser>
          <c:idx val="0"/>
          <c:order val="0"/>
          <c:tx>
            <c:strRef>
              <c:f>Sheet1!$B$1</c:f>
              <c:strCache>
                <c:ptCount val="1"/>
                <c:pt idx="0">
                  <c:v>  </c:v>
                </c:pt>
              </c:strCache>
            </c:strRef>
          </c:tx>
          <c:spPr>
            <a:ln>
              <a:noFill/>
            </a:ln>
          </c:spPr>
          <c:dPt>
            <c:idx val="0"/>
            <c:bubble3D val="0"/>
            <c:spPr>
              <a:solidFill>
                <a:srgbClr val="00BBE4"/>
              </a:solidFill>
              <a:ln w="19050">
                <a:noFill/>
              </a:ln>
              <a:effectLst/>
            </c:spPr>
            <c:extLst>
              <c:ext xmlns:c16="http://schemas.microsoft.com/office/drawing/2014/chart" uri="{C3380CC4-5D6E-409C-BE32-E72D297353CC}">
                <c16:uniqueId val="{00000001-9441-9C4E-BF28-8AD1AC734505}"/>
              </c:ext>
            </c:extLst>
          </c:dPt>
          <c:dPt>
            <c:idx val="1"/>
            <c:bubble3D val="0"/>
            <c:spPr>
              <a:solidFill>
                <a:srgbClr val="41E7FF"/>
              </a:solidFill>
              <a:ln w="19050">
                <a:noFill/>
              </a:ln>
              <a:effectLst/>
            </c:spPr>
            <c:extLst>
              <c:ext xmlns:c16="http://schemas.microsoft.com/office/drawing/2014/chart" uri="{C3380CC4-5D6E-409C-BE32-E72D297353CC}">
                <c16:uniqueId val="{00000003-9441-9C4E-BF28-8AD1AC734505}"/>
              </c:ext>
            </c:extLst>
          </c:dPt>
          <c:dPt>
            <c:idx val="2"/>
            <c:bubble3D val="0"/>
            <c:spPr>
              <a:solidFill>
                <a:srgbClr val="7DFFFF"/>
              </a:solidFill>
              <a:ln w="19050">
                <a:noFill/>
              </a:ln>
              <a:effectLst/>
            </c:spPr>
            <c:extLst>
              <c:ext xmlns:c16="http://schemas.microsoft.com/office/drawing/2014/chart" uri="{C3380CC4-5D6E-409C-BE32-E72D297353CC}">
                <c16:uniqueId val="{00000005-9441-9C4E-BF28-8AD1AC734505}"/>
              </c:ext>
            </c:extLst>
          </c:dPt>
          <c:dPt>
            <c:idx val="3"/>
            <c:bubble3D val="0"/>
            <c:spPr>
              <a:solidFill>
                <a:srgbClr val="C3FFFF"/>
              </a:solidFill>
              <a:ln w="19050">
                <a:noFill/>
              </a:ln>
              <a:effectLst/>
            </c:spPr>
            <c:extLst>
              <c:ext xmlns:c16="http://schemas.microsoft.com/office/drawing/2014/chart" uri="{C3380CC4-5D6E-409C-BE32-E72D297353CC}">
                <c16:uniqueId val="{00000007-9441-9C4E-BF28-8AD1AC734505}"/>
              </c:ext>
            </c:extLst>
          </c:dPt>
          <c:dPt>
            <c:idx val="4"/>
            <c:bubble3D val="0"/>
            <c:spPr>
              <a:solidFill>
                <a:srgbClr val="00B050"/>
              </a:solidFill>
              <a:ln w="19050">
                <a:noFill/>
              </a:ln>
              <a:effectLst/>
            </c:spPr>
            <c:extLst>
              <c:ext xmlns:c16="http://schemas.microsoft.com/office/drawing/2014/chart" uri="{C3380CC4-5D6E-409C-BE32-E72D297353CC}">
                <c16:uniqueId val="{00000009-9441-9C4E-BF28-8AD1AC734505}"/>
              </c:ext>
            </c:extLst>
          </c:dPt>
          <c:dPt>
            <c:idx val="5"/>
            <c:bubble3D val="0"/>
            <c:spPr>
              <a:solidFill>
                <a:srgbClr val="92D050"/>
              </a:solidFill>
              <a:ln w="19050">
                <a:noFill/>
              </a:ln>
              <a:effectLst/>
            </c:spPr>
            <c:extLst>
              <c:ext xmlns:c16="http://schemas.microsoft.com/office/drawing/2014/chart" uri="{C3380CC4-5D6E-409C-BE32-E72D297353CC}">
                <c16:uniqueId val="{0000000B-9441-9C4E-BF28-8AD1AC734505}"/>
              </c:ext>
            </c:extLst>
          </c:dPt>
          <c:dPt>
            <c:idx val="6"/>
            <c:bubble3D val="0"/>
            <c:spPr>
              <a:solidFill>
                <a:srgbClr val="7030A0"/>
              </a:solidFill>
              <a:ln w="19050">
                <a:noFill/>
              </a:ln>
              <a:effectLst/>
            </c:spPr>
            <c:extLst>
              <c:ext xmlns:c16="http://schemas.microsoft.com/office/drawing/2014/chart" uri="{C3380CC4-5D6E-409C-BE32-E72D297353CC}">
                <c16:uniqueId val="{0000000D-9441-9C4E-BF28-8AD1AC734505}"/>
              </c:ext>
            </c:extLst>
          </c:dPt>
          <c:dPt>
            <c:idx val="7"/>
            <c:bubble3D val="0"/>
            <c:spPr>
              <a:solidFill>
                <a:srgbClr val="AC69DC"/>
              </a:solidFill>
              <a:ln w="19050">
                <a:noFill/>
              </a:ln>
              <a:effectLst/>
            </c:spPr>
            <c:extLst>
              <c:ext xmlns:c16="http://schemas.microsoft.com/office/drawing/2014/chart" uri="{C3380CC4-5D6E-409C-BE32-E72D297353CC}">
                <c16:uniqueId val="{0000000F-9441-9C4E-BF28-8AD1AC734505}"/>
              </c:ext>
            </c:extLst>
          </c:dPt>
          <c:dPt>
            <c:idx val="8"/>
            <c:bubble3D val="0"/>
            <c:spPr>
              <a:solidFill>
                <a:srgbClr val="CF8DF0"/>
              </a:solidFill>
              <a:ln w="19050">
                <a:noFill/>
              </a:ln>
              <a:effectLst/>
            </c:spPr>
            <c:extLst>
              <c:ext xmlns:c16="http://schemas.microsoft.com/office/drawing/2014/chart" uri="{C3380CC4-5D6E-409C-BE32-E72D297353CC}">
                <c16:uniqueId val="{00000011-9441-9C4E-BF28-8AD1AC734505}"/>
              </c:ext>
            </c:extLst>
          </c:dPt>
          <c:dPt>
            <c:idx val="9"/>
            <c:bubble3D val="0"/>
            <c:spPr>
              <a:solidFill>
                <a:srgbClr val="FFCE4A"/>
              </a:solidFill>
              <a:ln w="19050">
                <a:noFill/>
              </a:ln>
              <a:effectLst/>
            </c:spPr>
            <c:extLst>
              <c:ext xmlns:c16="http://schemas.microsoft.com/office/drawing/2014/chart" uri="{C3380CC4-5D6E-409C-BE32-E72D297353CC}">
                <c16:uniqueId val="{00000013-9441-9C4E-BF28-8AD1AC734505}"/>
              </c:ext>
            </c:extLst>
          </c:dPt>
          <c:cat>
            <c:strRef>
              <c:f>Sheet1!$A$2:$A$11</c:f>
              <c:strCache>
                <c:ptCount val="10"/>
                <c:pt idx="0">
                  <c:v>Developed World ESG Screened Equity 22.16%</c:v>
                </c:pt>
                <c:pt idx="1">
                  <c:v>Multi Factor ESG Equity Fund 16.8%</c:v>
                </c:pt>
                <c:pt idx="2">
                  <c:v>World ESG Screened Adaptive Capping Equity Fund 22.00%</c:v>
                </c:pt>
                <c:pt idx="3">
                  <c:v>Emerging Markets ESG Screened Equity 5.00%</c:v>
                </c:pt>
                <c:pt idx="4">
                  <c:v>Global Real Estate 7.00%</c:v>
                </c:pt>
                <c:pt idx="5">
                  <c:v>Multi-Asset Global Infrastructure 7.00%</c:v>
                </c:pt>
                <c:pt idx="6">
                  <c:v>UK Gilts 5.00%</c:v>
                </c:pt>
                <c:pt idx="7">
                  <c:v>Sterling Corporate Bond All Stocks ESG Screened Index  5.00%</c:v>
                </c:pt>
                <c:pt idx="8">
                  <c:v>Global Aggregate Bond Index 10.00%</c:v>
                </c:pt>
                <c:pt idx="9">
                  <c:v>Money Market  0.04%</c:v>
                </c:pt>
              </c:strCache>
            </c:strRef>
          </c:cat>
          <c:val>
            <c:numRef>
              <c:f>Sheet1!$B$2:$B$11</c:f>
              <c:numCache>
                <c:formatCode>0.000%</c:formatCode>
                <c:ptCount val="10"/>
                <c:pt idx="0">
                  <c:v>0.22160000000000002</c:v>
                </c:pt>
                <c:pt idx="1">
                  <c:v>0.16800000000000001</c:v>
                </c:pt>
                <c:pt idx="2">
                  <c:v>0.22000000000000003</c:v>
                </c:pt>
                <c:pt idx="3">
                  <c:v>0.05</c:v>
                </c:pt>
                <c:pt idx="4">
                  <c:v>6.9999999999999993E-2</c:v>
                </c:pt>
                <c:pt idx="5">
                  <c:v>6.9999999999999993E-2</c:v>
                </c:pt>
                <c:pt idx="6">
                  <c:v>0.05</c:v>
                </c:pt>
                <c:pt idx="7">
                  <c:v>0.05</c:v>
                </c:pt>
                <c:pt idx="8">
                  <c:v>0.1</c:v>
                </c:pt>
                <c:pt idx="9" formatCode="0.00000%">
                  <c:v>4.0000000000000002E-4</c:v>
                </c:pt>
              </c:numCache>
            </c:numRef>
          </c:val>
          <c:extLst>
            <c:ext xmlns:c16="http://schemas.microsoft.com/office/drawing/2014/chart" uri="{C3380CC4-5D6E-409C-BE32-E72D297353CC}">
              <c16:uniqueId val="{00000014-9441-9C4E-BF28-8AD1AC734505}"/>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44701324537589576"/>
          <c:y val="0.14944558684577439"/>
          <c:w val="0.47053321813243965"/>
          <c:h val="0.76878244300432885"/>
        </c:manualLayout>
      </c:layout>
      <c:overlay val="0"/>
      <c:spPr>
        <a:noFill/>
        <a:ln>
          <a:noFill/>
        </a:ln>
        <a:effectLst/>
      </c:spPr>
      <c:txPr>
        <a:bodyPr rot="0" spcFirstLastPara="1" vertOverflow="ellipsis" vert="horz" wrap="square" anchor="ctr" anchorCtr="1"/>
        <a:lstStyle/>
        <a:p>
          <a:pPr>
            <a:defRPr sz="700" b="0" i="0" u="none" strike="noStrike" kern="1200" baseline="0">
              <a:solidFill>
                <a:srgbClr val="646464"/>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1448765605579"/>
          <c:y val="8.5848409039093909E-2"/>
          <c:w val="0.78489942025038462"/>
          <c:h val="0.75794558673423928"/>
        </c:manualLayout>
      </c:layout>
      <c:lineChart>
        <c:grouping val="standard"/>
        <c:varyColors val="0"/>
        <c:ser>
          <c:idx val="1"/>
          <c:order val="1"/>
          <c:tx>
            <c:strRef>
              <c:f>'Perf 5 Years'!$I$1</c:f>
              <c:strCache>
                <c:ptCount val="1"/>
                <c:pt idx="0">
                  <c:v>UK CPI+ 3.5%</c:v>
                </c:pt>
              </c:strCache>
            </c:strRef>
          </c:tx>
          <c:spPr>
            <a:ln w="28575" cap="rnd">
              <a:solidFill>
                <a:srgbClr val="00B0F0"/>
              </a:solidFill>
              <a:round/>
            </a:ln>
            <a:effectLst/>
          </c:spPr>
          <c:marker>
            <c:symbol val="none"/>
          </c:marker>
          <c:cat>
            <c:numRef>
              <c:f>'Perf 5 Years'!$A$2:$A$61</c:f>
              <c:numCache>
                <c:formatCode>m/d/yyyy</c:formatCode>
                <c:ptCount val="60"/>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numCache>
            </c:numRef>
          </c:cat>
          <c:val>
            <c:numRef>
              <c:f>'Perf 5 Years'!$I$2:$I$61</c:f>
              <c:numCache>
                <c:formatCode>0.00%</c:formatCode>
                <c:ptCount val="60"/>
                <c:pt idx="0">
                  <c:v>0</c:v>
                </c:pt>
                <c:pt idx="1">
                  <c:v>6.7998738364873912E-3</c:v>
                </c:pt>
                <c:pt idx="2">
                  <c:v>1.3630549111693702E-2</c:v>
                </c:pt>
                <c:pt idx="3">
                  <c:v>2.0492146636276187E-2</c:v>
                </c:pt>
                <c:pt idx="4">
                  <c:v>2.3421876232881944E-2</c:v>
                </c:pt>
                <c:pt idx="5">
                  <c:v>2.5366444650145148E-2</c:v>
                </c:pt>
                <c:pt idx="6">
                  <c:v>3.4288715350249133E-2</c:v>
                </c:pt>
                <c:pt idx="7">
                  <c:v>4.0255909144252477E-2</c:v>
                </c:pt>
                <c:pt idx="8">
                  <c:v>4.4244532563287864E-2</c:v>
                </c:pt>
                <c:pt idx="9">
                  <c:v>5.1262577433321299E-2</c:v>
                </c:pt>
                <c:pt idx="10">
                  <c:v>5.7304395282487652E-2</c:v>
                </c:pt>
                <c:pt idx="11">
                  <c:v>5.5285758548815789E-2</c:v>
                </c:pt>
                <c:pt idx="12">
                  <c:v>6.3383937316356942E-2</c:v>
                </c:pt>
                <c:pt idx="13">
                  <c:v>6.745342721151526E-2</c:v>
                </c:pt>
                <c:pt idx="14">
                  <c:v>7.4596141613659794E-2</c:v>
                </c:pt>
                <c:pt idx="15">
                  <c:v>8.1771070020447256E-2</c:v>
                </c:pt>
                <c:pt idx="16">
                  <c:v>8.4876725199703129E-2</c:v>
                </c:pt>
                <c:pt idx="17">
                  <c:v>8.7991296400435015E-2</c:v>
                </c:pt>
                <c:pt idx="18">
                  <c:v>9.8333905310882708E-2</c:v>
                </c:pt>
                <c:pt idx="19">
                  <c:v>0.10252137091061053</c:v>
                </c:pt>
                <c:pt idx="20">
                  <c:v>0.1067238275562421</c:v>
                </c:pt>
                <c:pt idx="21">
                  <c:v>0.11302174127966746</c:v>
                </c:pt>
                <c:pt idx="22">
                  <c:v>0.11726030753547056</c:v>
                </c:pt>
                <c:pt idx="23">
                  <c:v>0.11209834098103455</c:v>
                </c:pt>
                <c:pt idx="24">
                  <c:v>0.1205370225269351</c:v>
                </c:pt>
                <c:pt idx="25">
                  <c:v>0.12585837901466013</c:v>
                </c:pt>
                <c:pt idx="26">
                  <c:v>0.13542195357634612</c:v>
                </c:pt>
                <c:pt idx="27">
                  <c:v>0.14185639793136628</c:v>
                </c:pt>
                <c:pt idx="28">
                  <c:v>0.14513455200155678</c:v>
                </c:pt>
                <c:pt idx="29">
                  <c:v>0.1484221173200686</c:v>
                </c:pt>
                <c:pt idx="30">
                  <c:v>0.15705609551595545</c:v>
                </c:pt>
                <c:pt idx="31">
                  <c:v>0.16144834568324917</c:v>
                </c:pt>
                <c:pt idx="32">
                  <c:v>0.16263568128109651</c:v>
                </c:pt>
                <c:pt idx="33">
                  <c:v>0.16812671954535974</c:v>
                </c:pt>
                <c:pt idx="34">
                  <c:v>0.17148029304822177</c:v>
                </c:pt>
                <c:pt idx="35">
                  <c:v>0.1715950791292864</c:v>
                </c:pt>
                <c:pt idx="36">
                  <c:v>0.17930226469147992</c:v>
                </c:pt>
                <c:pt idx="37">
                  <c:v>0.18268792205258677</c:v>
                </c:pt>
                <c:pt idx="38">
                  <c:v>0.18499114155891938</c:v>
                </c:pt>
                <c:pt idx="39">
                  <c:v>0.18839313110933809</c:v>
                </c:pt>
                <c:pt idx="40">
                  <c:v>0.19290332511146402</c:v>
                </c:pt>
                <c:pt idx="41">
                  <c:v>0.20183598567753624</c:v>
                </c:pt>
                <c:pt idx="42">
                  <c:v>0.19976256634768341</c:v>
                </c:pt>
                <c:pt idx="43">
                  <c:v>0.20874659006482932</c:v>
                </c:pt>
                <c:pt idx="44">
                  <c:v>0.2122167791019347</c:v>
                </c:pt>
                <c:pt idx="45">
                  <c:v>0.21346833871001691</c:v>
                </c:pt>
                <c:pt idx="46">
                  <c:v>0.220304568487522</c:v>
                </c:pt>
                <c:pt idx="47">
                  <c:v>0.22156653282782357</c:v>
                </c:pt>
                <c:pt idx="48">
                  <c:v>0.22619744728881153</c:v>
                </c:pt>
                <c:pt idx="49">
                  <c:v>0.24412466131708332</c:v>
                </c:pt>
                <c:pt idx="50">
                  <c:v>0.25560638327105023</c:v>
                </c:pt>
                <c:pt idx="51">
                  <c:v>0.26487719581577185</c:v>
                </c:pt>
                <c:pt idx="52">
                  <c:v>0.26850853013702847</c:v>
                </c:pt>
                <c:pt idx="53">
                  <c:v>0.28126805087424422</c:v>
                </c:pt>
                <c:pt idx="54">
                  <c:v>0.28837534815007237</c:v>
                </c:pt>
                <c:pt idx="55">
                  <c:v>0.30582904024210511</c:v>
                </c:pt>
                <c:pt idx="56">
                  <c:v>0.31992341971228311</c:v>
                </c:pt>
                <c:pt idx="57">
                  <c:v>0.33062941544081559</c:v>
                </c:pt>
                <c:pt idx="58">
                  <c:v>0.33213739015707189</c:v>
                </c:pt>
                <c:pt idx="59">
                  <c:v>0.34639631821275318</c:v>
                </c:pt>
              </c:numCache>
            </c:numRef>
          </c:val>
          <c:smooth val="0"/>
          <c:extLst>
            <c:ext xmlns:c16="http://schemas.microsoft.com/office/drawing/2014/chart" uri="{C3380CC4-5D6E-409C-BE32-E72D297353CC}">
              <c16:uniqueId val="{00000001-F19C-A246-93F5-A4830A3AC14D}"/>
            </c:ext>
          </c:extLst>
        </c:ser>
        <c:dLbls>
          <c:showLegendKey val="0"/>
          <c:showVal val="0"/>
          <c:showCatName val="0"/>
          <c:showSerName val="0"/>
          <c:showPercent val="0"/>
          <c:showBubbleSize val="0"/>
        </c:dLbls>
        <c:marker val="1"/>
        <c:smooth val="0"/>
        <c:axId val="1692806335"/>
        <c:axId val="1587493839"/>
      </c:lineChart>
      <c:lineChart>
        <c:grouping val="standard"/>
        <c:varyColors val="0"/>
        <c:ser>
          <c:idx val="0"/>
          <c:order val="0"/>
          <c:tx>
            <c:strRef>
              <c:f>'Perf 5 Years'!$C$1</c:f>
              <c:strCache>
                <c:ptCount val="1"/>
                <c:pt idx="0">
                  <c:v>Global up to 85% shares</c:v>
                </c:pt>
              </c:strCache>
            </c:strRef>
          </c:tx>
          <c:spPr>
            <a:ln w="28575" cap="rnd">
              <a:solidFill>
                <a:srgbClr val="0046AD"/>
              </a:solidFill>
              <a:round/>
            </a:ln>
            <a:effectLst/>
          </c:spPr>
          <c:marker>
            <c:symbol val="none"/>
          </c:marker>
          <c:cat>
            <c:numRef>
              <c:f>'Perf 5 Years'!$A$2:$A$61</c:f>
              <c:numCache>
                <c:formatCode>m/d/yyyy</c:formatCode>
                <c:ptCount val="60"/>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numCache>
            </c:numRef>
          </c:cat>
          <c:val>
            <c:numRef>
              <c:f>'Perf 5 Years'!$C$2:$C$61</c:f>
              <c:numCache>
                <c:formatCode>0.00%</c:formatCode>
                <c:ptCount val="60"/>
                <c:pt idx="0">
                  <c:v>0</c:v>
                </c:pt>
                <c:pt idx="1">
                  <c:v>-8.0094587894276037E-3</c:v>
                </c:pt>
                <c:pt idx="2">
                  <c:v>2.0494043759614389E-2</c:v>
                </c:pt>
                <c:pt idx="3">
                  <c:v>1.1098821465349573E-2</c:v>
                </c:pt>
                <c:pt idx="4">
                  <c:v>2.1854380411152174E-2</c:v>
                </c:pt>
                <c:pt idx="5">
                  <c:v>4.3073089489810146E-2</c:v>
                </c:pt>
                <c:pt idx="6">
                  <c:v>2.5490420433019301E-2</c:v>
                </c:pt>
                <c:pt idx="7">
                  <c:v>4.9836632467548991E-2</c:v>
                </c:pt>
                <c:pt idx="8">
                  <c:v>4.5323366006839727E-2</c:v>
                </c:pt>
                <c:pt idx="9">
                  <c:v>6.6440367672298661E-2</c:v>
                </c:pt>
                <c:pt idx="10">
                  <c:v>6.0121794627305603E-2</c:v>
                </c:pt>
                <c:pt idx="11">
                  <c:v>4.5247085446940449E-2</c:v>
                </c:pt>
                <c:pt idx="12">
                  <c:v>1.9680384454021871E-2</c:v>
                </c:pt>
                <c:pt idx="13">
                  <c:v>5.2430171504125545E-2</c:v>
                </c:pt>
                <c:pt idx="14">
                  <c:v>7.5632175140165403E-2</c:v>
                </c:pt>
                <c:pt idx="15">
                  <c:v>7.2936928690389813E-2</c:v>
                </c:pt>
                <c:pt idx="16">
                  <c:v>9.7257713871619744E-2</c:v>
                </c:pt>
                <c:pt idx="17">
                  <c:v>9.8389208843459475E-2</c:v>
                </c:pt>
                <c:pt idx="18">
                  <c:v>9.4982010501290404E-2</c:v>
                </c:pt>
                <c:pt idx="19">
                  <c:v>4.9938339880748028E-2</c:v>
                </c:pt>
                <c:pt idx="20">
                  <c:v>3.9576897161091695E-2</c:v>
                </c:pt>
                <c:pt idx="21">
                  <c:v>1.5128977713362968E-2</c:v>
                </c:pt>
                <c:pt idx="22">
                  <c:v>5.4070203541960682E-2</c:v>
                </c:pt>
                <c:pt idx="23">
                  <c:v>6.3134876743328405E-2</c:v>
                </c:pt>
                <c:pt idx="24">
                  <c:v>9.3863228956100331E-2</c:v>
                </c:pt>
                <c:pt idx="25">
                  <c:v>0.11346733285022315</c:v>
                </c:pt>
                <c:pt idx="26">
                  <c:v>0.10192354145212756</c:v>
                </c:pt>
                <c:pt idx="27">
                  <c:v>0.14362358086375004</c:v>
                </c:pt>
                <c:pt idx="28">
                  <c:v>0.17947544401642568</c:v>
                </c:pt>
                <c:pt idx="29">
                  <c:v>0.16424475888986345</c:v>
                </c:pt>
                <c:pt idx="30">
                  <c:v>0.18018739590881916</c:v>
                </c:pt>
                <c:pt idx="31">
                  <c:v>0.17348742006432993</c:v>
                </c:pt>
                <c:pt idx="32">
                  <c:v>0.19007844184242995</c:v>
                </c:pt>
                <c:pt idx="33">
                  <c:v>0.20135525128087761</c:v>
                </c:pt>
                <c:pt idx="34">
                  <c:v>0.19886341965750032</c:v>
                </c:pt>
                <c:pt idx="35">
                  <c:v>0.13448262710248282</c:v>
                </c:pt>
                <c:pt idx="36">
                  <c:v>3.9920159680637557E-3</c:v>
                </c:pt>
                <c:pt idx="37">
                  <c:v>7.7780744243995947E-2</c:v>
                </c:pt>
                <c:pt idx="38">
                  <c:v>0.11670925664594378</c:v>
                </c:pt>
                <c:pt idx="39">
                  <c:v>0.1400129676951829</c:v>
                </c:pt>
                <c:pt idx="40">
                  <c:v>0.14581029024753023</c:v>
                </c:pt>
                <c:pt idx="41">
                  <c:v>0.17506388496891567</c:v>
                </c:pt>
                <c:pt idx="42">
                  <c:v>0.16781723177848118</c:v>
                </c:pt>
                <c:pt idx="43">
                  <c:v>0.14581029024753023</c:v>
                </c:pt>
                <c:pt idx="44">
                  <c:v>0.23873272563153947</c:v>
                </c:pt>
                <c:pt idx="45">
                  <c:v>0.26707095363413291</c:v>
                </c:pt>
                <c:pt idx="46">
                  <c:v>0.2613753384949844</c:v>
                </c:pt>
                <c:pt idx="47">
                  <c:v>0.26323149878586749</c:v>
                </c:pt>
                <c:pt idx="48">
                  <c:v>0.30325336587970542</c:v>
                </c:pt>
                <c:pt idx="49">
                  <c:v>0.33885096049938324</c:v>
                </c:pt>
                <c:pt idx="50">
                  <c:v>0.34800462768730034</c:v>
                </c:pt>
                <c:pt idx="51">
                  <c:v>0.37254154112157822</c:v>
                </c:pt>
                <c:pt idx="52">
                  <c:v>0.38550923630446099</c:v>
                </c:pt>
                <c:pt idx="53">
                  <c:v>0.41513152039869294</c:v>
                </c:pt>
                <c:pt idx="54">
                  <c:v>0.37978819431201272</c:v>
                </c:pt>
                <c:pt idx="55">
                  <c:v>0.41475011759919633</c:v>
                </c:pt>
                <c:pt idx="56">
                  <c:v>0.41258883506871591</c:v>
                </c:pt>
                <c:pt idx="57">
                  <c:v>0.44437240169342829</c:v>
                </c:pt>
                <c:pt idx="58">
                  <c:v>0.37915252297951851</c:v>
                </c:pt>
                <c:pt idx="59">
                  <c:v>0.35537841514423363</c:v>
                </c:pt>
              </c:numCache>
            </c:numRef>
          </c:val>
          <c:smooth val="0"/>
          <c:extLst>
            <c:ext xmlns:c16="http://schemas.microsoft.com/office/drawing/2014/chart" uri="{C3380CC4-5D6E-409C-BE32-E72D297353CC}">
              <c16:uniqueId val="{00000000-F19C-A246-93F5-A4830A3AC14D}"/>
            </c:ext>
          </c:extLst>
        </c:ser>
        <c:dLbls>
          <c:showLegendKey val="0"/>
          <c:showVal val="0"/>
          <c:showCatName val="0"/>
          <c:showSerName val="0"/>
          <c:showPercent val="0"/>
          <c:showBubbleSize val="0"/>
        </c:dLbls>
        <c:marker val="1"/>
        <c:smooth val="0"/>
        <c:axId val="939823664"/>
        <c:axId val="639657040"/>
      </c:lineChart>
      <c:dateAx>
        <c:axId val="1692806335"/>
        <c:scaling>
          <c:orientation val="minMax"/>
          <c:max val="44651"/>
        </c:scaling>
        <c:delete val="0"/>
        <c:axPos val="b"/>
        <c:numFmt formatCode="m/d/yyyy" sourceLinked="1"/>
        <c:majorTickMark val="out"/>
        <c:minorTickMark val="none"/>
        <c:tickLblPos val="nextTo"/>
        <c:spPr>
          <a:noFill/>
          <a:ln w="9525" cap="flat" cmpd="sng" algn="ctr">
            <a:solidFill>
              <a:srgbClr val="8D8D8D"/>
            </a:solidFill>
            <a:round/>
          </a:ln>
          <a:effectLst/>
        </c:spPr>
        <c:txPr>
          <a:bodyPr rot="60000" spcFirstLastPara="1" vertOverflow="ellipsis" wrap="square" anchor="b"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87493839"/>
        <c:crosses val="autoZero"/>
        <c:auto val="0"/>
        <c:lblOffset val="100"/>
        <c:baseTimeUnit val="days"/>
        <c:majorUnit val="1"/>
        <c:majorTimeUnit val="years"/>
      </c:dateAx>
      <c:valAx>
        <c:axId val="1587493839"/>
        <c:scaling>
          <c:orientation val="minMax"/>
          <c:min val="0"/>
        </c:scaling>
        <c:delete val="0"/>
        <c:axPos val="l"/>
        <c:numFmt formatCode="0.00%" sourceLinked="1"/>
        <c:majorTickMark val="out"/>
        <c:minorTickMark val="none"/>
        <c:tickLblPos val="nextTo"/>
        <c:spPr>
          <a:noFill/>
          <a:ln>
            <a:solidFill>
              <a:srgbClr val="8D8D8D"/>
            </a:solid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92806335"/>
        <c:crosses val="autoZero"/>
        <c:crossBetween val="between"/>
      </c:valAx>
      <c:valAx>
        <c:axId val="639657040"/>
        <c:scaling>
          <c:orientation val="minMax"/>
        </c:scaling>
        <c:delete val="1"/>
        <c:axPos val="r"/>
        <c:numFmt formatCode="0.00%" sourceLinked="1"/>
        <c:majorTickMark val="out"/>
        <c:minorTickMark val="none"/>
        <c:tickLblPos val="nextTo"/>
        <c:crossAx val="939823664"/>
        <c:crosses val="max"/>
        <c:crossBetween val="between"/>
      </c:valAx>
      <c:dateAx>
        <c:axId val="939823664"/>
        <c:scaling>
          <c:orientation val="minMax"/>
        </c:scaling>
        <c:delete val="1"/>
        <c:axPos val="b"/>
        <c:numFmt formatCode="m/d/yyyy" sourceLinked="1"/>
        <c:majorTickMark val="out"/>
        <c:minorTickMark val="none"/>
        <c:tickLblPos val="nextTo"/>
        <c:crossAx val="639657040"/>
        <c:crosses val="autoZero"/>
        <c:auto val="1"/>
        <c:lblOffset val="100"/>
        <c:baseTimeUnit val="months"/>
      </c:date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6791138450940108E-2"/>
          <c:y val="0.17337470078418116"/>
          <c:w val="0.33387134701772242"/>
          <c:h val="0.64309728510155084"/>
        </c:manualLayout>
      </c:layout>
      <c:doughnutChart>
        <c:varyColors val="1"/>
        <c:ser>
          <c:idx val="0"/>
          <c:order val="0"/>
          <c:tx>
            <c:strRef>
              <c:f>Sheet1!$B$1</c:f>
              <c:strCache>
                <c:ptCount val="1"/>
                <c:pt idx="0">
                  <c:v>  </c:v>
                </c:pt>
              </c:strCache>
            </c:strRef>
          </c:tx>
          <c:spPr>
            <a:ln>
              <a:noFill/>
            </a:ln>
          </c:spPr>
          <c:dPt>
            <c:idx val="0"/>
            <c:bubble3D val="0"/>
            <c:spPr>
              <a:solidFill>
                <a:srgbClr val="00BBE4"/>
              </a:solidFill>
              <a:ln w="19050">
                <a:noFill/>
              </a:ln>
              <a:effectLst/>
            </c:spPr>
            <c:extLst>
              <c:ext xmlns:c16="http://schemas.microsoft.com/office/drawing/2014/chart" uri="{C3380CC4-5D6E-409C-BE32-E72D297353CC}">
                <c16:uniqueId val="{00000001-2887-B446-A25F-DE12EEF8109C}"/>
              </c:ext>
            </c:extLst>
          </c:dPt>
          <c:dPt>
            <c:idx val="1"/>
            <c:bubble3D val="0"/>
            <c:spPr>
              <a:solidFill>
                <a:srgbClr val="41E7FF"/>
              </a:solidFill>
              <a:ln w="19050">
                <a:noFill/>
              </a:ln>
              <a:effectLst/>
            </c:spPr>
            <c:extLst>
              <c:ext xmlns:c16="http://schemas.microsoft.com/office/drawing/2014/chart" uri="{C3380CC4-5D6E-409C-BE32-E72D297353CC}">
                <c16:uniqueId val="{00000003-2887-B446-A25F-DE12EEF8109C}"/>
              </c:ext>
            </c:extLst>
          </c:dPt>
          <c:dPt>
            <c:idx val="2"/>
            <c:bubble3D val="0"/>
            <c:spPr>
              <a:solidFill>
                <a:srgbClr val="7DFFFF"/>
              </a:solidFill>
              <a:ln w="19050">
                <a:noFill/>
              </a:ln>
              <a:effectLst/>
            </c:spPr>
            <c:extLst>
              <c:ext xmlns:c16="http://schemas.microsoft.com/office/drawing/2014/chart" uri="{C3380CC4-5D6E-409C-BE32-E72D297353CC}">
                <c16:uniqueId val="{00000005-2887-B446-A25F-DE12EEF8109C}"/>
              </c:ext>
            </c:extLst>
          </c:dPt>
          <c:dPt>
            <c:idx val="3"/>
            <c:bubble3D val="0"/>
            <c:spPr>
              <a:solidFill>
                <a:srgbClr val="C3FFFF"/>
              </a:solidFill>
              <a:ln w="19050">
                <a:noFill/>
              </a:ln>
              <a:effectLst/>
            </c:spPr>
            <c:extLst>
              <c:ext xmlns:c16="http://schemas.microsoft.com/office/drawing/2014/chart" uri="{C3380CC4-5D6E-409C-BE32-E72D297353CC}">
                <c16:uniqueId val="{00000007-2887-B446-A25F-DE12EEF8109C}"/>
              </c:ext>
            </c:extLst>
          </c:dPt>
          <c:dPt>
            <c:idx val="4"/>
            <c:bubble3D val="0"/>
            <c:spPr>
              <a:solidFill>
                <a:srgbClr val="00B050"/>
              </a:solidFill>
              <a:ln w="19050">
                <a:noFill/>
              </a:ln>
              <a:effectLst/>
            </c:spPr>
            <c:extLst>
              <c:ext xmlns:c16="http://schemas.microsoft.com/office/drawing/2014/chart" uri="{C3380CC4-5D6E-409C-BE32-E72D297353CC}">
                <c16:uniqueId val="{00000009-2887-B446-A25F-DE12EEF8109C}"/>
              </c:ext>
            </c:extLst>
          </c:dPt>
          <c:dPt>
            <c:idx val="5"/>
            <c:bubble3D val="0"/>
            <c:spPr>
              <a:solidFill>
                <a:srgbClr val="92D050"/>
              </a:solidFill>
              <a:ln w="19050">
                <a:noFill/>
              </a:ln>
              <a:effectLst/>
            </c:spPr>
            <c:extLst>
              <c:ext xmlns:c16="http://schemas.microsoft.com/office/drawing/2014/chart" uri="{C3380CC4-5D6E-409C-BE32-E72D297353CC}">
                <c16:uniqueId val="{0000000B-2887-B446-A25F-DE12EEF8109C}"/>
              </c:ext>
            </c:extLst>
          </c:dPt>
          <c:dPt>
            <c:idx val="6"/>
            <c:bubble3D val="0"/>
            <c:spPr>
              <a:solidFill>
                <a:srgbClr val="7030A0"/>
              </a:solidFill>
              <a:ln w="19050">
                <a:noFill/>
              </a:ln>
              <a:effectLst/>
            </c:spPr>
            <c:extLst>
              <c:ext xmlns:c16="http://schemas.microsoft.com/office/drawing/2014/chart" uri="{C3380CC4-5D6E-409C-BE32-E72D297353CC}">
                <c16:uniqueId val="{0000000D-2887-B446-A25F-DE12EEF8109C}"/>
              </c:ext>
            </c:extLst>
          </c:dPt>
          <c:dPt>
            <c:idx val="7"/>
            <c:bubble3D val="0"/>
            <c:spPr>
              <a:solidFill>
                <a:srgbClr val="AC69DC"/>
              </a:solidFill>
              <a:ln w="19050">
                <a:noFill/>
              </a:ln>
              <a:effectLst/>
            </c:spPr>
            <c:extLst>
              <c:ext xmlns:c16="http://schemas.microsoft.com/office/drawing/2014/chart" uri="{C3380CC4-5D6E-409C-BE32-E72D297353CC}">
                <c16:uniqueId val="{0000000F-2887-B446-A25F-DE12EEF8109C}"/>
              </c:ext>
            </c:extLst>
          </c:dPt>
          <c:dPt>
            <c:idx val="8"/>
            <c:bubble3D val="0"/>
            <c:spPr>
              <a:solidFill>
                <a:srgbClr val="CF8DF0"/>
              </a:solidFill>
              <a:ln w="19050">
                <a:noFill/>
              </a:ln>
              <a:effectLst/>
            </c:spPr>
            <c:extLst>
              <c:ext xmlns:c16="http://schemas.microsoft.com/office/drawing/2014/chart" uri="{C3380CC4-5D6E-409C-BE32-E72D297353CC}">
                <c16:uniqueId val="{00000011-2887-B446-A25F-DE12EEF8109C}"/>
              </c:ext>
            </c:extLst>
          </c:dPt>
          <c:dPt>
            <c:idx val="9"/>
            <c:bubble3D val="0"/>
            <c:spPr>
              <a:solidFill>
                <a:srgbClr val="FFCE4A"/>
              </a:solidFill>
              <a:ln w="19050">
                <a:noFill/>
              </a:ln>
              <a:effectLst/>
            </c:spPr>
            <c:extLst>
              <c:ext xmlns:c16="http://schemas.microsoft.com/office/drawing/2014/chart" uri="{C3380CC4-5D6E-409C-BE32-E72D297353CC}">
                <c16:uniqueId val="{00000013-2887-B446-A25F-DE12EEF8109C}"/>
              </c:ext>
            </c:extLst>
          </c:dPt>
          <c:cat>
            <c:strRef>
              <c:f>Sheet1!$A$2:$A$11</c:f>
              <c:strCache>
                <c:ptCount val="10"/>
                <c:pt idx="0">
                  <c:v>Developed World ESG Screened Equity 22.16%</c:v>
                </c:pt>
                <c:pt idx="1">
                  <c:v>Multi Factor ESG Equity Fund 16.8%</c:v>
                </c:pt>
                <c:pt idx="2">
                  <c:v>World ESG Screened Adaptive Capping Equity Fund 22.00%</c:v>
                </c:pt>
                <c:pt idx="3">
                  <c:v>Emerging Markets ESG Screened Equity 5.00%</c:v>
                </c:pt>
                <c:pt idx="4">
                  <c:v>Global Real Estate 7.00%</c:v>
                </c:pt>
                <c:pt idx="5">
                  <c:v>Multi-Asset Global Infrastructure 7.00%</c:v>
                </c:pt>
                <c:pt idx="6">
                  <c:v>UK Gilts 5.00%</c:v>
                </c:pt>
                <c:pt idx="7">
                  <c:v>Sterling Corporate Bond All Stocks ESG Screened Index  5.00%</c:v>
                </c:pt>
                <c:pt idx="8">
                  <c:v>Global Aggregate Bond Index 10.00%</c:v>
                </c:pt>
                <c:pt idx="9">
                  <c:v>Money Market  0.04%</c:v>
                </c:pt>
              </c:strCache>
            </c:strRef>
          </c:cat>
          <c:val>
            <c:numRef>
              <c:f>Sheet1!$B$2:$B$11</c:f>
              <c:numCache>
                <c:formatCode>0.000%</c:formatCode>
                <c:ptCount val="10"/>
                <c:pt idx="0">
                  <c:v>0.22160000000000002</c:v>
                </c:pt>
                <c:pt idx="1">
                  <c:v>0.16800000000000001</c:v>
                </c:pt>
                <c:pt idx="2">
                  <c:v>0.22000000000000003</c:v>
                </c:pt>
                <c:pt idx="3">
                  <c:v>0.05</c:v>
                </c:pt>
                <c:pt idx="4">
                  <c:v>6.9999999999999993E-2</c:v>
                </c:pt>
                <c:pt idx="5">
                  <c:v>6.9999999999999993E-2</c:v>
                </c:pt>
                <c:pt idx="6">
                  <c:v>0.05</c:v>
                </c:pt>
                <c:pt idx="7">
                  <c:v>0.05</c:v>
                </c:pt>
                <c:pt idx="8">
                  <c:v>0.1</c:v>
                </c:pt>
                <c:pt idx="9" formatCode="0.00000%">
                  <c:v>4.0000000000000002E-4</c:v>
                </c:pt>
              </c:numCache>
            </c:numRef>
          </c:val>
          <c:extLst>
            <c:ext xmlns:c16="http://schemas.microsoft.com/office/drawing/2014/chart" uri="{C3380CC4-5D6E-409C-BE32-E72D297353CC}">
              <c16:uniqueId val="{00000014-2887-B446-A25F-DE12EEF8109C}"/>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41557741644331103"/>
          <c:y val="4.6556791542998792E-2"/>
          <c:w val="0.57913000547484794"/>
          <c:h val="0.95251211892021403"/>
        </c:manualLayout>
      </c:layout>
      <c:overlay val="0"/>
      <c:spPr>
        <a:noFill/>
        <a:ln>
          <a:noFill/>
        </a:ln>
        <a:effectLst/>
      </c:spPr>
      <c:txPr>
        <a:bodyPr rot="0" spcFirstLastPara="1" vertOverflow="ellipsis" vert="horz" wrap="square" anchor="ctr" anchorCtr="1"/>
        <a:lstStyle/>
        <a:p>
          <a:pPr>
            <a:defRPr sz="700" b="0" i="0" u="none" strike="noStrike" kern="1200" baseline="0">
              <a:solidFill>
                <a:srgbClr val="646464"/>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18482198927588"/>
          <c:y val="7.8636531481631591E-2"/>
          <c:w val="0.78481691705714696"/>
          <c:h val="0.72108967604225782"/>
        </c:manualLayout>
      </c:layout>
      <c:lineChart>
        <c:grouping val="standard"/>
        <c:varyColors val="0"/>
        <c:ser>
          <c:idx val="1"/>
          <c:order val="1"/>
          <c:tx>
            <c:strRef>
              <c:f>'Perf 5 Years'!$I$1</c:f>
              <c:strCache>
                <c:ptCount val="1"/>
                <c:pt idx="0">
                  <c:v>UK CPI+ 3.5%</c:v>
                </c:pt>
              </c:strCache>
            </c:strRef>
          </c:tx>
          <c:spPr>
            <a:ln w="28575" cap="rnd">
              <a:solidFill>
                <a:srgbClr val="00B0F0"/>
              </a:solidFill>
              <a:round/>
            </a:ln>
            <a:effectLst/>
          </c:spPr>
          <c:marker>
            <c:symbol val="none"/>
          </c:marker>
          <c:cat>
            <c:numRef>
              <c:f>'Perf 5 Years'!$A$2:$A$61</c:f>
              <c:numCache>
                <c:formatCode>m/d/yyyy</c:formatCode>
                <c:ptCount val="60"/>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numCache>
            </c:numRef>
          </c:cat>
          <c:val>
            <c:numRef>
              <c:f>'Perf 5 Years'!$I$2:$I$61</c:f>
              <c:numCache>
                <c:formatCode>0.00%</c:formatCode>
                <c:ptCount val="60"/>
                <c:pt idx="0">
                  <c:v>0</c:v>
                </c:pt>
                <c:pt idx="1">
                  <c:v>6.7998738364873912E-3</c:v>
                </c:pt>
                <c:pt idx="2">
                  <c:v>1.3630549111693702E-2</c:v>
                </c:pt>
                <c:pt idx="3">
                  <c:v>2.0492146636276187E-2</c:v>
                </c:pt>
                <c:pt idx="4">
                  <c:v>2.3421876232881944E-2</c:v>
                </c:pt>
                <c:pt idx="5">
                  <c:v>2.5366444650145148E-2</c:v>
                </c:pt>
                <c:pt idx="6">
                  <c:v>3.4288715350249133E-2</c:v>
                </c:pt>
                <c:pt idx="7">
                  <c:v>4.0255909144252477E-2</c:v>
                </c:pt>
                <c:pt idx="8">
                  <c:v>4.4244532563287864E-2</c:v>
                </c:pt>
                <c:pt idx="9">
                  <c:v>5.1262577433321299E-2</c:v>
                </c:pt>
                <c:pt idx="10">
                  <c:v>5.7304395282487652E-2</c:v>
                </c:pt>
                <c:pt idx="11">
                  <c:v>5.5285758548815789E-2</c:v>
                </c:pt>
                <c:pt idx="12">
                  <c:v>6.3383937316356942E-2</c:v>
                </c:pt>
                <c:pt idx="13">
                  <c:v>6.745342721151526E-2</c:v>
                </c:pt>
                <c:pt idx="14">
                  <c:v>7.4596141613659794E-2</c:v>
                </c:pt>
                <c:pt idx="15">
                  <c:v>8.1771070020447256E-2</c:v>
                </c:pt>
                <c:pt idx="16">
                  <c:v>8.4876725199703129E-2</c:v>
                </c:pt>
                <c:pt idx="17">
                  <c:v>8.7991296400435015E-2</c:v>
                </c:pt>
                <c:pt idx="18">
                  <c:v>9.8333905310882708E-2</c:v>
                </c:pt>
                <c:pt idx="19">
                  <c:v>0.10252137091061053</c:v>
                </c:pt>
                <c:pt idx="20">
                  <c:v>0.1067238275562421</c:v>
                </c:pt>
                <c:pt idx="21">
                  <c:v>0.11302174127966746</c:v>
                </c:pt>
                <c:pt idx="22">
                  <c:v>0.11726030753547056</c:v>
                </c:pt>
                <c:pt idx="23">
                  <c:v>0.11209834098103455</c:v>
                </c:pt>
                <c:pt idx="24">
                  <c:v>0.1205370225269351</c:v>
                </c:pt>
                <c:pt idx="25">
                  <c:v>0.12585837901466013</c:v>
                </c:pt>
                <c:pt idx="26">
                  <c:v>0.13542195357634612</c:v>
                </c:pt>
                <c:pt idx="27">
                  <c:v>0.14185639793136628</c:v>
                </c:pt>
                <c:pt idx="28">
                  <c:v>0.14513455200155678</c:v>
                </c:pt>
                <c:pt idx="29">
                  <c:v>0.1484221173200686</c:v>
                </c:pt>
                <c:pt idx="30">
                  <c:v>0.15705609551595545</c:v>
                </c:pt>
                <c:pt idx="31">
                  <c:v>0.16144834568324917</c:v>
                </c:pt>
                <c:pt idx="32">
                  <c:v>0.16263568128109651</c:v>
                </c:pt>
                <c:pt idx="33">
                  <c:v>0.16812671954535974</c:v>
                </c:pt>
                <c:pt idx="34">
                  <c:v>0.17148029304822177</c:v>
                </c:pt>
                <c:pt idx="35">
                  <c:v>0.1715950791292864</c:v>
                </c:pt>
                <c:pt idx="36">
                  <c:v>0.17930226469147992</c:v>
                </c:pt>
                <c:pt idx="37">
                  <c:v>0.18268792205258677</c:v>
                </c:pt>
                <c:pt idx="38">
                  <c:v>0.18499114155891938</c:v>
                </c:pt>
                <c:pt idx="39">
                  <c:v>0.18839313110933809</c:v>
                </c:pt>
                <c:pt idx="40">
                  <c:v>0.19290332511146402</c:v>
                </c:pt>
                <c:pt idx="41">
                  <c:v>0.20183598567753624</c:v>
                </c:pt>
                <c:pt idx="42">
                  <c:v>0.19976256634768341</c:v>
                </c:pt>
                <c:pt idx="43">
                  <c:v>0.20874659006482932</c:v>
                </c:pt>
                <c:pt idx="44">
                  <c:v>0.2122167791019347</c:v>
                </c:pt>
                <c:pt idx="45">
                  <c:v>0.21346833871001691</c:v>
                </c:pt>
                <c:pt idx="46">
                  <c:v>0.220304568487522</c:v>
                </c:pt>
                <c:pt idx="47">
                  <c:v>0.22156653282782357</c:v>
                </c:pt>
                <c:pt idx="48">
                  <c:v>0.22619744728881153</c:v>
                </c:pt>
                <c:pt idx="49">
                  <c:v>0.24412466131708332</c:v>
                </c:pt>
                <c:pt idx="50">
                  <c:v>0.25560638327105023</c:v>
                </c:pt>
                <c:pt idx="51">
                  <c:v>0.26487719581577185</c:v>
                </c:pt>
                <c:pt idx="52">
                  <c:v>0.26850853013702847</c:v>
                </c:pt>
                <c:pt idx="53">
                  <c:v>0.28126805087424422</c:v>
                </c:pt>
                <c:pt idx="54">
                  <c:v>0.28837534815007237</c:v>
                </c:pt>
                <c:pt idx="55">
                  <c:v>0.30582904024210511</c:v>
                </c:pt>
                <c:pt idx="56">
                  <c:v>0.31992341971228311</c:v>
                </c:pt>
                <c:pt idx="57">
                  <c:v>0.33062941544081559</c:v>
                </c:pt>
                <c:pt idx="58">
                  <c:v>0.33213739015707189</c:v>
                </c:pt>
                <c:pt idx="59">
                  <c:v>0.34639631821275318</c:v>
                </c:pt>
              </c:numCache>
            </c:numRef>
          </c:val>
          <c:smooth val="0"/>
          <c:extLst>
            <c:ext xmlns:c16="http://schemas.microsoft.com/office/drawing/2014/chart" uri="{C3380CC4-5D6E-409C-BE32-E72D297353CC}">
              <c16:uniqueId val="{00000001-124D-884F-8FB9-FC27FAC926F7}"/>
            </c:ext>
          </c:extLst>
        </c:ser>
        <c:dLbls>
          <c:showLegendKey val="0"/>
          <c:showVal val="0"/>
          <c:showCatName val="0"/>
          <c:showSerName val="0"/>
          <c:showPercent val="0"/>
          <c:showBubbleSize val="0"/>
        </c:dLbls>
        <c:marker val="1"/>
        <c:smooth val="0"/>
        <c:axId val="1692806335"/>
        <c:axId val="1587493839"/>
      </c:lineChart>
      <c:lineChart>
        <c:grouping val="standard"/>
        <c:varyColors val="0"/>
        <c:ser>
          <c:idx val="0"/>
          <c:order val="0"/>
          <c:tx>
            <c:strRef>
              <c:f>'Perf 5 Years'!$C$1</c:f>
              <c:strCache>
                <c:ptCount val="1"/>
                <c:pt idx="0">
                  <c:v>Global up to 85% shares</c:v>
                </c:pt>
              </c:strCache>
            </c:strRef>
          </c:tx>
          <c:spPr>
            <a:ln w="28575" cap="rnd">
              <a:solidFill>
                <a:srgbClr val="0046AD"/>
              </a:solidFill>
              <a:round/>
            </a:ln>
            <a:effectLst/>
          </c:spPr>
          <c:marker>
            <c:symbol val="none"/>
          </c:marker>
          <c:cat>
            <c:numRef>
              <c:f>'Perf 5 Years'!$A$2:$A$61</c:f>
              <c:numCache>
                <c:formatCode>m/d/yyyy</c:formatCode>
                <c:ptCount val="60"/>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numCache>
            </c:numRef>
          </c:cat>
          <c:val>
            <c:numRef>
              <c:f>'Perf 5 Years'!$C$2:$C$61</c:f>
              <c:numCache>
                <c:formatCode>0.00%</c:formatCode>
                <c:ptCount val="60"/>
                <c:pt idx="0">
                  <c:v>0</c:v>
                </c:pt>
                <c:pt idx="1">
                  <c:v>-8.0094587894276037E-3</c:v>
                </c:pt>
                <c:pt idx="2">
                  <c:v>2.0494043759614389E-2</c:v>
                </c:pt>
                <c:pt idx="3">
                  <c:v>1.1098821465349573E-2</c:v>
                </c:pt>
                <c:pt idx="4">
                  <c:v>2.1854380411152174E-2</c:v>
                </c:pt>
                <c:pt idx="5">
                  <c:v>4.3073089489810146E-2</c:v>
                </c:pt>
                <c:pt idx="6">
                  <c:v>2.5490420433019301E-2</c:v>
                </c:pt>
                <c:pt idx="7">
                  <c:v>4.9836632467548991E-2</c:v>
                </c:pt>
                <c:pt idx="8">
                  <c:v>4.5323366006839727E-2</c:v>
                </c:pt>
                <c:pt idx="9">
                  <c:v>6.6440367672298661E-2</c:v>
                </c:pt>
                <c:pt idx="10">
                  <c:v>6.0121794627305603E-2</c:v>
                </c:pt>
                <c:pt idx="11">
                  <c:v>4.5247085446940449E-2</c:v>
                </c:pt>
                <c:pt idx="12">
                  <c:v>1.9680384454021871E-2</c:v>
                </c:pt>
                <c:pt idx="13">
                  <c:v>5.2430171504125545E-2</c:v>
                </c:pt>
                <c:pt idx="14">
                  <c:v>7.5632175140165403E-2</c:v>
                </c:pt>
                <c:pt idx="15">
                  <c:v>7.2936928690389813E-2</c:v>
                </c:pt>
                <c:pt idx="16">
                  <c:v>9.7257713871619744E-2</c:v>
                </c:pt>
                <c:pt idx="17">
                  <c:v>9.8389208843459475E-2</c:v>
                </c:pt>
                <c:pt idx="18">
                  <c:v>9.4982010501290404E-2</c:v>
                </c:pt>
                <c:pt idx="19">
                  <c:v>4.9938339880748028E-2</c:v>
                </c:pt>
                <c:pt idx="20">
                  <c:v>3.9576897161091695E-2</c:v>
                </c:pt>
                <c:pt idx="21">
                  <c:v>1.5128977713362968E-2</c:v>
                </c:pt>
                <c:pt idx="22">
                  <c:v>5.4070203541960682E-2</c:v>
                </c:pt>
                <c:pt idx="23">
                  <c:v>6.3134876743328405E-2</c:v>
                </c:pt>
                <c:pt idx="24">
                  <c:v>9.3863228956100331E-2</c:v>
                </c:pt>
                <c:pt idx="25">
                  <c:v>0.11346733285022315</c:v>
                </c:pt>
                <c:pt idx="26">
                  <c:v>0.10192354145212756</c:v>
                </c:pt>
                <c:pt idx="27">
                  <c:v>0.14362358086375004</c:v>
                </c:pt>
                <c:pt idx="28">
                  <c:v>0.17947544401642568</c:v>
                </c:pt>
                <c:pt idx="29">
                  <c:v>0.16424475888986345</c:v>
                </c:pt>
                <c:pt idx="30">
                  <c:v>0.18018739590881916</c:v>
                </c:pt>
                <c:pt idx="31">
                  <c:v>0.17348742006432993</c:v>
                </c:pt>
                <c:pt idx="32">
                  <c:v>0.19007844184242995</c:v>
                </c:pt>
                <c:pt idx="33">
                  <c:v>0.20135525128087761</c:v>
                </c:pt>
                <c:pt idx="34">
                  <c:v>0.19886341965750032</c:v>
                </c:pt>
                <c:pt idx="35">
                  <c:v>0.13448262710248282</c:v>
                </c:pt>
                <c:pt idx="36">
                  <c:v>3.9920159680637557E-3</c:v>
                </c:pt>
                <c:pt idx="37">
                  <c:v>7.7780744243995947E-2</c:v>
                </c:pt>
                <c:pt idx="38">
                  <c:v>0.11670925664594378</c:v>
                </c:pt>
                <c:pt idx="39">
                  <c:v>0.1400129676951829</c:v>
                </c:pt>
                <c:pt idx="40">
                  <c:v>0.14581029024753023</c:v>
                </c:pt>
                <c:pt idx="41">
                  <c:v>0.17506388496891567</c:v>
                </c:pt>
                <c:pt idx="42">
                  <c:v>0.16781723177848118</c:v>
                </c:pt>
                <c:pt idx="43">
                  <c:v>0.14581029024753023</c:v>
                </c:pt>
                <c:pt idx="44">
                  <c:v>0.23873272563153947</c:v>
                </c:pt>
                <c:pt idx="45">
                  <c:v>0.26707095363413291</c:v>
                </c:pt>
                <c:pt idx="46">
                  <c:v>0.2613753384949844</c:v>
                </c:pt>
                <c:pt idx="47">
                  <c:v>0.26323149878586749</c:v>
                </c:pt>
                <c:pt idx="48">
                  <c:v>0.30325336587970542</c:v>
                </c:pt>
                <c:pt idx="49">
                  <c:v>0.33885096049938324</c:v>
                </c:pt>
                <c:pt idx="50">
                  <c:v>0.34800462768730034</c:v>
                </c:pt>
                <c:pt idx="51">
                  <c:v>0.37254154112157822</c:v>
                </c:pt>
                <c:pt idx="52">
                  <c:v>0.38550923630446099</c:v>
                </c:pt>
                <c:pt idx="53">
                  <c:v>0.41513152039869294</c:v>
                </c:pt>
                <c:pt idx="54">
                  <c:v>0.37978819431201272</c:v>
                </c:pt>
                <c:pt idx="55">
                  <c:v>0.41475011759919633</c:v>
                </c:pt>
                <c:pt idx="56">
                  <c:v>0.41258883506871591</c:v>
                </c:pt>
                <c:pt idx="57">
                  <c:v>0.44437240169342829</c:v>
                </c:pt>
                <c:pt idx="58">
                  <c:v>0.37915252297951851</c:v>
                </c:pt>
                <c:pt idx="59">
                  <c:v>0.35537841514423363</c:v>
                </c:pt>
              </c:numCache>
            </c:numRef>
          </c:val>
          <c:smooth val="0"/>
          <c:extLst>
            <c:ext xmlns:c16="http://schemas.microsoft.com/office/drawing/2014/chart" uri="{C3380CC4-5D6E-409C-BE32-E72D297353CC}">
              <c16:uniqueId val="{00000000-124D-884F-8FB9-FC27FAC926F7}"/>
            </c:ext>
          </c:extLst>
        </c:ser>
        <c:dLbls>
          <c:showLegendKey val="0"/>
          <c:showVal val="0"/>
          <c:showCatName val="0"/>
          <c:showSerName val="0"/>
          <c:showPercent val="0"/>
          <c:showBubbleSize val="0"/>
        </c:dLbls>
        <c:marker val="1"/>
        <c:smooth val="0"/>
        <c:axId val="631641152"/>
        <c:axId val="867116544"/>
      </c:lineChart>
      <c:dateAx>
        <c:axId val="1692806335"/>
        <c:scaling>
          <c:orientation val="minMax"/>
          <c:max val="44651"/>
        </c:scaling>
        <c:delete val="0"/>
        <c:axPos val="b"/>
        <c:numFmt formatCode="m/d/yyyy" sourceLinked="1"/>
        <c:majorTickMark val="out"/>
        <c:minorTickMark val="none"/>
        <c:tickLblPos val="nextTo"/>
        <c:spPr>
          <a:noFill/>
          <a:ln w="9525" cap="flat" cmpd="sng" algn="ctr">
            <a:solidFill>
              <a:srgbClr val="8D8D8D"/>
            </a:solidFill>
            <a:round/>
          </a:ln>
          <a:effectLst/>
        </c:spPr>
        <c:txPr>
          <a:bodyPr rot="60000" spcFirstLastPara="1" vertOverflow="ellipsis" wrap="square" anchor="b"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87493839"/>
        <c:crosses val="autoZero"/>
        <c:auto val="0"/>
        <c:lblOffset val="100"/>
        <c:baseTimeUnit val="days"/>
        <c:majorUnit val="1"/>
        <c:majorTimeUnit val="years"/>
      </c:dateAx>
      <c:valAx>
        <c:axId val="1587493839"/>
        <c:scaling>
          <c:orientation val="minMax"/>
          <c:min val="0"/>
        </c:scaling>
        <c:delete val="0"/>
        <c:axPos val="l"/>
        <c:numFmt formatCode="0.00%" sourceLinked="1"/>
        <c:majorTickMark val="out"/>
        <c:minorTickMark val="none"/>
        <c:tickLblPos val="nextTo"/>
        <c:spPr>
          <a:noFill/>
          <a:ln>
            <a:solidFill>
              <a:srgbClr val="8D8D8D"/>
            </a:solid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92806335"/>
        <c:crosses val="autoZero"/>
        <c:crossBetween val="between"/>
      </c:valAx>
      <c:valAx>
        <c:axId val="867116544"/>
        <c:scaling>
          <c:orientation val="minMax"/>
        </c:scaling>
        <c:delete val="1"/>
        <c:axPos val="r"/>
        <c:numFmt formatCode="0.00%" sourceLinked="1"/>
        <c:majorTickMark val="out"/>
        <c:minorTickMark val="none"/>
        <c:tickLblPos val="nextTo"/>
        <c:crossAx val="631641152"/>
        <c:crosses val="max"/>
        <c:crossBetween val="between"/>
      </c:valAx>
      <c:dateAx>
        <c:axId val="631641152"/>
        <c:scaling>
          <c:orientation val="minMax"/>
        </c:scaling>
        <c:delete val="1"/>
        <c:axPos val="b"/>
        <c:numFmt formatCode="m/d/yyyy" sourceLinked="1"/>
        <c:majorTickMark val="out"/>
        <c:minorTickMark val="none"/>
        <c:tickLblPos val="nextTo"/>
        <c:crossAx val="867116544"/>
        <c:crosses val="autoZero"/>
        <c:auto val="1"/>
        <c:lblOffset val="100"/>
        <c:baseTimeUnit val="months"/>
      </c:date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percentStacked"/>
        <c:varyColors val="0"/>
        <c:ser>
          <c:idx val="2"/>
          <c:order val="0"/>
          <c:tx>
            <c:strRef>
              <c:f>'Glide Path'!$A$11</c:f>
              <c:strCache>
                <c:ptCount val="1"/>
                <c:pt idx="0">
                  <c:v>Sterling Liquidity fund </c:v>
                </c:pt>
              </c:strCache>
            </c:strRef>
          </c:tx>
          <c:spPr>
            <a:solidFill>
              <a:srgbClr val="C00000"/>
            </a:solidFill>
            <a:ln w="25400">
              <a:noFill/>
            </a:ln>
            <a:effectLst/>
          </c:spPr>
          <c:cat>
            <c:numRef>
              <c:f>'Glide Path'!$F$1:$M$1</c:f>
              <c:numCache>
                <c:formatCode>General</c:formatCode>
                <c:ptCount val="8"/>
                <c:pt idx="0">
                  <c:v>40</c:v>
                </c:pt>
                <c:pt idx="1">
                  <c:v>45</c:v>
                </c:pt>
                <c:pt idx="2">
                  <c:v>50</c:v>
                </c:pt>
                <c:pt idx="3">
                  <c:v>55</c:v>
                </c:pt>
                <c:pt idx="4">
                  <c:v>60</c:v>
                </c:pt>
                <c:pt idx="5">
                  <c:v>65</c:v>
                </c:pt>
                <c:pt idx="6">
                  <c:v>70</c:v>
                </c:pt>
                <c:pt idx="7">
                  <c:v>75</c:v>
                </c:pt>
              </c:numCache>
            </c:numRef>
          </c:cat>
          <c:val>
            <c:numRef>
              <c:f>'Glide Path'!$F$11:$M$11</c:f>
              <c:numCache>
                <c:formatCode>0.00%</c:formatCode>
                <c:ptCount val="8"/>
                <c:pt idx="0">
                  <c:v>8.0000000000000002E-3</c:v>
                </c:pt>
                <c:pt idx="1">
                  <c:v>8.0000000000000002E-3</c:v>
                </c:pt>
                <c:pt idx="2">
                  <c:v>2.0125000000000001E-2</c:v>
                </c:pt>
                <c:pt idx="3">
                  <c:v>8.0750000000000016E-2</c:v>
                </c:pt>
                <c:pt idx="4" formatCode="0.000%">
                  <c:v>0.141375</c:v>
                </c:pt>
                <c:pt idx="5">
                  <c:v>0.20200000000000001</c:v>
                </c:pt>
                <c:pt idx="6">
                  <c:v>0.20200000000000001</c:v>
                </c:pt>
                <c:pt idx="7">
                  <c:v>0.20200000000000001</c:v>
                </c:pt>
              </c:numCache>
            </c:numRef>
          </c:val>
          <c:extLst>
            <c:ext xmlns:c16="http://schemas.microsoft.com/office/drawing/2014/chart" uri="{C3380CC4-5D6E-409C-BE32-E72D297353CC}">
              <c16:uniqueId val="{00000009-9C2B-E542-96E4-B91D3B889B01}"/>
            </c:ext>
          </c:extLst>
        </c:ser>
        <c:dLbls>
          <c:showLegendKey val="0"/>
          <c:showVal val="0"/>
          <c:showCatName val="0"/>
          <c:showSerName val="0"/>
          <c:showPercent val="0"/>
          <c:showBubbleSize val="0"/>
        </c:dLbls>
        <c:axId val="102976591"/>
        <c:axId val="341158751"/>
      </c:areaChart>
      <c:catAx>
        <c:axId val="102976591"/>
        <c:scaling>
          <c:orientation val="minMax"/>
        </c:scaling>
        <c:delete val="1"/>
        <c:axPos val="b"/>
        <c:numFmt formatCode="General" sourceLinked="1"/>
        <c:majorTickMark val="out"/>
        <c:minorTickMark val="none"/>
        <c:tickLblPos val="nextTo"/>
        <c:crossAx val="341158751"/>
        <c:crosses val="autoZero"/>
        <c:auto val="1"/>
        <c:lblAlgn val="ctr"/>
        <c:lblOffset val="100"/>
        <c:noMultiLvlLbl val="0"/>
      </c:catAx>
      <c:valAx>
        <c:axId val="34115875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02976591"/>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281548132286956"/>
          <c:y val="7.4582605129031254E-2"/>
          <c:w val="0.67444535220014556"/>
          <c:h val="0.82392344575197951"/>
        </c:manualLayout>
      </c:layout>
      <c:areaChart>
        <c:grouping val="stacked"/>
        <c:varyColors val="0"/>
        <c:ser>
          <c:idx val="2"/>
          <c:order val="0"/>
          <c:tx>
            <c:strRef>
              <c:f>'Glide Path'!$A$33</c:f>
              <c:strCache>
                <c:ptCount val="1"/>
                <c:pt idx="0">
                  <c:v>Global Real Estate Fund </c:v>
                </c:pt>
              </c:strCache>
            </c:strRef>
          </c:tx>
          <c:spPr>
            <a:solidFill>
              <a:schemeClr val="accent2">
                <a:lumMod val="50000"/>
              </a:schemeClr>
            </a:solidFill>
            <a:ln>
              <a:solidFill>
                <a:schemeClr val="bg1"/>
              </a:solidFill>
            </a:ln>
            <a:effectLst/>
          </c:spPr>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Path'!$B$33:$AF$33</c:f>
              <c:numCache>
                <c:formatCode>0.00%</c:formatCode>
                <c:ptCount val="31"/>
                <c:pt idx="0">
                  <c:v>6.9999999999999993E-2</c:v>
                </c:pt>
                <c:pt idx="1">
                  <c:v>6.9999999999999993E-2</c:v>
                </c:pt>
                <c:pt idx="2">
                  <c:v>6.9999999999999993E-2</c:v>
                </c:pt>
                <c:pt idx="3">
                  <c:v>6.9999999999999993E-2</c:v>
                </c:pt>
                <c:pt idx="4">
                  <c:v>6.9999999999999993E-2</c:v>
                </c:pt>
                <c:pt idx="5">
                  <c:v>6.9999999999999993E-2</c:v>
                </c:pt>
                <c:pt idx="6">
                  <c:v>6.9999999999999993E-2</c:v>
                </c:pt>
                <c:pt idx="7">
                  <c:v>6.9999999999999993E-2</c:v>
                </c:pt>
                <c:pt idx="8">
                  <c:v>6.9999999999999993E-2</c:v>
                </c:pt>
                <c:pt idx="9">
                  <c:v>6.9999999999999993E-2</c:v>
                </c:pt>
                <c:pt idx="10">
                  <c:v>6.9999999999999993E-2</c:v>
                </c:pt>
                <c:pt idx="11">
                  <c:v>6.9999999999999993E-2</c:v>
                </c:pt>
                <c:pt idx="12">
                  <c:v>6.9999999999999993E-2</c:v>
                </c:pt>
                <c:pt idx="13">
                  <c:v>6.6718749999999993E-2</c:v>
                </c:pt>
                <c:pt idx="14">
                  <c:v>6.3437499999999994E-2</c:v>
                </c:pt>
                <c:pt idx="15">
                  <c:v>6.0156249999999994E-2</c:v>
                </c:pt>
                <c:pt idx="16">
                  <c:v>5.6874999999999988E-2</c:v>
                </c:pt>
                <c:pt idx="17">
                  <c:v>5.3593749999999996E-2</c:v>
                </c:pt>
                <c:pt idx="18">
                  <c:v>5.0312499999999996E-2</c:v>
                </c:pt>
                <c:pt idx="19">
                  <c:v>4.703124999999999E-2</c:v>
                </c:pt>
                <c:pt idx="20">
                  <c:v>4.3749999999999997E-2</c:v>
                </c:pt>
                <c:pt idx="21">
                  <c:v>4.0468749999999998E-2</c:v>
                </c:pt>
                <c:pt idx="22">
                  <c:v>3.7187499999999998E-2</c:v>
                </c:pt>
                <c:pt idx="23">
                  <c:v>3.3906249999999999E-2</c:v>
                </c:pt>
                <c:pt idx="24">
                  <c:v>3.0624999999999996E-2</c:v>
                </c:pt>
                <c:pt idx="25">
                  <c:v>2.6251749999999997E-2</c:v>
                </c:pt>
                <c:pt idx="26">
                  <c:v>2.1878499999999999E-2</c:v>
                </c:pt>
                <c:pt idx="27">
                  <c:v>1.7499999999999998E-2</c:v>
                </c:pt>
                <c:pt idx="28">
                  <c:v>1.7499999999999998E-2</c:v>
                </c:pt>
                <c:pt idx="29">
                  <c:v>1.7499999999999998E-2</c:v>
                </c:pt>
                <c:pt idx="30">
                  <c:v>1.7499999999999998E-2</c:v>
                </c:pt>
              </c:numCache>
            </c:numRef>
          </c:val>
          <c:extLst>
            <c:ext xmlns:c16="http://schemas.microsoft.com/office/drawing/2014/chart" uri="{C3380CC4-5D6E-409C-BE32-E72D297353CC}">
              <c16:uniqueId val="{00000002-EB2F-E545-BB81-8B4FE4E19C8E}"/>
            </c:ext>
          </c:extLst>
        </c:ser>
        <c:dLbls>
          <c:showLegendKey val="0"/>
          <c:showVal val="0"/>
          <c:showCatName val="0"/>
          <c:showSerName val="0"/>
          <c:showPercent val="0"/>
          <c:showBubbleSize val="0"/>
        </c:dLbls>
        <c:axId val="743220543"/>
        <c:axId val="743230111"/>
      </c:areaChart>
      <c:catAx>
        <c:axId val="7432205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50000"/>
                    <a:lumOff val="50000"/>
                  </a:schemeClr>
                </a:solidFill>
                <a:latin typeface="+mn-lt"/>
                <a:ea typeface="+mn-ea"/>
                <a:cs typeface="+mn-cs"/>
              </a:defRPr>
            </a:pPr>
            <a:endParaRPr lang="en-US"/>
          </a:p>
        </c:txPr>
        <c:crossAx val="743230111"/>
        <c:crosses val="autoZero"/>
        <c:auto val="1"/>
        <c:lblAlgn val="ctr"/>
        <c:lblOffset val="100"/>
        <c:noMultiLvlLbl val="0"/>
      </c:catAx>
      <c:valAx>
        <c:axId val="743230111"/>
        <c:scaling>
          <c:orientation val="minMax"/>
          <c:max val="1"/>
        </c:scaling>
        <c:delete val="1"/>
        <c:axPos val="l"/>
        <c:numFmt formatCode="0.00%" sourceLinked="1"/>
        <c:majorTickMark val="none"/>
        <c:minorTickMark val="none"/>
        <c:tickLblPos val="nextTo"/>
        <c:crossAx val="743220543"/>
        <c:crossesAt val="1"/>
        <c:crossBetween val="midCat"/>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355968090370281E-2"/>
          <c:y val="5.6635678531510233E-2"/>
          <c:w val="0.67444535220014556"/>
          <c:h val="0.82392344575197951"/>
        </c:manualLayout>
      </c:layout>
      <c:barChart>
        <c:barDir val="col"/>
        <c:grouping val="stacked"/>
        <c:varyColors val="0"/>
        <c:ser>
          <c:idx val="0"/>
          <c:order val="0"/>
          <c:tx>
            <c:strRef>
              <c:f>'Glide Path'!$A$31</c:f>
              <c:strCache>
                <c:ptCount val="1"/>
                <c:pt idx="0">
                  <c:v>Developed World ESG Screened Equity</c:v>
                </c:pt>
              </c:strCache>
            </c:strRef>
          </c:tx>
          <c:spPr>
            <a:solidFill>
              <a:srgbClr val="00BBE4"/>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Path'!$B$31:$AF$31</c:f>
              <c:numCache>
                <c:formatCode>0.00%</c:formatCode>
                <c:ptCount val="31"/>
                <c:pt idx="0">
                  <c:v>0.60960000000000003</c:v>
                </c:pt>
                <c:pt idx="1">
                  <c:v>0.60960000000000003</c:v>
                </c:pt>
                <c:pt idx="2">
                  <c:v>0.60960000000000003</c:v>
                </c:pt>
                <c:pt idx="3">
                  <c:v>0.60960000000000003</c:v>
                </c:pt>
                <c:pt idx="4">
                  <c:v>0.60960000000000003</c:v>
                </c:pt>
                <c:pt idx="5">
                  <c:v>0.60960000000000003</c:v>
                </c:pt>
                <c:pt idx="6">
                  <c:v>0.60960000000000003</c:v>
                </c:pt>
                <c:pt idx="7">
                  <c:v>0.60960000000000003</c:v>
                </c:pt>
                <c:pt idx="8">
                  <c:v>0.60960000000000003</c:v>
                </c:pt>
                <c:pt idx="9">
                  <c:v>0.60960000000000003</c:v>
                </c:pt>
                <c:pt idx="10">
                  <c:v>0.60960000000000003</c:v>
                </c:pt>
                <c:pt idx="11">
                  <c:v>0.60960000000000003</c:v>
                </c:pt>
                <c:pt idx="12">
                  <c:v>0.60960000000000003</c:v>
                </c:pt>
                <c:pt idx="13">
                  <c:v>0.58102500000000001</c:v>
                </c:pt>
                <c:pt idx="14">
                  <c:v>0.55245</c:v>
                </c:pt>
                <c:pt idx="15">
                  <c:v>0.52387499999999998</c:v>
                </c:pt>
                <c:pt idx="16">
                  <c:v>0.49530000000000007</c:v>
                </c:pt>
                <c:pt idx="17">
                  <c:v>0.46672500000000006</c:v>
                </c:pt>
                <c:pt idx="18">
                  <c:v>0.43815000000000004</c:v>
                </c:pt>
                <c:pt idx="19">
                  <c:v>0.40957500000000002</c:v>
                </c:pt>
                <c:pt idx="20">
                  <c:v>0.38100000000000001</c:v>
                </c:pt>
                <c:pt idx="21">
                  <c:v>0.35242499999999999</c:v>
                </c:pt>
                <c:pt idx="22">
                  <c:v>0.32385000000000003</c:v>
                </c:pt>
                <c:pt idx="23">
                  <c:v>0.29527500000000001</c:v>
                </c:pt>
                <c:pt idx="24">
                  <c:v>0.26670000000000005</c:v>
                </c:pt>
                <c:pt idx="25">
                  <c:v>0.22861524</c:v>
                </c:pt>
                <c:pt idx="26">
                  <c:v>0.19053048</c:v>
                </c:pt>
                <c:pt idx="27">
                  <c:v>0.15240000000000001</c:v>
                </c:pt>
                <c:pt idx="28">
                  <c:v>0.15240000000000001</c:v>
                </c:pt>
                <c:pt idx="29">
                  <c:v>0.15240000000000001</c:v>
                </c:pt>
                <c:pt idx="30">
                  <c:v>0.15240000000000001</c:v>
                </c:pt>
              </c:numCache>
            </c:numRef>
          </c:val>
          <c:extLst>
            <c:ext xmlns:c16="http://schemas.microsoft.com/office/drawing/2014/chart" uri="{C3380CC4-5D6E-409C-BE32-E72D297353CC}">
              <c16:uniqueId val="{00000000-0256-9541-BC75-C05B59BDD9FE}"/>
            </c:ext>
          </c:extLst>
        </c:ser>
        <c:ser>
          <c:idx val="1"/>
          <c:order val="1"/>
          <c:tx>
            <c:strRef>
              <c:f>'Glide Path'!$A$32</c:f>
              <c:strCache>
                <c:ptCount val="1"/>
                <c:pt idx="0">
                  <c:v>Emerging Markets ESG Screened Equity Fund </c:v>
                </c:pt>
              </c:strCache>
            </c:strRef>
          </c:tx>
          <c:spPr>
            <a:solidFill>
              <a:srgbClr val="C3FFFF"/>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Path'!$B$32:$AF$32</c:f>
              <c:numCache>
                <c:formatCode>0.00%</c:formatCode>
                <c:ptCount val="31"/>
                <c:pt idx="0">
                  <c:v>0.05</c:v>
                </c:pt>
                <c:pt idx="1">
                  <c:v>0.05</c:v>
                </c:pt>
                <c:pt idx="2">
                  <c:v>0.05</c:v>
                </c:pt>
                <c:pt idx="3">
                  <c:v>0.05</c:v>
                </c:pt>
                <c:pt idx="4">
                  <c:v>0.05</c:v>
                </c:pt>
                <c:pt idx="5">
                  <c:v>0.05</c:v>
                </c:pt>
                <c:pt idx="6">
                  <c:v>0.05</c:v>
                </c:pt>
                <c:pt idx="7">
                  <c:v>0.05</c:v>
                </c:pt>
                <c:pt idx="8">
                  <c:v>0.05</c:v>
                </c:pt>
                <c:pt idx="9">
                  <c:v>0.05</c:v>
                </c:pt>
                <c:pt idx="10">
                  <c:v>0.05</c:v>
                </c:pt>
                <c:pt idx="11">
                  <c:v>0.05</c:v>
                </c:pt>
                <c:pt idx="12">
                  <c:v>0.05</c:v>
                </c:pt>
                <c:pt idx="13">
                  <c:v>4.7656249999999997E-2</c:v>
                </c:pt>
                <c:pt idx="14">
                  <c:v>4.5312500000000006E-2</c:v>
                </c:pt>
                <c:pt idx="15">
                  <c:v>4.296875E-2</c:v>
                </c:pt>
                <c:pt idx="16">
                  <c:v>4.0625000000000008E-2</c:v>
                </c:pt>
                <c:pt idx="17">
                  <c:v>3.8281250000000003E-2</c:v>
                </c:pt>
                <c:pt idx="18">
                  <c:v>3.5937499999999997E-2</c:v>
                </c:pt>
                <c:pt idx="19">
                  <c:v>3.3593749999999999E-2</c:v>
                </c:pt>
                <c:pt idx="20">
                  <c:v>3.125E-2</c:v>
                </c:pt>
                <c:pt idx="21">
                  <c:v>2.8906250000000001E-2</c:v>
                </c:pt>
                <c:pt idx="22">
                  <c:v>2.6562500000000003E-2</c:v>
                </c:pt>
                <c:pt idx="23">
                  <c:v>2.4218750000000001E-2</c:v>
                </c:pt>
                <c:pt idx="24">
                  <c:v>2.1875000000000002E-2</c:v>
                </c:pt>
                <c:pt idx="25">
                  <c:v>1.8751250000000004E-2</c:v>
                </c:pt>
                <c:pt idx="26">
                  <c:v>1.5627500000000003E-2</c:v>
                </c:pt>
                <c:pt idx="27">
                  <c:v>1.2500000000000001E-2</c:v>
                </c:pt>
                <c:pt idx="28">
                  <c:v>1.2500000000000001E-2</c:v>
                </c:pt>
                <c:pt idx="29">
                  <c:v>1.2500000000000001E-2</c:v>
                </c:pt>
                <c:pt idx="30">
                  <c:v>1.2500000000000001E-2</c:v>
                </c:pt>
              </c:numCache>
            </c:numRef>
          </c:val>
          <c:extLst>
            <c:ext xmlns:c16="http://schemas.microsoft.com/office/drawing/2014/chart" uri="{C3380CC4-5D6E-409C-BE32-E72D297353CC}">
              <c16:uniqueId val="{00000001-0256-9541-BC75-C05B59BDD9FE}"/>
            </c:ext>
          </c:extLst>
        </c:ser>
        <c:ser>
          <c:idx val="2"/>
          <c:order val="2"/>
          <c:tx>
            <c:strRef>
              <c:f>'Glide Path'!$A$33</c:f>
              <c:strCache>
                <c:ptCount val="1"/>
                <c:pt idx="0">
                  <c:v>Global Real Estate Fund </c:v>
                </c:pt>
              </c:strCache>
            </c:strRef>
          </c:tx>
          <c:spPr>
            <a:solidFill>
              <a:srgbClr val="00B050"/>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Path'!$B$33:$AF$33</c:f>
              <c:numCache>
                <c:formatCode>0.00%</c:formatCode>
                <c:ptCount val="31"/>
                <c:pt idx="0">
                  <c:v>6.9999999999999993E-2</c:v>
                </c:pt>
                <c:pt idx="1">
                  <c:v>6.9999999999999993E-2</c:v>
                </c:pt>
                <c:pt idx="2">
                  <c:v>6.9999999999999993E-2</c:v>
                </c:pt>
                <c:pt idx="3">
                  <c:v>6.9999999999999993E-2</c:v>
                </c:pt>
                <c:pt idx="4">
                  <c:v>6.9999999999999993E-2</c:v>
                </c:pt>
                <c:pt idx="5">
                  <c:v>6.9999999999999993E-2</c:v>
                </c:pt>
                <c:pt idx="6">
                  <c:v>6.9999999999999993E-2</c:v>
                </c:pt>
                <c:pt idx="7">
                  <c:v>6.9999999999999993E-2</c:v>
                </c:pt>
                <c:pt idx="8">
                  <c:v>6.9999999999999993E-2</c:v>
                </c:pt>
                <c:pt idx="9">
                  <c:v>6.9999999999999993E-2</c:v>
                </c:pt>
                <c:pt idx="10">
                  <c:v>6.9999999999999993E-2</c:v>
                </c:pt>
                <c:pt idx="11">
                  <c:v>6.9999999999999993E-2</c:v>
                </c:pt>
                <c:pt idx="12">
                  <c:v>6.9999999999999993E-2</c:v>
                </c:pt>
                <c:pt idx="13">
                  <c:v>6.6718749999999993E-2</c:v>
                </c:pt>
                <c:pt idx="14">
                  <c:v>6.3437499999999994E-2</c:v>
                </c:pt>
                <c:pt idx="15">
                  <c:v>6.0156249999999994E-2</c:v>
                </c:pt>
                <c:pt idx="16">
                  <c:v>5.6874999999999988E-2</c:v>
                </c:pt>
                <c:pt idx="17">
                  <c:v>5.3593749999999996E-2</c:v>
                </c:pt>
                <c:pt idx="18">
                  <c:v>5.0312499999999996E-2</c:v>
                </c:pt>
                <c:pt idx="19">
                  <c:v>4.703124999999999E-2</c:v>
                </c:pt>
                <c:pt idx="20">
                  <c:v>4.3749999999999997E-2</c:v>
                </c:pt>
                <c:pt idx="21">
                  <c:v>4.0468749999999998E-2</c:v>
                </c:pt>
                <c:pt idx="22">
                  <c:v>3.7187499999999998E-2</c:v>
                </c:pt>
                <c:pt idx="23">
                  <c:v>3.3906249999999999E-2</c:v>
                </c:pt>
                <c:pt idx="24">
                  <c:v>3.0624999999999996E-2</c:v>
                </c:pt>
                <c:pt idx="25">
                  <c:v>2.6251749999999997E-2</c:v>
                </c:pt>
                <c:pt idx="26">
                  <c:v>2.1878499999999999E-2</c:v>
                </c:pt>
                <c:pt idx="27">
                  <c:v>1.7499999999999998E-2</c:v>
                </c:pt>
                <c:pt idx="28">
                  <c:v>1.7499999999999998E-2</c:v>
                </c:pt>
                <c:pt idx="29">
                  <c:v>1.7499999999999998E-2</c:v>
                </c:pt>
                <c:pt idx="30">
                  <c:v>1.7499999999999998E-2</c:v>
                </c:pt>
              </c:numCache>
            </c:numRef>
          </c:val>
          <c:extLst>
            <c:ext xmlns:c16="http://schemas.microsoft.com/office/drawing/2014/chart" uri="{C3380CC4-5D6E-409C-BE32-E72D297353CC}">
              <c16:uniqueId val="{00000002-0256-9541-BC75-C05B59BDD9FE}"/>
            </c:ext>
          </c:extLst>
        </c:ser>
        <c:ser>
          <c:idx val="3"/>
          <c:order val="3"/>
          <c:tx>
            <c:strRef>
              <c:f>'Glide Path'!$A$34</c:f>
              <c:strCache>
                <c:ptCount val="1"/>
                <c:pt idx="0">
                  <c:v>Multi-Asset Global Infrastructure Fund</c:v>
                </c:pt>
              </c:strCache>
            </c:strRef>
          </c:tx>
          <c:spPr>
            <a:solidFill>
              <a:srgbClr val="92D050"/>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Path'!$B$34:$AF$34</c:f>
              <c:numCache>
                <c:formatCode>0.00%</c:formatCode>
                <c:ptCount val="31"/>
                <c:pt idx="0">
                  <c:v>6.9999999999999993E-2</c:v>
                </c:pt>
                <c:pt idx="1">
                  <c:v>6.9999999999999993E-2</c:v>
                </c:pt>
                <c:pt idx="2">
                  <c:v>6.9999999999999993E-2</c:v>
                </c:pt>
                <c:pt idx="3">
                  <c:v>6.9999999999999993E-2</c:v>
                </c:pt>
                <c:pt idx="4">
                  <c:v>6.9999999999999993E-2</c:v>
                </c:pt>
                <c:pt idx="5">
                  <c:v>6.9999999999999993E-2</c:v>
                </c:pt>
                <c:pt idx="6">
                  <c:v>6.9999999999999993E-2</c:v>
                </c:pt>
                <c:pt idx="7">
                  <c:v>6.9999999999999993E-2</c:v>
                </c:pt>
                <c:pt idx="8">
                  <c:v>6.9999999999999993E-2</c:v>
                </c:pt>
                <c:pt idx="9">
                  <c:v>6.9999999999999993E-2</c:v>
                </c:pt>
                <c:pt idx="10">
                  <c:v>6.9999999999999993E-2</c:v>
                </c:pt>
                <c:pt idx="11">
                  <c:v>6.9999999999999993E-2</c:v>
                </c:pt>
                <c:pt idx="12">
                  <c:v>6.9999999999999993E-2</c:v>
                </c:pt>
                <c:pt idx="13">
                  <c:v>6.6718749999999993E-2</c:v>
                </c:pt>
                <c:pt idx="14">
                  <c:v>6.3437499999999994E-2</c:v>
                </c:pt>
                <c:pt idx="15">
                  <c:v>6.0156249999999994E-2</c:v>
                </c:pt>
                <c:pt idx="16">
                  <c:v>5.6874999999999988E-2</c:v>
                </c:pt>
                <c:pt idx="17">
                  <c:v>5.3593749999999996E-2</c:v>
                </c:pt>
                <c:pt idx="18">
                  <c:v>5.0312499999999996E-2</c:v>
                </c:pt>
                <c:pt idx="19">
                  <c:v>4.703124999999999E-2</c:v>
                </c:pt>
                <c:pt idx="20">
                  <c:v>4.3749999999999997E-2</c:v>
                </c:pt>
                <c:pt idx="21">
                  <c:v>4.0468749999999998E-2</c:v>
                </c:pt>
                <c:pt idx="22">
                  <c:v>3.7187499999999998E-2</c:v>
                </c:pt>
                <c:pt idx="23">
                  <c:v>3.3906249999999999E-2</c:v>
                </c:pt>
                <c:pt idx="24">
                  <c:v>3.0624999999999996E-2</c:v>
                </c:pt>
                <c:pt idx="25">
                  <c:v>2.6251749999999997E-2</c:v>
                </c:pt>
                <c:pt idx="26">
                  <c:v>2.1878499999999999E-2</c:v>
                </c:pt>
                <c:pt idx="27">
                  <c:v>1.7499999999999998E-2</c:v>
                </c:pt>
                <c:pt idx="28">
                  <c:v>1.7499999999999998E-2</c:v>
                </c:pt>
                <c:pt idx="29">
                  <c:v>1.7499999999999998E-2</c:v>
                </c:pt>
                <c:pt idx="30">
                  <c:v>1.7499999999999998E-2</c:v>
                </c:pt>
              </c:numCache>
            </c:numRef>
          </c:val>
          <c:extLst>
            <c:ext xmlns:c16="http://schemas.microsoft.com/office/drawing/2014/chart" uri="{C3380CC4-5D6E-409C-BE32-E72D297353CC}">
              <c16:uniqueId val="{00000003-0256-9541-BC75-C05B59BDD9FE}"/>
            </c:ext>
          </c:extLst>
        </c:ser>
        <c:ser>
          <c:idx val="4"/>
          <c:order val="4"/>
          <c:tx>
            <c:strRef>
              <c:f>'Glide Path'!$A$35</c:f>
              <c:strCache>
                <c:ptCount val="1"/>
                <c:pt idx="0">
                  <c:v>UK Conventional Gilts All Stocks Index Fund</c:v>
                </c:pt>
              </c:strCache>
            </c:strRef>
          </c:tx>
          <c:spPr>
            <a:solidFill>
              <a:srgbClr val="CF8DF0"/>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Path'!$B$35:$AF$35</c:f>
              <c:numCache>
                <c:formatCode>0.00%</c:formatCode>
                <c:ptCount val="31"/>
                <c:pt idx="0">
                  <c:v>0.05</c:v>
                </c:pt>
                <c:pt idx="1">
                  <c:v>0.05</c:v>
                </c:pt>
                <c:pt idx="2">
                  <c:v>0.05</c:v>
                </c:pt>
                <c:pt idx="3">
                  <c:v>0.05</c:v>
                </c:pt>
                <c:pt idx="4">
                  <c:v>0.05</c:v>
                </c:pt>
                <c:pt idx="5">
                  <c:v>0.05</c:v>
                </c:pt>
                <c:pt idx="6">
                  <c:v>0.05</c:v>
                </c:pt>
                <c:pt idx="7">
                  <c:v>0.05</c:v>
                </c:pt>
                <c:pt idx="8">
                  <c:v>0.05</c:v>
                </c:pt>
                <c:pt idx="9">
                  <c:v>0.05</c:v>
                </c:pt>
                <c:pt idx="10">
                  <c:v>0.05</c:v>
                </c:pt>
                <c:pt idx="11">
                  <c:v>0.05</c:v>
                </c:pt>
                <c:pt idx="12">
                  <c:v>0.05</c:v>
                </c:pt>
                <c:pt idx="13">
                  <c:v>5.6250000000000001E-2</c:v>
                </c:pt>
                <c:pt idx="14">
                  <c:v>6.25E-2</c:v>
                </c:pt>
                <c:pt idx="15">
                  <c:v>6.8750000000000006E-2</c:v>
                </c:pt>
                <c:pt idx="16">
                  <c:v>7.5000000000000011E-2</c:v>
                </c:pt>
                <c:pt idx="17">
                  <c:v>8.1250000000000003E-2</c:v>
                </c:pt>
                <c:pt idx="18">
                  <c:v>8.7499999999999994E-2</c:v>
                </c:pt>
                <c:pt idx="19">
                  <c:v>9.375E-2</c:v>
                </c:pt>
                <c:pt idx="20">
                  <c:v>0.1</c:v>
                </c:pt>
                <c:pt idx="21">
                  <c:v>0.10625</c:v>
                </c:pt>
                <c:pt idx="22">
                  <c:v>0.1125</c:v>
                </c:pt>
                <c:pt idx="23">
                  <c:v>0.11874999999999999</c:v>
                </c:pt>
                <c:pt idx="24">
                  <c:v>0.12499999999999999</c:v>
                </c:pt>
                <c:pt idx="25">
                  <c:v>0.13333</c:v>
                </c:pt>
                <c:pt idx="26">
                  <c:v>0.14166000000000001</c:v>
                </c:pt>
                <c:pt idx="27">
                  <c:v>0.15</c:v>
                </c:pt>
                <c:pt idx="28">
                  <c:v>0.15</c:v>
                </c:pt>
                <c:pt idx="29">
                  <c:v>0.15</c:v>
                </c:pt>
                <c:pt idx="30">
                  <c:v>0.15</c:v>
                </c:pt>
              </c:numCache>
            </c:numRef>
          </c:val>
          <c:extLst>
            <c:ext xmlns:c16="http://schemas.microsoft.com/office/drawing/2014/chart" uri="{C3380CC4-5D6E-409C-BE32-E72D297353CC}">
              <c16:uniqueId val="{00000004-0256-9541-BC75-C05B59BDD9FE}"/>
            </c:ext>
          </c:extLst>
        </c:ser>
        <c:ser>
          <c:idx val="5"/>
          <c:order val="5"/>
          <c:tx>
            <c:strRef>
              <c:f>'Glide Path'!$A$36</c:f>
              <c:strCache>
                <c:ptCount val="1"/>
                <c:pt idx="0">
                  <c:v>Sterling Corporate Bond All Stocks ESG Screened Index Fund </c:v>
                </c:pt>
              </c:strCache>
            </c:strRef>
          </c:tx>
          <c:spPr>
            <a:solidFill>
              <a:srgbClr val="AC69DC"/>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Path'!$B$36:$AF$36</c:f>
              <c:numCache>
                <c:formatCode>0.00%</c:formatCode>
                <c:ptCount val="31"/>
                <c:pt idx="0">
                  <c:v>0.05</c:v>
                </c:pt>
                <c:pt idx="1">
                  <c:v>0.05</c:v>
                </c:pt>
                <c:pt idx="2">
                  <c:v>0.05</c:v>
                </c:pt>
                <c:pt idx="3">
                  <c:v>0.05</c:v>
                </c:pt>
                <c:pt idx="4">
                  <c:v>0.05</c:v>
                </c:pt>
                <c:pt idx="5">
                  <c:v>0.05</c:v>
                </c:pt>
                <c:pt idx="6">
                  <c:v>0.05</c:v>
                </c:pt>
                <c:pt idx="7">
                  <c:v>0.05</c:v>
                </c:pt>
                <c:pt idx="8">
                  <c:v>0.05</c:v>
                </c:pt>
                <c:pt idx="9">
                  <c:v>0.05</c:v>
                </c:pt>
                <c:pt idx="10">
                  <c:v>0.05</c:v>
                </c:pt>
                <c:pt idx="11">
                  <c:v>0.05</c:v>
                </c:pt>
                <c:pt idx="12">
                  <c:v>0.05</c:v>
                </c:pt>
                <c:pt idx="13">
                  <c:v>5.6250000000000001E-2</c:v>
                </c:pt>
                <c:pt idx="14">
                  <c:v>6.25E-2</c:v>
                </c:pt>
                <c:pt idx="15">
                  <c:v>6.8750000000000006E-2</c:v>
                </c:pt>
                <c:pt idx="16">
                  <c:v>7.5000000000000011E-2</c:v>
                </c:pt>
                <c:pt idx="17">
                  <c:v>8.1250000000000003E-2</c:v>
                </c:pt>
                <c:pt idx="18">
                  <c:v>8.7499999999999994E-2</c:v>
                </c:pt>
                <c:pt idx="19">
                  <c:v>9.375E-2</c:v>
                </c:pt>
                <c:pt idx="20">
                  <c:v>0.1</c:v>
                </c:pt>
                <c:pt idx="21">
                  <c:v>0.10625</c:v>
                </c:pt>
                <c:pt idx="22">
                  <c:v>0.1125</c:v>
                </c:pt>
                <c:pt idx="23">
                  <c:v>0.11874999999999999</c:v>
                </c:pt>
                <c:pt idx="24">
                  <c:v>0.12499999999999999</c:v>
                </c:pt>
                <c:pt idx="25">
                  <c:v>0.13333</c:v>
                </c:pt>
                <c:pt idx="26">
                  <c:v>0.14166000000000001</c:v>
                </c:pt>
                <c:pt idx="27">
                  <c:v>0.15</c:v>
                </c:pt>
                <c:pt idx="28">
                  <c:v>0.15</c:v>
                </c:pt>
                <c:pt idx="29">
                  <c:v>0.15</c:v>
                </c:pt>
                <c:pt idx="30">
                  <c:v>0.15</c:v>
                </c:pt>
              </c:numCache>
            </c:numRef>
          </c:val>
          <c:extLst>
            <c:ext xmlns:c16="http://schemas.microsoft.com/office/drawing/2014/chart" uri="{C3380CC4-5D6E-409C-BE32-E72D297353CC}">
              <c16:uniqueId val="{00000005-0256-9541-BC75-C05B59BDD9FE}"/>
            </c:ext>
          </c:extLst>
        </c:ser>
        <c:ser>
          <c:idx val="6"/>
          <c:order val="6"/>
          <c:tx>
            <c:strRef>
              <c:f>'Glide Path'!$A$37</c:f>
              <c:strCache>
                <c:ptCount val="1"/>
                <c:pt idx="0">
                  <c:v>Global Aggregate Bond Index Fund</c:v>
                </c:pt>
              </c:strCache>
            </c:strRef>
          </c:tx>
          <c:spPr>
            <a:solidFill>
              <a:srgbClr val="7030A0"/>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Path'!$B$37:$AF$37</c:f>
              <c:numCache>
                <c:formatCode>0.00%</c:formatCode>
                <c:ptCount val="31"/>
                <c:pt idx="0">
                  <c:v>0.1</c:v>
                </c:pt>
                <c:pt idx="1">
                  <c:v>0.1</c:v>
                </c:pt>
                <c:pt idx="2">
                  <c:v>0.1</c:v>
                </c:pt>
                <c:pt idx="3">
                  <c:v>0.1</c:v>
                </c:pt>
                <c:pt idx="4">
                  <c:v>0.1</c:v>
                </c:pt>
                <c:pt idx="5">
                  <c:v>0.1</c:v>
                </c:pt>
                <c:pt idx="6">
                  <c:v>0.1</c:v>
                </c:pt>
                <c:pt idx="7">
                  <c:v>0.1</c:v>
                </c:pt>
                <c:pt idx="8">
                  <c:v>0.1</c:v>
                </c:pt>
                <c:pt idx="9">
                  <c:v>0.1</c:v>
                </c:pt>
                <c:pt idx="10">
                  <c:v>0.1</c:v>
                </c:pt>
                <c:pt idx="11">
                  <c:v>0.1</c:v>
                </c:pt>
                <c:pt idx="12">
                  <c:v>0.1</c:v>
                </c:pt>
                <c:pt idx="13">
                  <c:v>0.1125</c:v>
                </c:pt>
                <c:pt idx="14">
                  <c:v>0.125</c:v>
                </c:pt>
                <c:pt idx="15">
                  <c:v>0.13750000000000001</c:v>
                </c:pt>
                <c:pt idx="16">
                  <c:v>0.15000000000000002</c:v>
                </c:pt>
                <c:pt idx="17">
                  <c:v>0.16250000000000001</c:v>
                </c:pt>
                <c:pt idx="18">
                  <c:v>0.17499999999999999</c:v>
                </c:pt>
                <c:pt idx="19">
                  <c:v>0.1875</c:v>
                </c:pt>
                <c:pt idx="20">
                  <c:v>0.2</c:v>
                </c:pt>
                <c:pt idx="21">
                  <c:v>0.21249999999999999</c:v>
                </c:pt>
                <c:pt idx="22">
                  <c:v>0.22500000000000001</c:v>
                </c:pt>
                <c:pt idx="23">
                  <c:v>0.23749999999999999</c:v>
                </c:pt>
                <c:pt idx="24">
                  <c:v>0.24999999999999997</c:v>
                </c:pt>
                <c:pt idx="25">
                  <c:v>0.26666000000000001</c:v>
                </c:pt>
                <c:pt idx="26">
                  <c:v>0.28332000000000002</c:v>
                </c:pt>
                <c:pt idx="27">
                  <c:v>0.3</c:v>
                </c:pt>
                <c:pt idx="28">
                  <c:v>0.3</c:v>
                </c:pt>
                <c:pt idx="29">
                  <c:v>0.3</c:v>
                </c:pt>
                <c:pt idx="30">
                  <c:v>0.3</c:v>
                </c:pt>
              </c:numCache>
            </c:numRef>
          </c:val>
          <c:extLst>
            <c:ext xmlns:c16="http://schemas.microsoft.com/office/drawing/2014/chart" uri="{C3380CC4-5D6E-409C-BE32-E72D297353CC}">
              <c16:uniqueId val="{00000006-0256-9541-BC75-C05B59BDD9FE}"/>
            </c:ext>
          </c:extLst>
        </c:ser>
        <c:ser>
          <c:idx val="7"/>
          <c:order val="7"/>
          <c:tx>
            <c:strRef>
              <c:f>'Glide Path'!$A$38</c:f>
              <c:strCache>
                <c:ptCount val="1"/>
                <c:pt idx="0">
                  <c:v>Sterling Liquidity Fund </c:v>
                </c:pt>
              </c:strCache>
            </c:strRef>
          </c:tx>
          <c:spPr>
            <a:solidFill>
              <a:srgbClr val="F29F1A"/>
            </a:solidFill>
            <a:ln>
              <a:solidFill>
                <a:schemeClr val="bg1"/>
              </a:solidFill>
            </a:ln>
            <a:effectLst/>
          </c:spPr>
          <c:invertIfNegative val="0"/>
          <c:cat>
            <c:numRef>
              <c:f>'Glide Path'!$B$30:$AF$30</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Path'!$B$38:$AF$38</c:f>
              <c:numCache>
                <c:formatCode>0.00%</c:formatCode>
                <c:ptCount val="31"/>
                <c:pt idx="0">
                  <c:v>4.0000000000000002E-4</c:v>
                </c:pt>
                <c:pt idx="1">
                  <c:v>4.0000000000000002E-4</c:v>
                </c:pt>
                <c:pt idx="2">
                  <c:v>4.0000000000000002E-4</c:v>
                </c:pt>
                <c:pt idx="3">
                  <c:v>4.0000000000000002E-4</c:v>
                </c:pt>
                <c:pt idx="4">
                  <c:v>4.0000000000000002E-4</c:v>
                </c:pt>
                <c:pt idx="5">
                  <c:v>4.0000000000000002E-4</c:v>
                </c:pt>
                <c:pt idx="6">
                  <c:v>4.0000000000000002E-4</c:v>
                </c:pt>
                <c:pt idx="7">
                  <c:v>4.0000000000000002E-4</c:v>
                </c:pt>
                <c:pt idx="8">
                  <c:v>4.0000000000000002E-4</c:v>
                </c:pt>
                <c:pt idx="9">
                  <c:v>4.0000000000000002E-4</c:v>
                </c:pt>
                <c:pt idx="10">
                  <c:v>4.0000000000000002E-4</c:v>
                </c:pt>
                <c:pt idx="11">
                  <c:v>4.0000000000000002E-4</c:v>
                </c:pt>
                <c:pt idx="12">
                  <c:v>4.0000000000000002E-4</c:v>
                </c:pt>
                <c:pt idx="13">
                  <c:v>1.288125E-2</c:v>
                </c:pt>
                <c:pt idx="14">
                  <c:v>2.53625E-2</c:v>
                </c:pt>
                <c:pt idx="15">
                  <c:v>3.7843750000000002E-2</c:v>
                </c:pt>
                <c:pt idx="16">
                  <c:v>5.0325000000000002E-2</c:v>
                </c:pt>
                <c:pt idx="17">
                  <c:v>6.2806249999999994E-2</c:v>
                </c:pt>
                <c:pt idx="18">
                  <c:v>7.5287500000000007E-2</c:v>
                </c:pt>
                <c:pt idx="19">
                  <c:v>8.7768750000000006E-2</c:v>
                </c:pt>
                <c:pt idx="20">
                  <c:v>0.10025000000000001</c:v>
                </c:pt>
                <c:pt idx="21">
                  <c:v>0.11273124999999999</c:v>
                </c:pt>
                <c:pt idx="22">
                  <c:v>0.1252125</c:v>
                </c:pt>
                <c:pt idx="23">
                  <c:v>0.13769374999999998</c:v>
                </c:pt>
                <c:pt idx="24">
                  <c:v>0.150175</c:v>
                </c:pt>
                <c:pt idx="25">
                  <c:v>0.16681001000000001</c:v>
                </c:pt>
                <c:pt idx="26">
                  <c:v>0.18344502000000001</c:v>
                </c:pt>
                <c:pt idx="27">
                  <c:v>0.2001</c:v>
                </c:pt>
                <c:pt idx="28">
                  <c:v>0.2001</c:v>
                </c:pt>
                <c:pt idx="29">
                  <c:v>0.2001</c:v>
                </c:pt>
                <c:pt idx="30">
                  <c:v>0.2001</c:v>
                </c:pt>
              </c:numCache>
            </c:numRef>
          </c:val>
          <c:extLst>
            <c:ext xmlns:c16="http://schemas.microsoft.com/office/drawing/2014/chart" uri="{C3380CC4-5D6E-409C-BE32-E72D297353CC}">
              <c16:uniqueId val="{00000007-0256-9541-BC75-C05B59BDD9FE}"/>
            </c:ext>
          </c:extLst>
        </c:ser>
        <c:dLbls>
          <c:showLegendKey val="0"/>
          <c:showVal val="0"/>
          <c:showCatName val="0"/>
          <c:showSerName val="0"/>
          <c:showPercent val="0"/>
          <c:showBubbleSize val="0"/>
        </c:dLbls>
        <c:gapWidth val="0"/>
        <c:overlap val="100"/>
        <c:axId val="743220543"/>
        <c:axId val="743230111"/>
      </c:barChart>
      <c:catAx>
        <c:axId val="743220543"/>
        <c:scaling>
          <c:orientation val="minMax"/>
        </c:scaling>
        <c:delete val="1"/>
        <c:axPos val="b"/>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crossAx val="743230111"/>
        <c:crosses val="autoZero"/>
        <c:auto val="1"/>
        <c:lblAlgn val="ctr"/>
        <c:lblOffset val="100"/>
        <c:noMultiLvlLbl val="0"/>
      </c:catAx>
      <c:valAx>
        <c:axId val="743230111"/>
        <c:scaling>
          <c:orientation val="minMax"/>
          <c:max val="1"/>
        </c:scaling>
        <c:delete val="1"/>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crossAx val="743220543"/>
        <c:crossesAt val="1"/>
        <c:crossBetween val="between"/>
      </c:valAx>
      <c:spPr>
        <a:noFill/>
        <a:ln>
          <a:noFill/>
        </a:ln>
        <a:effectLst/>
      </c:spPr>
    </c:plotArea>
    <c:legend>
      <c:legendPos val="r"/>
      <c:layout>
        <c:manualLayout>
          <c:xMode val="edge"/>
          <c:yMode val="edge"/>
          <c:x val="0.75077057675482883"/>
          <c:y val="4.4339222701682019E-3"/>
          <c:w val="0.24879970309394445"/>
          <c:h val="0.97053687947546519"/>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Growth Portfolio 5 Year Asset Allocation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'5 Year Evolution of asset'!$B$1</c:f>
              <c:strCache>
                <c:ptCount val="1"/>
                <c:pt idx="0">
                  <c:v>UK Equity Fund</c:v>
                </c:pt>
              </c:strCache>
            </c:strRef>
          </c:tx>
          <c:spPr>
            <a:solidFill>
              <a:schemeClr val="accent1">
                <a:lumMod val="50000"/>
              </a:schemeClr>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asset'!$B$2:$B$62</c:f>
              <c:numCache>
                <c:formatCode>0.00%</c:formatCode>
                <c:ptCount val="61"/>
                <c:pt idx="0">
                  <c:v>0.4</c:v>
                </c:pt>
                <c:pt idx="1">
                  <c:v>0.4</c:v>
                </c:pt>
                <c:pt idx="2">
                  <c:v>0.4</c:v>
                </c:pt>
                <c:pt idx="3">
                  <c:v>0.4</c:v>
                </c:pt>
                <c:pt idx="4">
                  <c:v>0.4</c:v>
                </c:pt>
                <c:pt idx="5">
                  <c:v>0.4</c:v>
                </c:pt>
                <c:pt idx="6">
                  <c:v>0.4</c:v>
                </c:pt>
                <c:pt idx="7">
                  <c:v>0.2</c:v>
                </c:pt>
                <c:pt idx="8">
                  <c:v>0.2</c:v>
                </c:pt>
                <c:pt idx="9">
                  <c:v>0.2</c:v>
                </c:pt>
                <c:pt idx="10">
                  <c:v>0.2</c:v>
                </c:pt>
                <c:pt idx="11">
                  <c:v>0.2</c:v>
                </c:pt>
                <c:pt idx="12">
                  <c:v>0.2</c:v>
                </c:pt>
                <c:pt idx="13">
                  <c:v>0.2</c:v>
                </c:pt>
                <c:pt idx="14">
                  <c:v>0.2</c:v>
                </c:pt>
                <c:pt idx="15">
                  <c:v>0.1525</c:v>
                </c:pt>
                <c:pt idx="16">
                  <c:v>0.1525</c:v>
                </c:pt>
                <c:pt idx="17">
                  <c:v>0.1525</c:v>
                </c:pt>
                <c:pt idx="18">
                  <c:v>0.1525</c:v>
                </c:pt>
                <c:pt idx="19">
                  <c:v>0.1525</c:v>
                </c:pt>
                <c:pt idx="20">
                  <c:v>0.1525</c:v>
                </c:pt>
                <c:pt idx="21">
                  <c:v>0.1105</c:v>
                </c:pt>
                <c:pt idx="22">
                  <c:v>0.1105</c:v>
                </c:pt>
                <c:pt idx="23">
                  <c:v>0.1105</c:v>
                </c:pt>
                <c:pt idx="24">
                  <c:v>0.1105</c:v>
                </c:pt>
                <c:pt idx="25">
                  <c:v>0.1105</c:v>
                </c:pt>
                <c:pt idx="26">
                  <c:v>0.1105</c:v>
                </c:pt>
                <c:pt idx="27">
                  <c:v>0.1105</c:v>
                </c:pt>
                <c:pt idx="28">
                  <c:v>0.1105</c:v>
                </c:pt>
                <c:pt idx="29">
                  <c:v>0.1105</c:v>
                </c:pt>
                <c:pt idx="30">
                  <c:v>0.10548</c:v>
                </c:pt>
                <c:pt idx="31">
                  <c:v>9.5479999999999995E-2</c:v>
                </c:pt>
                <c:pt idx="32">
                  <c:v>9.0480000000000005E-2</c:v>
                </c:pt>
                <c:pt idx="33">
                  <c:v>8.5500000000000007E-2</c:v>
                </c:pt>
                <c:pt idx="34">
                  <c:v>8.5500000000000007E-2</c:v>
                </c:pt>
                <c:pt idx="35">
                  <c:v>8.5500000000000007E-2</c:v>
                </c:pt>
                <c:pt idx="36">
                  <c:v>8.5500000000000007E-2</c:v>
                </c:pt>
                <c:pt idx="37">
                  <c:v>7.5499999999999998E-2</c:v>
                </c:pt>
                <c:pt idx="38">
                  <c:v>7.5499999999999998E-2</c:v>
                </c:pt>
                <c:pt idx="39">
                  <c:v>7.5499999999999998E-2</c:v>
                </c:pt>
                <c:pt idx="40">
                  <c:v>7.5499999999999998E-2</c:v>
                </c:pt>
                <c:pt idx="41">
                  <c:v>8.1739999999999993E-2</c:v>
                </c:pt>
                <c:pt idx="42">
                  <c:v>7.85E-2</c:v>
                </c:pt>
                <c:pt idx="43">
                  <c:v>7.3499999999999996E-2</c:v>
                </c:pt>
                <c:pt idx="44">
                  <c:v>6.8500000000000005E-2</c:v>
                </c:pt>
                <c:pt idx="45">
                  <c:v>6.8500000000000005E-2</c:v>
                </c:pt>
                <c:pt idx="46">
                  <c:v>6.8500000000000005E-2</c:v>
                </c:pt>
                <c:pt idx="47">
                  <c:v>6.8500000000000005E-2</c:v>
                </c:pt>
                <c:pt idx="48">
                  <c:v>6.8500000000000005E-2</c:v>
                </c:pt>
                <c:pt idx="49">
                  <c:v>6.8500000000000005E-2</c:v>
                </c:pt>
                <c:pt idx="50">
                  <c:v>6.3500000000000001E-2</c:v>
                </c:pt>
                <c:pt idx="51">
                  <c:v>6.3500000000000001E-2</c:v>
                </c:pt>
                <c:pt idx="52">
                  <c:v>6.3500000000000001E-2</c:v>
                </c:pt>
                <c:pt idx="53">
                  <c:v>6.0400000000000002E-2</c:v>
                </c:pt>
                <c:pt idx="54">
                  <c:v>6.0400000000000002E-2</c:v>
                </c:pt>
                <c:pt idx="55">
                  <c:v>6.0400000000000002E-2</c:v>
                </c:pt>
                <c:pt idx="56">
                  <c:v>6.0400000000000002E-2</c:v>
                </c:pt>
                <c:pt idx="57">
                  <c:v>5.5399999999999998E-2</c:v>
                </c:pt>
                <c:pt idx="58">
                  <c:v>5.5399999999999998E-2</c:v>
                </c:pt>
                <c:pt idx="59">
                  <c:v>5.5399999999999998E-2</c:v>
                </c:pt>
                <c:pt idx="60">
                  <c:v>5.5399999999999998E-2</c:v>
                </c:pt>
              </c:numCache>
            </c:numRef>
          </c:val>
          <c:extLst>
            <c:ext xmlns:c16="http://schemas.microsoft.com/office/drawing/2014/chart" uri="{C3380CC4-5D6E-409C-BE32-E72D297353CC}">
              <c16:uniqueId val="{00000000-6BD8-274E-8735-A5C027311139}"/>
            </c:ext>
          </c:extLst>
        </c:ser>
        <c:ser>
          <c:idx val="1"/>
          <c:order val="1"/>
          <c:tx>
            <c:strRef>
              <c:f>'5 Year Evolution of asset'!$C$1</c:f>
              <c:strCache>
                <c:ptCount val="1"/>
                <c:pt idx="0">
                  <c:v>Global Developed Equity</c:v>
                </c:pt>
              </c:strCache>
            </c:strRef>
          </c:tx>
          <c:spPr>
            <a:solidFill>
              <a:srgbClr val="00BBE4"/>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asset'!$C$2:$C$62</c:f>
              <c:numCache>
                <c:formatCode>0.00%</c:formatCode>
                <c:ptCount val="61"/>
                <c:pt idx="0">
                  <c:v>0.4</c:v>
                </c:pt>
                <c:pt idx="1">
                  <c:v>0.4</c:v>
                </c:pt>
                <c:pt idx="2">
                  <c:v>0.4</c:v>
                </c:pt>
                <c:pt idx="3">
                  <c:v>0.4</c:v>
                </c:pt>
                <c:pt idx="4">
                  <c:v>0.4</c:v>
                </c:pt>
                <c:pt idx="5">
                  <c:v>0.4</c:v>
                </c:pt>
                <c:pt idx="6">
                  <c:v>0.4</c:v>
                </c:pt>
                <c:pt idx="7">
                  <c:v>0.60000000000000009</c:v>
                </c:pt>
                <c:pt idx="8">
                  <c:v>0.60000000000000009</c:v>
                </c:pt>
                <c:pt idx="9">
                  <c:v>0.60000000000000009</c:v>
                </c:pt>
                <c:pt idx="10">
                  <c:v>0.60000000000000009</c:v>
                </c:pt>
                <c:pt idx="11">
                  <c:v>0.60000000000000009</c:v>
                </c:pt>
                <c:pt idx="12">
                  <c:v>0.60000000000000009</c:v>
                </c:pt>
                <c:pt idx="13">
                  <c:v>0.60000000000000009</c:v>
                </c:pt>
                <c:pt idx="14">
                  <c:v>0.60000000000000009</c:v>
                </c:pt>
                <c:pt idx="15">
                  <c:v>0.45750000000000002</c:v>
                </c:pt>
                <c:pt idx="16">
                  <c:v>0.45750000000000002</c:v>
                </c:pt>
                <c:pt idx="17">
                  <c:v>0.45750000000000002</c:v>
                </c:pt>
                <c:pt idx="18">
                  <c:v>0.45750000000000002</c:v>
                </c:pt>
                <c:pt idx="19">
                  <c:v>0.45750000000000002</c:v>
                </c:pt>
                <c:pt idx="20">
                  <c:v>0.45750000000000002</c:v>
                </c:pt>
                <c:pt idx="21">
                  <c:v>0.33150000000000002</c:v>
                </c:pt>
                <c:pt idx="22">
                  <c:v>0.33150000000000002</c:v>
                </c:pt>
                <c:pt idx="23">
                  <c:v>0.33150000000000002</c:v>
                </c:pt>
                <c:pt idx="24">
                  <c:v>0.33150000000000002</c:v>
                </c:pt>
                <c:pt idx="25">
                  <c:v>0.33150000000000002</c:v>
                </c:pt>
                <c:pt idx="26">
                  <c:v>0.33150000000000002</c:v>
                </c:pt>
                <c:pt idx="27">
                  <c:v>0.33150000000000002</c:v>
                </c:pt>
                <c:pt idx="28">
                  <c:v>0.33150000000000002</c:v>
                </c:pt>
                <c:pt idx="29">
                  <c:v>0.33150000000000002</c:v>
                </c:pt>
                <c:pt idx="30">
                  <c:v>0.31680000000000003</c:v>
                </c:pt>
                <c:pt idx="31">
                  <c:v>0.28643999999999997</c:v>
                </c:pt>
                <c:pt idx="32">
                  <c:v>0.27144000000000001</c:v>
                </c:pt>
                <c:pt idx="33">
                  <c:v>0.25650000000000001</c:v>
                </c:pt>
                <c:pt idx="34">
                  <c:v>0.25650000000000001</c:v>
                </c:pt>
                <c:pt idx="35">
                  <c:v>0.25650000000000001</c:v>
                </c:pt>
                <c:pt idx="36">
                  <c:v>0.25650000000000001</c:v>
                </c:pt>
                <c:pt idx="37">
                  <c:v>0.22649999999999998</c:v>
                </c:pt>
                <c:pt idx="38">
                  <c:v>0.22649999999999998</c:v>
                </c:pt>
                <c:pt idx="39">
                  <c:v>0.22649999999999998</c:v>
                </c:pt>
                <c:pt idx="40">
                  <c:v>0.22649999999999998</c:v>
                </c:pt>
                <c:pt idx="41">
                  <c:v>0.24521999999999999</c:v>
                </c:pt>
                <c:pt idx="42">
                  <c:v>0.23549999999999999</c:v>
                </c:pt>
                <c:pt idx="43">
                  <c:v>0.22049999999999997</c:v>
                </c:pt>
                <c:pt idx="44">
                  <c:v>0.20550000000000002</c:v>
                </c:pt>
                <c:pt idx="45">
                  <c:v>0.20550000000000002</c:v>
                </c:pt>
                <c:pt idx="46">
                  <c:v>0.20550000000000002</c:v>
                </c:pt>
                <c:pt idx="47">
                  <c:v>0.20550000000000002</c:v>
                </c:pt>
                <c:pt idx="48">
                  <c:v>0.20550000000000002</c:v>
                </c:pt>
                <c:pt idx="49">
                  <c:v>0.20550000000000002</c:v>
                </c:pt>
                <c:pt idx="50">
                  <c:v>0.1905</c:v>
                </c:pt>
                <c:pt idx="51">
                  <c:v>0.1905</c:v>
                </c:pt>
                <c:pt idx="52">
                  <c:v>0.1905</c:v>
                </c:pt>
                <c:pt idx="53">
                  <c:v>0.1812</c:v>
                </c:pt>
                <c:pt idx="54">
                  <c:v>0.1812</c:v>
                </c:pt>
                <c:pt idx="55">
                  <c:v>0.1812</c:v>
                </c:pt>
                <c:pt idx="56">
                  <c:v>0.1812</c:v>
                </c:pt>
                <c:pt idx="57">
                  <c:v>0.16619999999999999</c:v>
                </c:pt>
                <c:pt idx="58">
                  <c:v>0.16619999999999999</c:v>
                </c:pt>
                <c:pt idx="59">
                  <c:v>0.16619999999999999</c:v>
                </c:pt>
                <c:pt idx="60">
                  <c:v>0.16619999999999999</c:v>
                </c:pt>
              </c:numCache>
            </c:numRef>
          </c:val>
          <c:extLst>
            <c:ext xmlns:c16="http://schemas.microsoft.com/office/drawing/2014/chart" uri="{C3380CC4-5D6E-409C-BE32-E72D297353CC}">
              <c16:uniqueId val="{00000001-6BD8-274E-8735-A5C027311139}"/>
            </c:ext>
          </c:extLst>
        </c:ser>
        <c:ser>
          <c:idx val="2"/>
          <c:order val="2"/>
          <c:tx>
            <c:strRef>
              <c:f>'5 Year Evolution of asset'!$D$1</c:f>
              <c:strCache>
                <c:ptCount val="1"/>
                <c:pt idx="0">
                  <c:v>Multi Factor ESG Fund</c:v>
                </c:pt>
              </c:strCache>
            </c:strRef>
          </c:tx>
          <c:spPr>
            <a:solidFill>
              <a:srgbClr val="41E7FF"/>
            </a:solidFill>
            <a:ln>
              <a:solidFill>
                <a:schemeClr val="bg1">
                  <a:lumMod val="95000"/>
                </a:schemeClr>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asset'!$D$2:$D$62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0.16800000000000001</c:v>
                </c:pt>
                <c:pt idx="22">
                  <c:v>0.16800000000000001</c:v>
                </c:pt>
                <c:pt idx="23">
                  <c:v>0.16800000000000001</c:v>
                </c:pt>
                <c:pt idx="24">
                  <c:v>0.16800000000000001</c:v>
                </c:pt>
                <c:pt idx="25">
                  <c:v>0.16800000000000001</c:v>
                </c:pt>
                <c:pt idx="26">
                  <c:v>0.16800000000000001</c:v>
                </c:pt>
                <c:pt idx="27">
                  <c:v>0.16800000000000001</c:v>
                </c:pt>
                <c:pt idx="28">
                  <c:v>0.16800000000000001</c:v>
                </c:pt>
                <c:pt idx="29">
                  <c:v>0.16800000000000001</c:v>
                </c:pt>
                <c:pt idx="30">
                  <c:v>0.16800000000000001</c:v>
                </c:pt>
                <c:pt idx="31">
                  <c:v>0.16800000000000001</c:v>
                </c:pt>
                <c:pt idx="32">
                  <c:v>0.16800000000000001</c:v>
                </c:pt>
                <c:pt idx="33">
                  <c:v>0.16800000000000001</c:v>
                </c:pt>
                <c:pt idx="34">
                  <c:v>0.16800000000000001</c:v>
                </c:pt>
                <c:pt idx="35">
                  <c:v>0.16800000000000001</c:v>
                </c:pt>
                <c:pt idx="36">
                  <c:v>0.16800000000000001</c:v>
                </c:pt>
                <c:pt idx="37">
                  <c:v>0.16800000000000001</c:v>
                </c:pt>
                <c:pt idx="38">
                  <c:v>0.16800000000000001</c:v>
                </c:pt>
                <c:pt idx="39">
                  <c:v>0.16800000000000001</c:v>
                </c:pt>
                <c:pt idx="40">
                  <c:v>0.16800000000000001</c:v>
                </c:pt>
                <c:pt idx="41">
                  <c:v>0.16800000000000001</c:v>
                </c:pt>
                <c:pt idx="42">
                  <c:v>0.16800000000000001</c:v>
                </c:pt>
                <c:pt idx="43">
                  <c:v>0.16800000000000001</c:v>
                </c:pt>
                <c:pt idx="44">
                  <c:v>0.16800000000000001</c:v>
                </c:pt>
                <c:pt idx="45">
                  <c:v>0.16800000000000001</c:v>
                </c:pt>
                <c:pt idx="46">
                  <c:v>0.16800000000000001</c:v>
                </c:pt>
                <c:pt idx="47">
                  <c:v>0.16800000000000001</c:v>
                </c:pt>
                <c:pt idx="48">
                  <c:v>0.16800000000000001</c:v>
                </c:pt>
                <c:pt idx="49">
                  <c:v>0.16800000000000001</c:v>
                </c:pt>
                <c:pt idx="50">
                  <c:v>0.16800000000000001</c:v>
                </c:pt>
                <c:pt idx="51">
                  <c:v>0.16800000000000001</c:v>
                </c:pt>
                <c:pt idx="52">
                  <c:v>0.16800000000000001</c:v>
                </c:pt>
                <c:pt idx="53">
                  <c:v>0.16800000000000001</c:v>
                </c:pt>
                <c:pt idx="54">
                  <c:v>0.16800000000000001</c:v>
                </c:pt>
                <c:pt idx="55">
                  <c:v>0.16800000000000001</c:v>
                </c:pt>
                <c:pt idx="56">
                  <c:v>0.16800000000000001</c:v>
                </c:pt>
                <c:pt idx="57">
                  <c:v>0.16800000000000001</c:v>
                </c:pt>
                <c:pt idx="58">
                  <c:v>0.16800000000000001</c:v>
                </c:pt>
                <c:pt idx="59">
                  <c:v>0.16800000000000001</c:v>
                </c:pt>
                <c:pt idx="60">
                  <c:v>0.16800000000000001</c:v>
                </c:pt>
              </c:numCache>
            </c:numRef>
          </c:val>
          <c:extLst>
            <c:ext xmlns:c16="http://schemas.microsoft.com/office/drawing/2014/chart" uri="{C3380CC4-5D6E-409C-BE32-E72D297353CC}">
              <c16:uniqueId val="{00000002-6BD8-274E-8735-A5C027311139}"/>
            </c:ext>
          </c:extLst>
        </c:ser>
        <c:ser>
          <c:idx val="3"/>
          <c:order val="3"/>
          <c:tx>
            <c:strRef>
              <c:f>'5 Year Evolution of asset'!$E$1</c:f>
              <c:strCache>
                <c:ptCount val="1"/>
                <c:pt idx="0">
                  <c:v>World Adaptive Capping Equity Fund</c:v>
                </c:pt>
              </c:strCache>
            </c:strRef>
          </c:tx>
          <c:spPr>
            <a:solidFill>
              <a:srgbClr val="7DFFFF"/>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asset'!$E$2:$E$62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2.0080000000000001E-2</c:v>
                </c:pt>
                <c:pt idx="31">
                  <c:v>6.0080000000000001E-2</c:v>
                </c:pt>
                <c:pt idx="32">
                  <c:v>8.0079999999999998E-2</c:v>
                </c:pt>
                <c:pt idx="33">
                  <c:v>0.1</c:v>
                </c:pt>
                <c:pt idx="34">
                  <c:v>0.1</c:v>
                </c:pt>
                <c:pt idx="35">
                  <c:v>0.1</c:v>
                </c:pt>
                <c:pt idx="36">
                  <c:v>0.1</c:v>
                </c:pt>
                <c:pt idx="37">
                  <c:v>0.1</c:v>
                </c:pt>
                <c:pt idx="38">
                  <c:v>0.1</c:v>
                </c:pt>
                <c:pt idx="39">
                  <c:v>0.1</c:v>
                </c:pt>
                <c:pt idx="40">
                  <c:v>0.1</c:v>
                </c:pt>
                <c:pt idx="41">
                  <c:v>0.1</c:v>
                </c:pt>
                <c:pt idx="42">
                  <c:v>0.12</c:v>
                </c:pt>
                <c:pt idx="43">
                  <c:v>0.14000000000000001</c:v>
                </c:pt>
                <c:pt idx="44">
                  <c:v>0.16</c:v>
                </c:pt>
                <c:pt idx="45">
                  <c:v>0.16</c:v>
                </c:pt>
                <c:pt idx="46">
                  <c:v>0.16</c:v>
                </c:pt>
                <c:pt idx="47">
                  <c:v>0.16</c:v>
                </c:pt>
                <c:pt idx="48">
                  <c:v>0.16</c:v>
                </c:pt>
                <c:pt idx="49">
                  <c:v>0.16</c:v>
                </c:pt>
                <c:pt idx="50">
                  <c:v>0.18</c:v>
                </c:pt>
                <c:pt idx="51">
                  <c:v>0.18</c:v>
                </c:pt>
                <c:pt idx="52">
                  <c:v>0.18</c:v>
                </c:pt>
                <c:pt idx="53">
                  <c:v>0.2</c:v>
                </c:pt>
                <c:pt idx="54">
                  <c:v>0.2</c:v>
                </c:pt>
                <c:pt idx="55">
                  <c:v>0.2</c:v>
                </c:pt>
                <c:pt idx="56">
                  <c:v>0.2</c:v>
                </c:pt>
                <c:pt idx="57">
                  <c:v>0.22</c:v>
                </c:pt>
                <c:pt idx="58">
                  <c:v>0.22</c:v>
                </c:pt>
                <c:pt idx="59">
                  <c:v>0.22</c:v>
                </c:pt>
                <c:pt idx="60">
                  <c:v>0.22</c:v>
                </c:pt>
              </c:numCache>
            </c:numRef>
          </c:val>
          <c:extLst>
            <c:ext xmlns:c16="http://schemas.microsoft.com/office/drawing/2014/chart" uri="{C3380CC4-5D6E-409C-BE32-E72D297353CC}">
              <c16:uniqueId val="{00000003-6BD8-274E-8735-A5C027311139}"/>
            </c:ext>
          </c:extLst>
        </c:ser>
        <c:ser>
          <c:idx val="4"/>
          <c:order val="4"/>
          <c:tx>
            <c:strRef>
              <c:f>'5 Year Evolution of asset'!$F$1</c:f>
              <c:strCache>
                <c:ptCount val="1"/>
                <c:pt idx="0">
                  <c:v>Emerging Markets Equity Fund</c:v>
                </c:pt>
              </c:strCache>
            </c:strRef>
          </c:tx>
          <c:spPr>
            <a:solidFill>
              <a:srgbClr val="C3FFFF"/>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asset'!$F$2:$F$62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0.05</c:v>
                </c:pt>
                <c:pt idx="16">
                  <c:v>0.05</c:v>
                </c:pt>
                <c:pt idx="17">
                  <c:v>0.05</c:v>
                </c:pt>
                <c:pt idx="18">
                  <c:v>0.05</c:v>
                </c:pt>
                <c:pt idx="19">
                  <c:v>0.05</c:v>
                </c:pt>
                <c:pt idx="20">
                  <c:v>0.05</c:v>
                </c:pt>
                <c:pt idx="21">
                  <c:v>0.05</c:v>
                </c:pt>
                <c:pt idx="22">
                  <c:v>0.05</c:v>
                </c:pt>
                <c:pt idx="23">
                  <c:v>0.05</c:v>
                </c:pt>
                <c:pt idx="24">
                  <c:v>0.05</c:v>
                </c:pt>
                <c:pt idx="25">
                  <c:v>0.05</c:v>
                </c:pt>
                <c:pt idx="26">
                  <c:v>0.05</c:v>
                </c:pt>
                <c:pt idx="27">
                  <c:v>0.05</c:v>
                </c:pt>
                <c:pt idx="28">
                  <c:v>0.05</c:v>
                </c:pt>
                <c:pt idx="29">
                  <c:v>0.05</c:v>
                </c:pt>
                <c:pt idx="30">
                  <c:v>0.05</c:v>
                </c:pt>
                <c:pt idx="31">
                  <c:v>0.05</c:v>
                </c:pt>
                <c:pt idx="32">
                  <c:v>0.05</c:v>
                </c:pt>
                <c:pt idx="33">
                  <c:v>0.05</c:v>
                </c:pt>
                <c:pt idx="34">
                  <c:v>0.05</c:v>
                </c:pt>
                <c:pt idx="35">
                  <c:v>0.05</c:v>
                </c:pt>
                <c:pt idx="36">
                  <c:v>0.05</c:v>
                </c:pt>
                <c:pt idx="37">
                  <c:v>0.05</c:v>
                </c:pt>
                <c:pt idx="38">
                  <c:v>0.05</c:v>
                </c:pt>
                <c:pt idx="39">
                  <c:v>0.05</c:v>
                </c:pt>
                <c:pt idx="40">
                  <c:v>0.05</c:v>
                </c:pt>
                <c:pt idx="41">
                  <c:v>0.05</c:v>
                </c:pt>
                <c:pt idx="42">
                  <c:v>0.05</c:v>
                </c:pt>
                <c:pt idx="43">
                  <c:v>0.05</c:v>
                </c:pt>
                <c:pt idx="44">
                  <c:v>0.05</c:v>
                </c:pt>
                <c:pt idx="45">
                  <c:v>0.05</c:v>
                </c:pt>
                <c:pt idx="46">
                  <c:v>0.05</c:v>
                </c:pt>
                <c:pt idx="47">
                  <c:v>0.05</c:v>
                </c:pt>
                <c:pt idx="48">
                  <c:v>0.05</c:v>
                </c:pt>
                <c:pt idx="49">
                  <c:v>0.05</c:v>
                </c:pt>
                <c:pt idx="50">
                  <c:v>0.05</c:v>
                </c:pt>
                <c:pt idx="51">
                  <c:v>0.05</c:v>
                </c:pt>
                <c:pt idx="52">
                  <c:v>0.05</c:v>
                </c:pt>
                <c:pt idx="53">
                  <c:v>0.05</c:v>
                </c:pt>
                <c:pt idx="54">
                  <c:v>0.05</c:v>
                </c:pt>
                <c:pt idx="55">
                  <c:v>0.05</c:v>
                </c:pt>
                <c:pt idx="56">
                  <c:v>0.05</c:v>
                </c:pt>
                <c:pt idx="57">
                  <c:v>0.05</c:v>
                </c:pt>
                <c:pt idx="58">
                  <c:v>0.05</c:v>
                </c:pt>
                <c:pt idx="59">
                  <c:v>0.05</c:v>
                </c:pt>
                <c:pt idx="60">
                  <c:v>0.05</c:v>
                </c:pt>
              </c:numCache>
            </c:numRef>
          </c:val>
          <c:extLst>
            <c:ext xmlns:c16="http://schemas.microsoft.com/office/drawing/2014/chart" uri="{C3380CC4-5D6E-409C-BE32-E72D297353CC}">
              <c16:uniqueId val="{00000004-6BD8-274E-8735-A5C027311139}"/>
            </c:ext>
          </c:extLst>
        </c:ser>
        <c:ser>
          <c:idx val="5"/>
          <c:order val="5"/>
          <c:tx>
            <c:strRef>
              <c:f>'5 Year Evolution of asset'!$G$1</c:f>
              <c:strCache>
                <c:ptCount val="1"/>
                <c:pt idx="0">
                  <c:v>Global Real Estate Fund</c:v>
                </c:pt>
              </c:strCache>
            </c:strRef>
          </c:tx>
          <c:spPr>
            <a:solidFill>
              <a:srgbClr val="00B050"/>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asset'!$G$2:$G$62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7.0000000000000007E-2</c:v>
                </c:pt>
                <c:pt idx="16">
                  <c:v>7.0000000000000007E-2</c:v>
                </c:pt>
                <c:pt idx="17">
                  <c:v>7.0000000000000007E-2</c:v>
                </c:pt>
                <c:pt idx="18">
                  <c:v>7.0000000000000007E-2</c:v>
                </c:pt>
                <c:pt idx="19">
                  <c:v>7.0000000000000007E-2</c:v>
                </c:pt>
                <c:pt idx="20">
                  <c:v>7.0000000000000007E-2</c:v>
                </c:pt>
                <c:pt idx="21">
                  <c:v>7.0000000000000007E-2</c:v>
                </c:pt>
                <c:pt idx="22">
                  <c:v>7.0000000000000007E-2</c:v>
                </c:pt>
                <c:pt idx="23">
                  <c:v>7.0000000000000007E-2</c:v>
                </c:pt>
                <c:pt idx="24">
                  <c:v>7.0000000000000007E-2</c:v>
                </c:pt>
                <c:pt idx="25">
                  <c:v>7.0000000000000007E-2</c:v>
                </c:pt>
                <c:pt idx="26">
                  <c:v>7.0000000000000007E-2</c:v>
                </c:pt>
                <c:pt idx="27">
                  <c:v>7.0000000000000007E-2</c:v>
                </c:pt>
                <c:pt idx="28">
                  <c:v>7.0000000000000007E-2</c:v>
                </c:pt>
                <c:pt idx="29">
                  <c:v>7.0000000000000007E-2</c:v>
                </c:pt>
                <c:pt idx="30">
                  <c:v>7.0000000000000007E-2</c:v>
                </c:pt>
                <c:pt idx="31">
                  <c:v>7.0000000000000007E-2</c:v>
                </c:pt>
                <c:pt idx="32">
                  <c:v>7.0000000000000007E-2</c:v>
                </c:pt>
                <c:pt idx="33">
                  <c:v>7.0000000000000007E-2</c:v>
                </c:pt>
                <c:pt idx="34">
                  <c:v>7.0000000000000007E-2</c:v>
                </c:pt>
                <c:pt idx="35">
                  <c:v>7.0000000000000007E-2</c:v>
                </c:pt>
                <c:pt idx="36">
                  <c:v>7.0000000000000007E-2</c:v>
                </c:pt>
                <c:pt idx="37">
                  <c:v>7.0000000000000007E-2</c:v>
                </c:pt>
                <c:pt idx="38">
                  <c:v>7.0000000000000007E-2</c:v>
                </c:pt>
                <c:pt idx="39">
                  <c:v>7.0000000000000007E-2</c:v>
                </c:pt>
                <c:pt idx="40">
                  <c:v>7.0000000000000007E-2</c:v>
                </c:pt>
                <c:pt idx="41">
                  <c:v>7.0000000000000007E-2</c:v>
                </c:pt>
                <c:pt idx="42">
                  <c:v>7.0000000000000007E-2</c:v>
                </c:pt>
                <c:pt idx="43">
                  <c:v>7.0000000000000007E-2</c:v>
                </c:pt>
                <c:pt idx="44">
                  <c:v>7.0000000000000007E-2</c:v>
                </c:pt>
                <c:pt idx="45">
                  <c:v>7.0000000000000007E-2</c:v>
                </c:pt>
                <c:pt idx="46">
                  <c:v>7.0000000000000007E-2</c:v>
                </c:pt>
                <c:pt idx="47">
                  <c:v>7.0000000000000007E-2</c:v>
                </c:pt>
                <c:pt idx="48">
                  <c:v>7.0000000000000007E-2</c:v>
                </c:pt>
                <c:pt idx="49">
                  <c:v>7.0000000000000007E-2</c:v>
                </c:pt>
                <c:pt idx="50">
                  <c:v>7.0000000000000007E-2</c:v>
                </c:pt>
                <c:pt idx="51">
                  <c:v>7.0000000000000007E-2</c:v>
                </c:pt>
                <c:pt idx="52">
                  <c:v>7.0000000000000007E-2</c:v>
                </c:pt>
                <c:pt idx="53">
                  <c:v>7.0000000000000007E-2</c:v>
                </c:pt>
                <c:pt idx="54">
                  <c:v>7.0000000000000007E-2</c:v>
                </c:pt>
                <c:pt idx="55">
                  <c:v>7.0000000000000007E-2</c:v>
                </c:pt>
                <c:pt idx="56">
                  <c:v>7.0000000000000007E-2</c:v>
                </c:pt>
                <c:pt idx="57">
                  <c:v>7.0000000000000007E-2</c:v>
                </c:pt>
                <c:pt idx="58">
                  <c:v>7.0000000000000007E-2</c:v>
                </c:pt>
                <c:pt idx="59">
                  <c:v>7.0000000000000007E-2</c:v>
                </c:pt>
                <c:pt idx="60">
                  <c:v>7.0000000000000007E-2</c:v>
                </c:pt>
              </c:numCache>
            </c:numRef>
          </c:val>
          <c:extLst>
            <c:ext xmlns:c16="http://schemas.microsoft.com/office/drawing/2014/chart" uri="{C3380CC4-5D6E-409C-BE32-E72D297353CC}">
              <c16:uniqueId val="{00000005-6BD8-274E-8735-A5C027311139}"/>
            </c:ext>
          </c:extLst>
        </c:ser>
        <c:ser>
          <c:idx val="6"/>
          <c:order val="6"/>
          <c:tx>
            <c:strRef>
              <c:f>'5 Year Evolution of asset'!$H$1</c:f>
              <c:strCache>
                <c:ptCount val="1"/>
                <c:pt idx="0">
                  <c:v>Multi-Asset Global Infrastructure  Fund</c:v>
                </c:pt>
              </c:strCache>
            </c:strRef>
          </c:tx>
          <c:spPr>
            <a:solidFill>
              <a:srgbClr val="92D050"/>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asset'!$H$2:$H$62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7.0000000000000007E-2</c:v>
                </c:pt>
                <c:pt idx="16">
                  <c:v>7.0000000000000007E-2</c:v>
                </c:pt>
                <c:pt idx="17">
                  <c:v>7.0000000000000007E-2</c:v>
                </c:pt>
                <c:pt idx="18">
                  <c:v>7.0000000000000007E-2</c:v>
                </c:pt>
                <c:pt idx="19">
                  <c:v>7.0000000000000007E-2</c:v>
                </c:pt>
                <c:pt idx="20">
                  <c:v>7.0000000000000007E-2</c:v>
                </c:pt>
                <c:pt idx="21">
                  <c:v>7.0000000000000007E-2</c:v>
                </c:pt>
                <c:pt idx="22">
                  <c:v>7.0000000000000007E-2</c:v>
                </c:pt>
                <c:pt idx="23">
                  <c:v>7.0000000000000007E-2</c:v>
                </c:pt>
                <c:pt idx="24">
                  <c:v>7.0000000000000007E-2</c:v>
                </c:pt>
                <c:pt idx="25">
                  <c:v>7.0000000000000007E-2</c:v>
                </c:pt>
                <c:pt idx="26">
                  <c:v>7.0000000000000007E-2</c:v>
                </c:pt>
                <c:pt idx="27">
                  <c:v>7.0000000000000007E-2</c:v>
                </c:pt>
                <c:pt idx="28">
                  <c:v>7.0000000000000007E-2</c:v>
                </c:pt>
                <c:pt idx="29">
                  <c:v>7.0000000000000007E-2</c:v>
                </c:pt>
                <c:pt idx="30">
                  <c:v>7.0000000000000007E-2</c:v>
                </c:pt>
                <c:pt idx="31">
                  <c:v>7.0000000000000007E-2</c:v>
                </c:pt>
                <c:pt idx="32">
                  <c:v>7.0000000000000007E-2</c:v>
                </c:pt>
                <c:pt idx="33">
                  <c:v>7.0000000000000007E-2</c:v>
                </c:pt>
                <c:pt idx="34">
                  <c:v>7.0000000000000007E-2</c:v>
                </c:pt>
                <c:pt idx="35">
                  <c:v>7.0000000000000007E-2</c:v>
                </c:pt>
                <c:pt idx="36">
                  <c:v>7.0000000000000007E-2</c:v>
                </c:pt>
                <c:pt idx="37">
                  <c:v>7.0000000000000007E-2</c:v>
                </c:pt>
                <c:pt idx="38">
                  <c:v>7.0000000000000007E-2</c:v>
                </c:pt>
                <c:pt idx="39">
                  <c:v>7.0000000000000007E-2</c:v>
                </c:pt>
                <c:pt idx="40">
                  <c:v>7.0000000000000007E-2</c:v>
                </c:pt>
                <c:pt idx="41">
                  <c:v>7.0000000000000007E-2</c:v>
                </c:pt>
                <c:pt idx="42">
                  <c:v>7.0000000000000007E-2</c:v>
                </c:pt>
                <c:pt idx="43">
                  <c:v>7.0000000000000007E-2</c:v>
                </c:pt>
                <c:pt idx="44">
                  <c:v>7.0000000000000007E-2</c:v>
                </c:pt>
                <c:pt idx="45">
                  <c:v>7.0000000000000007E-2</c:v>
                </c:pt>
                <c:pt idx="46">
                  <c:v>7.0000000000000007E-2</c:v>
                </c:pt>
                <c:pt idx="47">
                  <c:v>7.0000000000000007E-2</c:v>
                </c:pt>
                <c:pt idx="48">
                  <c:v>7.0000000000000007E-2</c:v>
                </c:pt>
                <c:pt idx="49">
                  <c:v>7.0000000000000007E-2</c:v>
                </c:pt>
                <c:pt idx="50">
                  <c:v>7.0000000000000007E-2</c:v>
                </c:pt>
                <c:pt idx="51">
                  <c:v>7.0000000000000007E-2</c:v>
                </c:pt>
                <c:pt idx="52">
                  <c:v>7.0000000000000007E-2</c:v>
                </c:pt>
                <c:pt idx="53">
                  <c:v>7.0000000000000007E-2</c:v>
                </c:pt>
                <c:pt idx="54">
                  <c:v>7.0000000000000007E-2</c:v>
                </c:pt>
                <c:pt idx="55">
                  <c:v>7.0000000000000007E-2</c:v>
                </c:pt>
                <c:pt idx="56">
                  <c:v>7.0000000000000007E-2</c:v>
                </c:pt>
                <c:pt idx="57">
                  <c:v>7.0000000000000007E-2</c:v>
                </c:pt>
                <c:pt idx="58">
                  <c:v>7.0000000000000007E-2</c:v>
                </c:pt>
                <c:pt idx="59">
                  <c:v>7.0000000000000007E-2</c:v>
                </c:pt>
                <c:pt idx="60">
                  <c:v>7.0000000000000007E-2</c:v>
                </c:pt>
              </c:numCache>
            </c:numRef>
          </c:val>
          <c:extLst>
            <c:ext xmlns:c16="http://schemas.microsoft.com/office/drawing/2014/chart" uri="{C3380CC4-5D6E-409C-BE32-E72D297353CC}">
              <c16:uniqueId val="{00000006-6BD8-274E-8735-A5C027311139}"/>
            </c:ext>
          </c:extLst>
        </c:ser>
        <c:ser>
          <c:idx val="7"/>
          <c:order val="7"/>
          <c:tx>
            <c:strRef>
              <c:f>'5 Year Evolution of asset'!$I$1</c:f>
              <c:strCache>
                <c:ptCount val="1"/>
                <c:pt idx="0">
                  <c:v>Sterling Corporate Bond</c:v>
                </c:pt>
              </c:strCache>
            </c:strRef>
          </c:tx>
          <c:spPr>
            <a:solidFill>
              <a:srgbClr val="AC69DC"/>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asset'!$I$2:$I$62</c:f>
              <c:numCache>
                <c:formatCode>0.00%</c:formatCode>
                <c:ptCount val="61"/>
                <c:pt idx="0">
                  <c:v>0.1</c:v>
                </c:pt>
                <c:pt idx="1">
                  <c:v>0.1</c:v>
                </c:pt>
                <c:pt idx="2">
                  <c:v>0.1</c:v>
                </c:pt>
                <c:pt idx="3">
                  <c:v>0.1</c:v>
                </c:pt>
                <c:pt idx="4">
                  <c:v>0.1</c:v>
                </c:pt>
                <c:pt idx="5">
                  <c:v>0.1</c:v>
                </c:pt>
                <c:pt idx="6">
                  <c:v>0.1</c:v>
                </c:pt>
                <c:pt idx="7">
                  <c:v>0.1</c:v>
                </c:pt>
                <c:pt idx="8">
                  <c:v>0.1</c:v>
                </c:pt>
                <c:pt idx="9">
                  <c:v>0.1</c:v>
                </c:pt>
                <c:pt idx="10">
                  <c:v>0.1</c:v>
                </c:pt>
                <c:pt idx="11">
                  <c:v>0.1</c:v>
                </c:pt>
                <c:pt idx="12">
                  <c:v>0.1</c:v>
                </c:pt>
                <c:pt idx="13">
                  <c:v>0.1</c:v>
                </c:pt>
                <c:pt idx="14">
                  <c:v>0.1</c:v>
                </c:pt>
                <c:pt idx="15">
                  <c:v>0.1</c:v>
                </c:pt>
                <c:pt idx="16">
                  <c:v>0.1</c:v>
                </c:pt>
                <c:pt idx="17">
                  <c:v>0.1</c:v>
                </c:pt>
                <c:pt idx="18">
                  <c:v>0.1</c:v>
                </c:pt>
                <c:pt idx="19">
                  <c:v>0.1</c:v>
                </c:pt>
                <c:pt idx="20">
                  <c:v>0.1</c:v>
                </c:pt>
                <c:pt idx="21">
                  <c:v>0.05</c:v>
                </c:pt>
                <c:pt idx="22">
                  <c:v>0.05</c:v>
                </c:pt>
                <c:pt idx="23">
                  <c:v>0.05</c:v>
                </c:pt>
                <c:pt idx="24">
                  <c:v>0.05</c:v>
                </c:pt>
                <c:pt idx="25">
                  <c:v>0.05</c:v>
                </c:pt>
                <c:pt idx="26">
                  <c:v>0.05</c:v>
                </c:pt>
                <c:pt idx="27">
                  <c:v>0.05</c:v>
                </c:pt>
                <c:pt idx="28">
                  <c:v>0.05</c:v>
                </c:pt>
                <c:pt idx="29">
                  <c:v>0.05</c:v>
                </c:pt>
                <c:pt idx="30">
                  <c:v>0.05</c:v>
                </c:pt>
                <c:pt idx="31">
                  <c:v>0.05</c:v>
                </c:pt>
                <c:pt idx="32">
                  <c:v>0.05</c:v>
                </c:pt>
                <c:pt idx="33">
                  <c:v>0.05</c:v>
                </c:pt>
                <c:pt idx="34">
                  <c:v>0.05</c:v>
                </c:pt>
                <c:pt idx="35">
                  <c:v>0.05</c:v>
                </c:pt>
                <c:pt idx="36">
                  <c:v>0.05</c:v>
                </c:pt>
                <c:pt idx="37">
                  <c:v>0.05</c:v>
                </c:pt>
                <c:pt idx="38">
                  <c:v>0.05</c:v>
                </c:pt>
                <c:pt idx="39">
                  <c:v>0.05</c:v>
                </c:pt>
                <c:pt idx="40">
                  <c:v>0.05</c:v>
                </c:pt>
                <c:pt idx="41">
                  <c:v>0.05</c:v>
                </c:pt>
                <c:pt idx="42">
                  <c:v>0.05</c:v>
                </c:pt>
                <c:pt idx="43">
                  <c:v>0.05</c:v>
                </c:pt>
                <c:pt idx="44">
                  <c:v>0.05</c:v>
                </c:pt>
                <c:pt idx="45">
                  <c:v>0.05</c:v>
                </c:pt>
                <c:pt idx="46">
                  <c:v>0.05</c:v>
                </c:pt>
                <c:pt idx="47">
                  <c:v>0.05</c:v>
                </c:pt>
                <c:pt idx="48">
                  <c:v>0.05</c:v>
                </c:pt>
                <c:pt idx="49">
                  <c:v>0.05</c:v>
                </c:pt>
                <c:pt idx="50">
                  <c:v>0.05</c:v>
                </c:pt>
                <c:pt idx="51">
                  <c:v>0.05</c:v>
                </c:pt>
                <c:pt idx="52">
                  <c:v>0.05</c:v>
                </c:pt>
                <c:pt idx="53">
                  <c:v>0.05</c:v>
                </c:pt>
                <c:pt idx="54">
                  <c:v>0.05</c:v>
                </c:pt>
                <c:pt idx="55">
                  <c:v>0.05</c:v>
                </c:pt>
                <c:pt idx="56">
                  <c:v>0.05</c:v>
                </c:pt>
                <c:pt idx="57">
                  <c:v>0.05</c:v>
                </c:pt>
                <c:pt idx="58">
                  <c:v>0.05</c:v>
                </c:pt>
                <c:pt idx="59">
                  <c:v>0.05</c:v>
                </c:pt>
                <c:pt idx="60">
                  <c:v>0.05</c:v>
                </c:pt>
              </c:numCache>
            </c:numRef>
          </c:val>
          <c:extLst>
            <c:ext xmlns:c16="http://schemas.microsoft.com/office/drawing/2014/chart" uri="{C3380CC4-5D6E-409C-BE32-E72D297353CC}">
              <c16:uniqueId val="{00000007-6BD8-274E-8735-A5C027311139}"/>
            </c:ext>
          </c:extLst>
        </c:ser>
        <c:ser>
          <c:idx val="8"/>
          <c:order val="8"/>
          <c:tx>
            <c:strRef>
              <c:f>'5 Year Evolution of asset'!$J$1</c:f>
              <c:strCache>
                <c:ptCount val="1"/>
                <c:pt idx="0">
                  <c:v>UK Gilt</c:v>
                </c:pt>
              </c:strCache>
            </c:strRef>
          </c:tx>
          <c:spPr>
            <a:solidFill>
              <a:srgbClr val="7030A0"/>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asset'!$J$2:$J$62</c:f>
              <c:numCache>
                <c:formatCode>0.00%</c:formatCode>
                <c:ptCount val="61"/>
                <c:pt idx="0">
                  <c:v>0.1</c:v>
                </c:pt>
                <c:pt idx="1">
                  <c:v>0.1</c:v>
                </c:pt>
                <c:pt idx="2">
                  <c:v>0.1</c:v>
                </c:pt>
                <c:pt idx="3">
                  <c:v>0.1</c:v>
                </c:pt>
                <c:pt idx="4">
                  <c:v>0.1</c:v>
                </c:pt>
                <c:pt idx="5">
                  <c:v>0.1</c:v>
                </c:pt>
                <c:pt idx="6">
                  <c:v>0.1</c:v>
                </c:pt>
                <c:pt idx="7">
                  <c:v>0.1</c:v>
                </c:pt>
                <c:pt idx="8">
                  <c:v>0.1</c:v>
                </c:pt>
                <c:pt idx="9">
                  <c:v>0.1</c:v>
                </c:pt>
                <c:pt idx="10">
                  <c:v>0.1</c:v>
                </c:pt>
                <c:pt idx="11">
                  <c:v>0.1</c:v>
                </c:pt>
                <c:pt idx="12">
                  <c:v>0.1</c:v>
                </c:pt>
                <c:pt idx="13">
                  <c:v>0.1</c:v>
                </c:pt>
                <c:pt idx="14">
                  <c:v>0.1</c:v>
                </c:pt>
                <c:pt idx="15">
                  <c:v>0.1</c:v>
                </c:pt>
                <c:pt idx="16">
                  <c:v>0.1</c:v>
                </c:pt>
                <c:pt idx="17">
                  <c:v>0.1</c:v>
                </c:pt>
                <c:pt idx="18">
                  <c:v>0.1</c:v>
                </c:pt>
                <c:pt idx="19">
                  <c:v>0.1</c:v>
                </c:pt>
                <c:pt idx="20">
                  <c:v>0.1</c:v>
                </c:pt>
                <c:pt idx="21">
                  <c:v>0.05</c:v>
                </c:pt>
                <c:pt idx="22">
                  <c:v>0.05</c:v>
                </c:pt>
                <c:pt idx="23">
                  <c:v>0.05</c:v>
                </c:pt>
                <c:pt idx="24">
                  <c:v>0.05</c:v>
                </c:pt>
                <c:pt idx="25">
                  <c:v>0.05</c:v>
                </c:pt>
                <c:pt idx="26">
                  <c:v>0.05</c:v>
                </c:pt>
                <c:pt idx="27">
                  <c:v>0.05</c:v>
                </c:pt>
                <c:pt idx="28">
                  <c:v>0.05</c:v>
                </c:pt>
                <c:pt idx="29">
                  <c:v>0.05</c:v>
                </c:pt>
                <c:pt idx="30">
                  <c:v>0.05</c:v>
                </c:pt>
                <c:pt idx="31">
                  <c:v>0.05</c:v>
                </c:pt>
                <c:pt idx="32">
                  <c:v>0.05</c:v>
                </c:pt>
                <c:pt idx="33">
                  <c:v>0.05</c:v>
                </c:pt>
                <c:pt idx="34">
                  <c:v>0.05</c:v>
                </c:pt>
                <c:pt idx="35">
                  <c:v>0.05</c:v>
                </c:pt>
                <c:pt idx="36">
                  <c:v>0.05</c:v>
                </c:pt>
                <c:pt idx="37">
                  <c:v>0.05</c:v>
                </c:pt>
                <c:pt idx="38">
                  <c:v>0.05</c:v>
                </c:pt>
                <c:pt idx="39">
                  <c:v>0.05</c:v>
                </c:pt>
                <c:pt idx="40">
                  <c:v>0.05</c:v>
                </c:pt>
                <c:pt idx="41">
                  <c:v>0.05</c:v>
                </c:pt>
                <c:pt idx="42">
                  <c:v>0.05</c:v>
                </c:pt>
                <c:pt idx="43">
                  <c:v>0.05</c:v>
                </c:pt>
                <c:pt idx="44">
                  <c:v>0.05</c:v>
                </c:pt>
                <c:pt idx="45">
                  <c:v>0.05</c:v>
                </c:pt>
                <c:pt idx="46">
                  <c:v>0.05</c:v>
                </c:pt>
                <c:pt idx="47">
                  <c:v>0.05</c:v>
                </c:pt>
                <c:pt idx="48">
                  <c:v>0.05</c:v>
                </c:pt>
                <c:pt idx="49">
                  <c:v>0.05</c:v>
                </c:pt>
                <c:pt idx="50">
                  <c:v>0.05</c:v>
                </c:pt>
                <c:pt idx="51">
                  <c:v>0.05</c:v>
                </c:pt>
                <c:pt idx="52">
                  <c:v>0.05</c:v>
                </c:pt>
                <c:pt idx="53">
                  <c:v>0.05</c:v>
                </c:pt>
                <c:pt idx="54">
                  <c:v>0.05</c:v>
                </c:pt>
                <c:pt idx="55">
                  <c:v>0.05</c:v>
                </c:pt>
                <c:pt idx="56">
                  <c:v>0.05</c:v>
                </c:pt>
                <c:pt idx="57">
                  <c:v>0.05</c:v>
                </c:pt>
                <c:pt idx="58">
                  <c:v>0.05</c:v>
                </c:pt>
                <c:pt idx="59">
                  <c:v>0.05</c:v>
                </c:pt>
                <c:pt idx="60">
                  <c:v>0.05</c:v>
                </c:pt>
              </c:numCache>
            </c:numRef>
          </c:val>
          <c:extLst>
            <c:ext xmlns:c16="http://schemas.microsoft.com/office/drawing/2014/chart" uri="{C3380CC4-5D6E-409C-BE32-E72D297353CC}">
              <c16:uniqueId val="{00000008-6BD8-274E-8735-A5C027311139}"/>
            </c:ext>
          </c:extLst>
        </c:ser>
        <c:ser>
          <c:idx val="9"/>
          <c:order val="9"/>
          <c:tx>
            <c:strRef>
              <c:f>'5 Year Evolution of asset'!$K$1</c:f>
              <c:strCache>
                <c:ptCount val="1"/>
                <c:pt idx="0">
                  <c:v>Global Bond</c:v>
                </c:pt>
              </c:strCache>
            </c:strRef>
          </c:tx>
          <c:spPr>
            <a:solidFill>
              <a:srgbClr val="CF8DF0"/>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asset'!$K$2:$K$62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0.1</c:v>
                </c:pt>
                <c:pt idx="22">
                  <c:v>0.1</c:v>
                </c:pt>
                <c:pt idx="23">
                  <c:v>0.1</c:v>
                </c:pt>
                <c:pt idx="24">
                  <c:v>0.1</c:v>
                </c:pt>
                <c:pt idx="25">
                  <c:v>0.1</c:v>
                </c:pt>
                <c:pt idx="26">
                  <c:v>0.1</c:v>
                </c:pt>
                <c:pt idx="27">
                  <c:v>0.1</c:v>
                </c:pt>
                <c:pt idx="28">
                  <c:v>0.1</c:v>
                </c:pt>
                <c:pt idx="29">
                  <c:v>0.1</c:v>
                </c:pt>
                <c:pt idx="30">
                  <c:v>0.1</c:v>
                </c:pt>
                <c:pt idx="31">
                  <c:v>0.1</c:v>
                </c:pt>
                <c:pt idx="32">
                  <c:v>0.1</c:v>
                </c:pt>
                <c:pt idx="33">
                  <c:v>0.1</c:v>
                </c:pt>
                <c:pt idx="34">
                  <c:v>0.1</c:v>
                </c:pt>
                <c:pt idx="35">
                  <c:v>0.1</c:v>
                </c:pt>
                <c:pt idx="36">
                  <c:v>0.1</c:v>
                </c:pt>
                <c:pt idx="37">
                  <c:v>0.1</c:v>
                </c:pt>
                <c:pt idx="38">
                  <c:v>0.1</c:v>
                </c:pt>
                <c:pt idx="39">
                  <c:v>0.1</c:v>
                </c:pt>
                <c:pt idx="40">
                  <c:v>0.1</c:v>
                </c:pt>
                <c:pt idx="41">
                  <c:v>0.1</c:v>
                </c:pt>
                <c:pt idx="42">
                  <c:v>0.1</c:v>
                </c:pt>
                <c:pt idx="43">
                  <c:v>0.1</c:v>
                </c:pt>
                <c:pt idx="44">
                  <c:v>0.1</c:v>
                </c:pt>
                <c:pt idx="45">
                  <c:v>0.1</c:v>
                </c:pt>
                <c:pt idx="46">
                  <c:v>0.1</c:v>
                </c:pt>
                <c:pt idx="47">
                  <c:v>0.1</c:v>
                </c:pt>
                <c:pt idx="48">
                  <c:v>0.1</c:v>
                </c:pt>
                <c:pt idx="49">
                  <c:v>0.1</c:v>
                </c:pt>
                <c:pt idx="50">
                  <c:v>0.1</c:v>
                </c:pt>
                <c:pt idx="51">
                  <c:v>0.1</c:v>
                </c:pt>
                <c:pt idx="52">
                  <c:v>0.1</c:v>
                </c:pt>
                <c:pt idx="53">
                  <c:v>0.1</c:v>
                </c:pt>
                <c:pt idx="54">
                  <c:v>0.1</c:v>
                </c:pt>
                <c:pt idx="55">
                  <c:v>0.1</c:v>
                </c:pt>
                <c:pt idx="56">
                  <c:v>0.1</c:v>
                </c:pt>
                <c:pt idx="57">
                  <c:v>0.1</c:v>
                </c:pt>
                <c:pt idx="58">
                  <c:v>0.1</c:v>
                </c:pt>
                <c:pt idx="59">
                  <c:v>0.1</c:v>
                </c:pt>
                <c:pt idx="60">
                  <c:v>0.1</c:v>
                </c:pt>
              </c:numCache>
            </c:numRef>
          </c:val>
          <c:extLst>
            <c:ext xmlns:c16="http://schemas.microsoft.com/office/drawing/2014/chart" uri="{C3380CC4-5D6E-409C-BE32-E72D297353CC}">
              <c16:uniqueId val="{00000009-6BD8-274E-8735-A5C027311139}"/>
            </c:ext>
          </c:extLst>
        </c:ser>
        <c:ser>
          <c:idx val="10"/>
          <c:order val="10"/>
          <c:tx>
            <c:strRef>
              <c:f>'5 Year Evolution of asset'!$L$1</c:f>
              <c:strCache>
                <c:ptCount val="1"/>
                <c:pt idx="0">
                  <c:v>Sterling Liquidity Fund</c:v>
                </c:pt>
              </c:strCache>
            </c:strRef>
          </c:tx>
          <c:spPr>
            <a:solidFill>
              <a:srgbClr val="F29F1A"/>
            </a:solidFill>
            <a:ln>
              <a:solidFill>
                <a:schemeClr val="bg1"/>
              </a:solidFill>
            </a:ln>
            <a:effectLst/>
          </c:spPr>
          <c:invertIfNegative val="0"/>
          <c:cat>
            <c:numRef>
              <c:f>'5 Year Evolution of asset'!$A$2:$A$62</c:f>
              <c:numCache>
                <c:formatCode>m/d/yyyy</c:formatCode>
                <c:ptCount val="61"/>
                <c:pt idx="0">
                  <c:v>42825</c:v>
                </c:pt>
                <c:pt idx="1">
                  <c:v>42855</c:v>
                </c:pt>
                <c:pt idx="2">
                  <c:v>42886</c:v>
                </c:pt>
                <c:pt idx="3">
                  <c:v>42916</c:v>
                </c:pt>
                <c:pt idx="4">
                  <c:v>42947</c:v>
                </c:pt>
                <c:pt idx="5">
                  <c:v>42978</c:v>
                </c:pt>
                <c:pt idx="6">
                  <c:v>43008</c:v>
                </c:pt>
                <c:pt idx="7">
                  <c:v>43039</c:v>
                </c:pt>
                <c:pt idx="8">
                  <c:v>43069</c:v>
                </c:pt>
                <c:pt idx="9">
                  <c:v>43100</c:v>
                </c:pt>
                <c:pt idx="10">
                  <c:v>43131</c:v>
                </c:pt>
                <c:pt idx="11">
                  <c:v>43159</c:v>
                </c:pt>
                <c:pt idx="12">
                  <c:v>43190</c:v>
                </c:pt>
                <c:pt idx="13">
                  <c:v>43220</c:v>
                </c:pt>
                <c:pt idx="14">
                  <c:v>43251</c:v>
                </c:pt>
                <c:pt idx="15">
                  <c:v>43281</c:v>
                </c:pt>
                <c:pt idx="16">
                  <c:v>43312</c:v>
                </c:pt>
                <c:pt idx="17">
                  <c:v>43343</c:v>
                </c:pt>
                <c:pt idx="18">
                  <c:v>43373</c:v>
                </c:pt>
                <c:pt idx="19">
                  <c:v>43404</c:v>
                </c:pt>
                <c:pt idx="20">
                  <c:v>43434</c:v>
                </c:pt>
                <c:pt idx="21">
                  <c:v>43465</c:v>
                </c:pt>
                <c:pt idx="22">
                  <c:v>43496</c:v>
                </c:pt>
                <c:pt idx="23">
                  <c:v>43524</c:v>
                </c:pt>
                <c:pt idx="24">
                  <c:v>43555</c:v>
                </c:pt>
                <c:pt idx="25">
                  <c:v>43585</c:v>
                </c:pt>
                <c:pt idx="26">
                  <c:v>43616</c:v>
                </c:pt>
                <c:pt idx="27">
                  <c:v>43646</c:v>
                </c:pt>
                <c:pt idx="28">
                  <c:v>43677</c:v>
                </c:pt>
                <c:pt idx="29">
                  <c:v>43708</c:v>
                </c:pt>
                <c:pt idx="30">
                  <c:v>43738</c:v>
                </c:pt>
                <c:pt idx="31">
                  <c:v>43769</c:v>
                </c:pt>
                <c:pt idx="32">
                  <c:v>43799</c:v>
                </c:pt>
                <c:pt idx="33">
                  <c:v>43830</c:v>
                </c:pt>
                <c:pt idx="34">
                  <c:v>43861</c:v>
                </c:pt>
                <c:pt idx="35">
                  <c:v>43890</c:v>
                </c:pt>
                <c:pt idx="36">
                  <c:v>43921</c:v>
                </c:pt>
                <c:pt idx="37">
                  <c:v>43951</c:v>
                </c:pt>
                <c:pt idx="38">
                  <c:v>43982</c:v>
                </c:pt>
                <c:pt idx="39">
                  <c:v>44012</c:v>
                </c:pt>
                <c:pt idx="40">
                  <c:v>44043</c:v>
                </c:pt>
                <c:pt idx="41">
                  <c:v>44074</c:v>
                </c:pt>
                <c:pt idx="42">
                  <c:v>44104</c:v>
                </c:pt>
                <c:pt idx="43">
                  <c:v>44135</c:v>
                </c:pt>
                <c:pt idx="44">
                  <c:v>44165</c:v>
                </c:pt>
                <c:pt idx="45">
                  <c:v>44196</c:v>
                </c:pt>
                <c:pt idx="46">
                  <c:v>44227</c:v>
                </c:pt>
                <c:pt idx="47">
                  <c:v>44255</c:v>
                </c:pt>
                <c:pt idx="48">
                  <c:v>44286</c:v>
                </c:pt>
                <c:pt idx="49">
                  <c:v>44316</c:v>
                </c:pt>
                <c:pt idx="50">
                  <c:v>44347</c:v>
                </c:pt>
                <c:pt idx="51">
                  <c:v>44377</c:v>
                </c:pt>
                <c:pt idx="52">
                  <c:v>44408</c:v>
                </c:pt>
                <c:pt idx="53">
                  <c:v>44439</c:v>
                </c:pt>
                <c:pt idx="54">
                  <c:v>44469</c:v>
                </c:pt>
                <c:pt idx="55">
                  <c:v>44500</c:v>
                </c:pt>
                <c:pt idx="56">
                  <c:v>44530</c:v>
                </c:pt>
                <c:pt idx="57">
                  <c:v>44561</c:v>
                </c:pt>
                <c:pt idx="58">
                  <c:v>44592</c:v>
                </c:pt>
                <c:pt idx="59">
                  <c:v>44620</c:v>
                </c:pt>
                <c:pt idx="60">
                  <c:v>44651</c:v>
                </c:pt>
              </c:numCache>
            </c:numRef>
          </c:cat>
          <c:val>
            <c:numRef>
              <c:f>'5 Year Evolution of asset'!$L$2:$L$62</c:f>
              <c:numCache>
                <c:formatCode>0.00%</c:formatCode>
                <c:ptCount val="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0.04</c:v>
                </c:pt>
                <c:pt idx="38">
                  <c:v>0.04</c:v>
                </c:pt>
                <c:pt idx="39">
                  <c:v>0.04</c:v>
                </c:pt>
                <c:pt idx="40">
                  <c:v>0.04</c:v>
                </c:pt>
                <c:pt idx="41">
                  <c:v>1.5039999999999998E-2</c:v>
                </c:pt>
                <c:pt idx="42">
                  <c:v>8.0000000000000002E-3</c:v>
                </c:pt>
                <c:pt idx="43">
                  <c:v>8.0000000000000002E-3</c:v>
                </c:pt>
                <c:pt idx="44">
                  <c:v>8.0000000000000002E-3</c:v>
                </c:pt>
                <c:pt idx="45">
                  <c:v>8.0000000000000002E-3</c:v>
                </c:pt>
                <c:pt idx="46">
                  <c:v>8.0000000000000002E-3</c:v>
                </c:pt>
                <c:pt idx="47">
                  <c:v>8.0000000000000002E-3</c:v>
                </c:pt>
                <c:pt idx="48">
                  <c:v>8.0000000000000002E-3</c:v>
                </c:pt>
                <c:pt idx="49">
                  <c:v>8.0000000000000002E-3</c:v>
                </c:pt>
                <c:pt idx="50">
                  <c:v>8.0000000000000002E-3</c:v>
                </c:pt>
                <c:pt idx="51">
                  <c:v>8.0000000000000002E-3</c:v>
                </c:pt>
                <c:pt idx="52">
                  <c:v>8.0000000000000002E-3</c:v>
                </c:pt>
                <c:pt idx="53">
                  <c:v>4.0000000000000002E-4</c:v>
                </c:pt>
                <c:pt idx="54">
                  <c:v>4.0000000000000002E-4</c:v>
                </c:pt>
                <c:pt idx="55">
                  <c:v>4.0000000000000002E-4</c:v>
                </c:pt>
                <c:pt idx="56">
                  <c:v>4.0000000000000002E-4</c:v>
                </c:pt>
                <c:pt idx="57">
                  <c:v>4.0000000000000002E-4</c:v>
                </c:pt>
                <c:pt idx="58">
                  <c:v>4.0000000000000002E-4</c:v>
                </c:pt>
                <c:pt idx="59">
                  <c:v>4.0000000000000002E-4</c:v>
                </c:pt>
                <c:pt idx="60">
                  <c:v>4.0000000000000002E-4</c:v>
                </c:pt>
              </c:numCache>
            </c:numRef>
          </c:val>
          <c:extLst>
            <c:ext xmlns:c16="http://schemas.microsoft.com/office/drawing/2014/chart" uri="{C3380CC4-5D6E-409C-BE32-E72D297353CC}">
              <c16:uniqueId val="{0000000A-6BD8-274E-8735-A5C027311139}"/>
            </c:ext>
          </c:extLst>
        </c:ser>
        <c:dLbls>
          <c:showLegendKey val="0"/>
          <c:showVal val="0"/>
          <c:showCatName val="0"/>
          <c:showSerName val="0"/>
          <c:showPercent val="0"/>
          <c:showBubbleSize val="0"/>
        </c:dLbls>
        <c:gapWidth val="0"/>
        <c:overlap val="100"/>
        <c:axId val="542212095"/>
        <c:axId val="542215423"/>
      </c:barChart>
      <c:dateAx>
        <c:axId val="542212095"/>
        <c:scaling>
          <c:orientation val="minMax"/>
          <c:max val="44651"/>
          <c:min val="42825"/>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542215423"/>
        <c:crosses val="autoZero"/>
        <c:auto val="0"/>
        <c:lblOffset val="100"/>
        <c:baseTimeUnit val="months"/>
        <c:majorUnit val="1"/>
        <c:majorTimeUnit val="years"/>
        <c:minorUnit val="31"/>
        <c:minorTimeUnit val="days"/>
      </c:dateAx>
      <c:valAx>
        <c:axId val="542215423"/>
        <c:scaling>
          <c:orientation val="minMax"/>
        </c:scaling>
        <c:delete val="0"/>
        <c:axPos val="r"/>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542212095"/>
        <c:crosses val="max"/>
        <c:crossBetween val="between"/>
      </c:valAx>
      <c:spPr>
        <a:noFill/>
        <a:ln>
          <a:noFill/>
        </a:ln>
        <a:effectLst/>
      </c:spPr>
    </c:plotArea>
    <c:legend>
      <c:legendPos val="b"/>
      <c:layout>
        <c:manualLayout>
          <c:xMode val="edge"/>
          <c:yMode val="edge"/>
          <c:x val="9.9243428432556659E-3"/>
          <c:y val="0.83713368205655458"/>
          <c:w val="0.98015133372423591"/>
          <c:h val="0.11787208177759681"/>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'Performance Inception'!$C$1</c:f>
              <c:strCache>
                <c:ptCount val="1"/>
                <c:pt idx="0">
                  <c:v>Global up to 85% shares</c:v>
                </c:pt>
              </c:strCache>
            </c:strRef>
          </c:tx>
          <c:spPr>
            <a:ln w="28575" cap="rnd">
              <a:solidFill>
                <a:schemeClr val="bg1"/>
              </a:solidFill>
              <a:round/>
            </a:ln>
            <a:effectLst/>
          </c:spPr>
          <c:marker>
            <c:symbol val="none"/>
          </c:marker>
          <c:cat>
            <c:numRef>
              <c:f>'Performance Inception'!$A$2:$A$113</c:f>
              <c:numCache>
                <c:formatCode>dd/mm/yyyy;@</c:formatCode>
                <c:ptCount val="112"/>
                <c:pt idx="0">
                  <c:v>41277</c:v>
                </c:pt>
                <c:pt idx="1">
                  <c:v>41305</c:v>
                </c:pt>
                <c:pt idx="2">
                  <c:v>41333</c:v>
                </c:pt>
                <c:pt idx="3">
                  <c:v>41364</c:v>
                </c:pt>
                <c:pt idx="4">
                  <c:v>41394</c:v>
                </c:pt>
                <c:pt idx="5">
                  <c:v>41425</c:v>
                </c:pt>
                <c:pt idx="6">
                  <c:v>41455</c:v>
                </c:pt>
                <c:pt idx="7">
                  <c:v>41486</c:v>
                </c:pt>
                <c:pt idx="8">
                  <c:v>41517</c:v>
                </c:pt>
                <c:pt idx="9">
                  <c:v>41547</c:v>
                </c:pt>
                <c:pt idx="10">
                  <c:v>41578</c:v>
                </c:pt>
                <c:pt idx="11">
                  <c:v>41608</c:v>
                </c:pt>
                <c:pt idx="12">
                  <c:v>41639</c:v>
                </c:pt>
                <c:pt idx="13">
                  <c:v>41670</c:v>
                </c:pt>
                <c:pt idx="14">
                  <c:v>41698</c:v>
                </c:pt>
                <c:pt idx="15">
                  <c:v>41729</c:v>
                </c:pt>
                <c:pt idx="16">
                  <c:v>41759</c:v>
                </c:pt>
                <c:pt idx="17">
                  <c:v>41790</c:v>
                </c:pt>
                <c:pt idx="18">
                  <c:v>41820</c:v>
                </c:pt>
                <c:pt idx="19">
                  <c:v>41851</c:v>
                </c:pt>
                <c:pt idx="20">
                  <c:v>41882</c:v>
                </c:pt>
                <c:pt idx="21">
                  <c:v>41912</c:v>
                </c:pt>
                <c:pt idx="22">
                  <c:v>41943</c:v>
                </c:pt>
                <c:pt idx="23">
                  <c:v>41973</c:v>
                </c:pt>
                <c:pt idx="24">
                  <c:v>42004</c:v>
                </c:pt>
                <c:pt idx="25">
                  <c:v>42035</c:v>
                </c:pt>
                <c:pt idx="26">
                  <c:v>42063</c:v>
                </c:pt>
                <c:pt idx="27">
                  <c:v>42094</c:v>
                </c:pt>
                <c:pt idx="28">
                  <c:v>42124</c:v>
                </c:pt>
                <c:pt idx="29">
                  <c:v>42155</c:v>
                </c:pt>
                <c:pt idx="30">
                  <c:v>42185</c:v>
                </c:pt>
                <c:pt idx="31">
                  <c:v>42216</c:v>
                </c:pt>
                <c:pt idx="32">
                  <c:v>42247</c:v>
                </c:pt>
                <c:pt idx="33">
                  <c:v>42277</c:v>
                </c:pt>
                <c:pt idx="34">
                  <c:v>42308</c:v>
                </c:pt>
                <c:pt idx="35">
                  <c:v>42338</c:v>
                </c:pt>
                <c:pt idx="36">
                  <c:v>42369</c:v>
                </c:pt>
                <c:pt idx="37" formatCode="m/d/yyyy">
                  <c:v>42400</c:v>
                </c:pt>
                <c:pt idx="38" formatCode="m/d/yyyy">
                  <c:v>42429</c:v>
                </c:pt>
                <c:pt idx="39" formatCode="m/d/yyyy">
                  <c:v>42460</c:v>
                </c:pt>
                <c:pt idx="40" formatCode="m/d/yyyy">
                  <c:v>42490</c:v>
                </c:pt>
                <c:pt idx="41" formatCode="m/d/yyyy">
                  <c:v>42521</c:v>
                </c:pt>
                <c:pt idx="42" formatCode="m/d/yyyy">
                  <c:v>42551</c:v>
                </c:pt>
                <c:pt idx="43" formatCode="m/d/yyyy">
                  <c:v>42582</c:v>
                </c:pt>
                <c:pt idx="44" formatCode="m/d/yyyy">
                  <c:v>42613</c:v>
                </c:pt>
                <c:pt idx="45" formatCode="m/d/yyyy">
                  <c:v>42643</c:v>
                </c:pt>
                <c:pt idx="46" formatCode="m/d/yyyy">
                  <c:v>42674</c:v>
                </c:pt>
                <c:pt idx="47" formatCode="m/d/yyyy">
                  <c:v>42704</c:v>
                </c:pt>
                <c:pt idx="48" formatCode="m/d/yyyy">
                  <c:v>42735</c:v>
                </c:pt>
                <c:pt idx="49" formatCode="m/d/yyyy">
                  <c:v>42766</c:v>
                </c:pt>
                <c:pt idx="50" formatCode="m/d/yyyy">
                  <c:v>42794</c:v>
                </c:pt>
                <c:pt idx="51" formatCode="m/d/yyyy">
                  <c:v>42825</c:v>
                </c:pt>
                <c:pt idx="52" formatCode="m/d/yyyy">
                  <c:v>42855</c:v>
                </c:pt>
                <c:pt idx="53" formatCode="m/d/yyyy">
                  <c:v>42886</c:v>
                </c:pt>
                <c:pt idx="54" formatCode="m/d/yyyy">
                  <c:v>42916</c:v>
                </c:pt>
                <c:pt idx="55" formatCode="m/d/yyyy">
                  <c:v>42947</c:v>
                </c:pt>
                <c:pt idx="56" formatCode="m/d/yyyy">
                  <c:v>42978</c:v>
                </c:pt>
                <c:pt idx="57" formatCode="m/d/yyyy">
                  <c:v>43008</c:v>
                </c:pt>
                <c:pt idx="58" formatCode="m/d/yyyy">
                  <c:v>43039</c:v>
                </c:pt>
                <c:pt idx="59" formatCode="m/d/yyyy">
                  <c:v>43069</c:v>
                </c:pt>
                <c:pt idx="60" formatCode="m/d/yyyy">
                  <c:v>43100</c:v>
                </c:pt>
                <c:pt idx="61" formatCode="m/d/yyyy">
                  <c:v>43131</c:v>
                </c:pt>
                <c:pt idx="62" formatCode="m/d/yyyy">
                  <c:v>43159</c:v>
                </c:pt>
                <c:pt idx="63" formatCode="m/d/yyyy">
                  <c:v>43190</c:v>
                </c:pt>
                <c:pt idx="64" formatCode="m/d/yyyy">
                  <c:v>43220</c:v>
                </c:pt>
                <c:pt idx="65" formatCode="m/d/yyyy">
                  <c:v>43251</c:v>
                </c:pt>
                <c:pt idx="66" formatCode="m/d/yyyy">
                  <c:v>43281</c:v>
                </c:pt>
                <c:pt idx="67" formatCode="m/d/yyyy">
                  <c:v>43312</c:v>
                </c:pt>
                <c:pt idx="68" formatCode="m/d/yyyy">
                  <c:v>43343</c:v>
                </c:pt>
                <c:pt idx="69" formatCode="m/d/yyyy">
                  <c:v>43373</c:v>
                </c:pt>
                <c:pt idx="70" formatCode="m/d/yyyy">
                  <c:v>43404</c:v>
                </c:pt>
                <c:pt idx="71" formatCode="m/d/yyyy">
                  <c:v>43434</c:v>
                </c:pt>
                <c:pt idx="72" formatCode="m/d/yyyy">
                  <c:v>43465</c:v>
                </c:pt>
                <c:pt idx="73" formatCode="m/d/yyyy">
                  <c:v>43496</c:v>
                </c:pt>
                <c:pt idx="74" formatCode="m/d/yyyy">
                  <c:v>43524</c:v>
                </c:pt>
                <c:pt idx="75" formatCode="m/d/yyyy">
                  <c:v>43555</c:v>
                </c:pt>
                <c:pt idx="76" formatCode="m/d/yyyy">
                  <c:v>43585</c:v>
                </c:pt>
                <c:pt idx="77" formatCode="m/d/yyyy">
                  <c:v>43616</c:v>
                </c:pt>
                <c:pt idx="78" formatCode="m/d/yyyy">
                  <c:v>43646</c:v>
                </c:pt>
                <c:pt idx="79" formatCode="m/d/yyyy">
                  <c:v>43677</c:v>
                </c:pt>
                <c:pt idx="80" formatCode="m/d/yyyy">
                  <c:v>43708</c:v>
                </c:pt>
                <c:pt idx="81" formatCode="m/d/yyyy">
                  <c:v>43738</c:v>
                </c:pt>
                <c:pt idx="82" formatCode="m/d/yyyy">
                  <c:v>43769</c:v>
                </c:pt>
                <c:pt idx="83" formatCode="m/d/yyyy">
                  <c:v>43799</c:v>
                </c:pt>
                <c:pt idx="84" formatCode="m/d/yyyy">
                  <c:v>43830</c:v>
                </c:pt>
                <c:pt idx="85" formatCode="m/d/yyyy">
                  <c:v>43861</c:v>
                </c:pt>
                <c:pt idx="86" formatCode="m/d/yyyy">
                  <c:v>43890</c:v>
                </c:pt>
                <c:pt idx="87" formatCode="m/d/yyyy">
                  <c:v>43921</c:v>
                </c:pt>
                <c:pt idx="88" formatCode="m/d/yyyy">
                  <c:v>43951</c:v>
                </c:pt>
                <c:pt idx="89" formatCode="m/d/yyyy">
                  <c:v>43982</c:v>
                </c:pt>
                <c:pt idx="90" formatCode="m/d/yyyy">
                  <c:v>44012</c:v>
                </c:pt>
                <c:pt idx="91" formatCode="m/d/yyyy">
                  <c:v>44043</c:v>
                </c:pt>
                <c:pt idx="92" formatCode="m/d/yyyy">
                  <c:v>44074</c:v>
                </c:pt>
                <c:pt idx="93" formatCode="m/d/yyyy">
                  <c:v>44104</c:v>
                </c:pt>
                <c:pt idx="94" formatCode="m/d/yyyy">
                  <c:v>44135</c:v>
                </c:pt>
                <c:pt idx="95" formatCode="m/d/yyyy">
                  <c:v>44165</c:v>
                </c:pt>
                <c:pt idx="96" formatCode="m/d/yyyy">
                  <c:v>44196</c:v>
                </c:pt>
                <c:pt idx="97" formatCode="m/d/yyyy">
                  <c:v>44227</c:v>
                </c:pt>
                <c:pt idx="98" formatCode="m/d/yyyy">
                  <c:v>44255</c:v>
                </c:pt>
                <c:pt idx="99" formatCode="m/d/yyyy">
                  <c:v>44286</c:v>
                </c:pt>
                <c:pt idx="100" formatCode="m/d/yyyy">
                  <c:v>44316</c:v>
                </c:pt>
                <c:pt idx="101" formatCode="m/d/yyyy">
                  <c:v>44347</c:v>
                </c:pt>
                <c:pt idx="102" formatCode="m/d/yyyy">
                  <c:v>44377</c:v>
                </c:pt>
                <c:pt idx="103" formatCode="m/d/yyyy">
                  <c:v>44408</c:v>
                </c:pt>
                <c:pt idx="104" formatCode="m/d/yyyy">
                  <c:v>44439</c:v>
                </c:pt>
                <c:pt idx="105" formatCode="m/d/yyyy">
                  <c:v>44469</c:v>
                </c:pt>
                <c:pt idx="106" formatCode="m/d/yyyy">
                  <c:v>44500</c:v>
                </c:pt>
                <c:pt idx="107" formatCode="m/d/yyyy">
                  <c:v>44530</c:v>
                </c:pt>
                <c:pt idx="108" formatCode="m/d/yyyy">
                  <c:v>44561</c:v>
                </c:pt>
                <c:pt idx="109" formatCode="m/d/yyyy">
                  <c:v>44592</c:v>
                </c:pt>
                <c:pt idx="110" formatCode="m/d/yyyy">
                  <c:v>44620</c:v>
                </c:pt>
                <c:pt idx="111" formatCode="m/d/yyyy">
                  <c:v>44651</c:v>
                </c:pt>
              </c:numCache>
            </c:numRef>
          </c:cat>
          <c:val>
            <c:numRef>
              <c:f>'Performance Inception'!$C$2:$C$113</c:f>
              <c:numCache>
                <c:formatCode>0.00%</c:formatCode>
                <c:ptCount val="112"/>
                <c:pt idx="0">
                  <c:v>0</c:v>
                </c:pt>
                <c:pt idx="1">
                  <c:v>3.9411048156369866E-2</c:v>
                </c:pt>
                <c:pt idx="2">
                  <c:v>7.1401094717945757E-2</c:v>
                </c:pt>
                <c:pt idx="3">
                  <c:v>7.8205015186606941E-2</c:v>
                </c:pt>
                <c:pt idx="4">
                  <c:v>8.4025212171724872E-2</c:v>
                </c:pt>
                <c:pt idx="5">
                  <c:v>0.10173824540595122</c:v>
                </c:pt>
                <c:pt idx="6">
                  <c:v>6.6915235492583047E-2</c:v>
                </c:pt>
                <c:pt idx="7">
                  <c:v>0.11445051730632061</c:v>
                </c:pt>
                <c:pt idx="8">
                  <c:v>8.3524334634279107E-2</c:v>
                </c:pt>
                <c:pt idx="9">
                  <c:v>9.7623035558298099E-2</c:v>
                </c:pt>
                <c:pt idx="10">
                  <c:v>0.14110521633902584</c:v>
                </c:pt>
                <c:pt idx="11">
                  <c:v>0.13043852830158431</c:v>
                </c:pt>
                <c:pt idx="12">
                  <c:v>0.12799270953622499</c:v>
                </c:pt>
                <c:pt idx="13">
                  <c:v>0.10833780783933444</c:v>
                </c:pt>
                <c:pt idx="14">
                  <c:v>0.14817961067790764</c:v>
                </c:pt>
                <c:pt idx="15">
                  <c:v>0.14034588599225839</c:v>
                </c:pt>
                <c:pt idx="16">
                  <c:v>0.15073408611888039</c:v>
                </c:pt>
                <c:pt idx="17">
                  <c:v>0.17576994895056131</c:v>
                </c:pt>
                <c:pt idx="18">
                  <c:v>0.16781000312547567</c:v>
                </c:pt>
                <c:pt idx="19">
                  <c:v>0.17243410455117369</c:v>
                </c:pt>
                <c:pt idx="20">
                  <c:v>0.20002243931367758</c:v>
                </c:pt>
                <c:pt idx="21">
                  <c:v>0.1845252883051105</c:v>
                </c:pt>
                <c:pt idx="22">
                  <c:v>0.18736025516705257</c:v>
                </c:pt>
                <c:pt idx="23">
                  <c:v>0.22682339458731682</c:v>
                </c:pt>
                <c:pt idx="24">
                  <c:v>0.22228143707776038</c:v>
                </c:pt>
                <c:pt idx="25">
                  <c:v>0.27304437374279744</c:v>
                </c:pt>
                <c:pt idx="26">
                  <c:v>0.28812679815035924</c:v>
                </c:pt>
                <c:pt idx="27">
                  <c:v>0.30807775222189271</c:v>
                </c:pt>
                <c:pt idx="28">
                  <c:v>0.30445139885078643</c:v>
                </c:pt>
                <c:pt idx="29">
                  <c:v>0.32443841610501578</c:v>
                </c:pt>
                <c:pt idx="30">
                  <c:v>0.2528429809025412</c:v>
                </c:pt>
                <c:pt idx="31">
                  <c:v>0.27175411320633747</c:v>
                </c:pt>
                <c:pt idx="32">
                  <c:v>0.21755716014457316</c:v>
                </c:pt>
                <c:pt idx="33">
                  <c:v>0.19040759410487151</c:v>
                </c:pt>
                <c:pt idx="34">
                  <c:v>0.24606510606582743</c:v>
                </c:pt>
                <c:pt idx="35">
                  <c:v>0.26334337759755089</c:v>
                </c:pt>
                <c:pt idx="36">
                  <c:v>0.25292312130853256</c:v>
                </c:pt>
                <c:pt idx="37">
                  <c:v>0.22881288016605095</c:v>
                </c:pt>
                <c:pt idx="38">
                  <c:v>0.23372148003301763</c:v>
                </c:pt>
                <c:pt idx="39">
                  <c:v>0.27016532965756013</c:v>
                </c:pt>
                <c:pt idx="40">
                  <c:v>0.27629607071589413</c:v>
                </c:pt>
                <c:pt idx="41">
                  <c:v>0.28943909729846684</c:v>
                </c:pt>
                <c:pt idx="42">
                  <c:v>0.35693735424463657</c:v>
                </c:pt>
                <c:pt idx="43">
                  <c:v>0.42724052540050161</c:v>
                </c:pt>
                <c:pt idx="44">
                  <c:v>0.46300318157411779</c:v>
                </c:pt>
                <c:pt idx="45">
                  <c:v>0.46933427364743019</c:v>
                </c:pt>
                <c:pt idx="46">
                  <c:v>0.48157572066260079</c:v>
                </c:pt>
                <c:pt idx="47">
                  <c:v>0.44709531098484523</c:v>
                </c:pt>
                <c:pt idx="48">
                  <c:v>0.50988531907902646</c:v>
                </c:pt>
                <c:pt idx="49">
                  <c:v>0.50609868489593768</c:v>
                </c:pt>
                <c:pt idx="50">
                  <c:v>0.55784935206481734</c:v>
                </c:pt>
                <c:pt idx="51">
                  <c:v>0.57590097851435718</c:v>
                </c:pt>
                <c:pt idx="52">
                  <c:v>0.56327886457072784</c:v>
                </c:pt>
                <c:pt idx="53">
                  <c:v>0.60819756212884957</c:v>
                </c:pt>
                <c:pt idx="54">
                  <c:v>0.59339162212195773</c:v>
                </c:pt>
                <c:pt idx="55">
                  <c:v>0.61034131798911684</c:v>
                </c:pt>
                <c:pt idx="56">
                  <c:v>0.64377990238898519</c:v>
                </c:pt>
                <c:pt idx="57">
                  <c:v>0.61607135701749449</c:v>
                </c:pt>
                <c:pt idx="58">
                  <c:v>0.65443857638582781</c:v>
                </c:pt>
                <c:pt idx="59">
                  <c:v>0.64732611535410034</c:v>
                </c:pt>
                <c:pt idx="60">
                  <c:v>0.6806044189419862</c:v>
                </c:pt>
                <c:pt idx="61">
                  <c:v>0.67064697349756752</c:v>
                </c:pt>
                <c:pt idx="62">
                  <c:v>0.64720590474511352</c:v>
                </c:pt>
                <c:pt idx="63">
                  <c:v>0.60691531563298895</c:v>
                </c:pt>
                <c:pt idx="64">
                  <c:v>0.65852573709138418</c:v>
                </c:pt>
                <c:pt idx="65">
                  <c:v>0.69508979732491305</c:v>
                </c:pt>
                <c:pt idx="66">
                  <c:v>0.69084235580737441</c:v>
                </c:pt>
                <c:pt idx="67">
                  <c:v>0.72916950497271205</c:v>
                </c:pt>
                <c:pt idx="68">
                  <c:v>0.73095262900601821</c:v>
                </c:pt>
                <c:pt idx="69">
                  <c:v>0.72558322180460144</c:v>
                </c:pt>
                <c:pt idx="70">
                  <c:v>0.65459885719781052</c:v>
                </c:pt>
                <c:pt idx="71">
                  <c:v>0.63827024947708355</c:v>
                </c:pt>
                <c:pt idx="72">
                  <c:v>0.59974274929676796</c:v>
                </c:pt>
                <c:pt idx="73">
                  <c:v>0.66111026518460347</c:v>
                </c:pt>
                <c:pt idx="74">
                  <c:v>0.67539529255255171</c:v>
                </c:pt>
                <c:pt idx="75">
                  <c:v>0.72382013287279268</c:v>
                </c:pt>
                <c:pt idx="76">
                  <c:v>0.75471425938243808</c:v>
                </c:pt>
                <c:pt idx="77">
                  <c:v>0.73652238722241359</c:v>
                </c:pt>
                <c:pt idx="78">
                  <c:v>0.80223752013527694</c:v>
                </c:pt>
                <c:pt idx="79">
                  <c:v>0.85873650635914123</c:v>
                </c:pt>
                <c:pt idx="80">
                  <c:v>0.83473445476474772</c:v>
                </c:pt>
                <c:pt idx="81">
                  <c:v>0.85985847204301913</c:v>
                </c:pt>
                <c:pt idx="82">
                  <c:v>0.84929997355366593</c:v>
                </c:pt>
                <c:pt idx="83">
                  <c:v>0.87544578100832671</c:v>
                </c:pt>
                <c:pt idx="84">
                  <c:v>0.89321691603689657</c:v>
                </c:pt>
                <c:pt idx="85">
                  <c:v>0.88929003614332314</c:v>
                </c:pt>
                <c:pt idx="86">
                  <c:v>0.78783228215834145</c:v>
                </c:pt>
                <c:pt idx="87">
                  <c:v>0.58219200038467389</c:v>
                </c:pt>
                <c:pt idx="88">
                  <c:v>0.69847572947804526</c:v>
                </c:pt>
                <c:pt idx="89">
                  <c:v>0.75982321026438315</c:v>
                </c:pt>
                <c:pt idx="90">
                  <c:v>0.79654755130989496</c:v>
                </c:pt>
                <c:pt idx="91">
                  <c:v>0.80568355759290244</c:v>
                </c:pt>
                <c:pt idx="92">
                  <c:v>0.85178432613939603</c:v>
                </c:pt>
                <c:pt idx="93">
                  <c:v>0.8403643182856364</c:v>
                </c:pt>
                <c:pt idx="94">
                  <c:v>0.80568355759290244</c:v>
                </c:pt>
                <c:pt idx="95">
                  <c:v>0.95212011444050004</c:v>
                </c:pt>
                <c:pt idx="96">
                  <c:v>0.99677835567914985</c:v>
                </c:pt>
                <c:pt idx="97">
                  <c:v>0.98780263020812442</c:v>
                </c:pt>
                <c:pt idx="98">
                  <c:v>0.99072775502680654</c:v>
                </c:pt>
                <c:pt idx="99">
                  <c:v>1.0537982545419573</c:v>
                </c:pt>
                <c:pt idx="100">
                  <c:v>1.1098965387358648</c:v>
                </c:pt>
                <c:pt idx="101">
                  <c:v>1.1243218118142986</c:v>
                </c:pt>
                <c:pt idx="102">
                  <c:v>1.162989557705099</c:v>
                </c:pt>
                <c:pt idx="103">
                  <c:v>1.1834253612328798</c:v>
                </c:pt>
                <c:pt idx="104">
                  <c:v>1.2301071477228103</c:v>
                </c:pt>
                <c:pt idx="105">
                  <c:v>1.1744095655588591</c:v>
                </c:pt>
                <c:pt idx="106">
                  <c:v>1.2295060946778755</c:v>
                </c:pt>
                <c:pt idx="107">
                  <c:v>1.226100127423245</c:v>
                </c:pt>
                <c:pt idx="108">
                  <c:v>1.2761878811678056</c:v>
                </c:pt>
                <c:pt idx="109">
                  <c:v>1.1734078104839676</c:v>
                </c:pt>
                <c:pt idx="110">
                  <c:v>1.1359421706830366</c:v>
                </c:pt>
                <c:pt idx="111">
                  <c:v>1.1914394018320094</c:v>
                </c:pt>
              </c:numCache>
            </c:numRef>
          </c:val>
          <c:smooth val="0"/>
          <c:extLst>
            <c:ext xmlns:c16="http://schemas.microsoft.com/office/drawing/2014/chart" uri="{C3380CC4-5D6E-409C-BE32-E72D297353CC}">
              <c16:uniqueId val="{00000000-3F6D-A143-B30F-64F615754934}"/>
            </c:ext>
          </c:extLst>
        </c:ser>
        <c:ser>
          <c:idx val="1"/>
          <c:order val="1"/>
          <c:tx>
            <c:strRef>
              <c:f>'Performance Inception'!$E$1</c:f>
              <c:strCache>
                <c:ptCount val="1"/>
                <c:pt idx="0">
                  <c:v>Pre-Retirement</c:v>
                </c:pt>
              </c:strCache>
            </c:strRef>
          </c:tx>
          <c:spPr>
            <a:ln w="28575" cap="rnd">
              <a:solidFill>
                <a:srgbClr val="99E4F4"/>
              </a:solidFill>
              <a:round/>
            </a:ln>
            <a:effectLst/>
          </c:spPr>
          <c:marker>
            <c:symbol val="none"/>
          </c:marker>
          <c:cat>
            <c:numRef>
              <c:f>'Performance Inception'!$A$2:$A$113</c:f>
              <c:numCache>
                <c:formatCode>dd/mm/yyyy;@</c:formatCode>
                <c:ptCount val="112"/>
                <c:pt idx="0">
                  <c:v>41277</c:v>
                </c:pt>
                <c:pt idx="1">
                  <c:v>41305</c:v>
                </c:pt>
                <c:pt idx="2">
                  <c:v>41333</c:v>
                </c:pt>
                <c:pt idx="3">
                  <c:v>41364</c:v>
                </c:pt>
                <c:pt idx="4">
                  <c:v>41394</c:v>
                </c:pt>
                <c:pt idx="5">
                  <c:v>41425</c:v>
                </c:pt>
                <c:pt idx="6">
                  <c:v>41455</c:v>
                </c:pt>
                <c:pt idx="7">
                  <c:v>41486</c:v>
                </c:pt>
                <c:pt idx="8">
                  <c:v>41517</c:v>
                </c:pt>
                <c:pt idx="9">
                  <c:v>41547</c:v>
                </c:pt>
                <c:pt idx="10">
                  <c:v>41578</c:v>
                </c:pt>
                <c:pt idx="11">
                  <c:v>41608</c:v>
                </c:pt>
                <c:pt idx="12">
                  <c:v>41639</c:v>
                </c:pt>
                <c:pt idx="13">
                  <c:v>41670</c:v>
                </c:pt>
                <c:pt idx="14">
                  <c:v>41698</c:v>
                </c:pt>
                <c:pt idx="15">
                  <c:v>41729</c:v>
                </c:pt>
                <c:pt idx="16">
                  <c:v>41759</c:v>
                </c:pt>
                <c:pt idx="17">
                  <c:v>41790</c:v>
                </c:pt>
                <c:pt idx="18">
                  <c:v>41820</c:v>
                </c:pt>
                <c:pt idx="19">
                  <c:v>41851</c:v>
                </c:pt>
                <c:pt idx="20">
                  <c:v>41882</c:v>
                </c:pt>
                <c:pt idx="21">
                  <c:v>41912</c:v>
                </c:pt>
                <c:pt idx="22">
                  <c:v>41943</c:v>
                </c:pt>
                <c:pt idx="23">
                  <c:v>41973</c:v>
                </c:pt>
                <c:pt idx="24">
                  <c:v>42004</c:v>
                </c:pt>
                <c:pt idx="25">
                  <c:v>42035</c:v>
                </c:pt>
                <c:pt idx="26">
                  <c:v>42063</c:v>
                </c:pt>
                <c:pt idx="27">
                  <c:v>42094</c:v>
                </c:pt>
                <c:pt idx="28">
                  <c:v>42124</c:v>
                </c:pt>
                <c:pt idx="29">
                  <c:v>42155</c:v>
                </c:pt>
                <c:pt idx="30">
                  <c:v>42185</c:v>
                </c:pt>
                <c:pt idx="31">
                  <c:v>42216</c:v>
                </c:pt>
                <c:pt idx="32">
                  <c:v>42247</c:v>
                </c:pt>
                <c:pt idx="33">
                  <c:v>42277</c:v>
                </c:pt>
                <c:pt idx="34">
                  <c:v>42308</c:v>
                </c:pt>
                <c:pt idx="35">
                  <c:v>42338</c:v>
                </c:pt>
                <c:pt idx="36">
                  <c:v>42369</c:v>
                </c:pt>
                <c:pt idx="37" formatCode="m/d/yyyy">
                  <c:v>42400</c:v>
                </c:pt>
                <c:pt idx="38" formatCode="m/d/yyyy">
                  <c:v>42429</c:v>
                </c:pt>
                <c:pt idx="39" formatCode="m/d/yyyy">
                  <c:v>42460</c:v>
                </c:pt>
                <c:pt idx="40" formatCode="m/d/yyyy">
                  <c:v>42490</c:v>
                </c:pt>
                <c:pt idx="41" formatCode="m/d/yyyy">
                  <c:v>42521</c:v>
                </c:pt>
                <c:pt idx="42" formatCode="m/d/yyyy">
                  <c:v>42551</c:v>
                </c:pt>
                <c:pt idx="43" formatCode="m/d/yyyy">
                  <c:v>42582</c:v>
                </c:pt>
                <c:pt idx="44" formatCode="m/d/yyyy">
                  <c:v>42613</c:v>
                </c:pt>
                <c:pt idx="45" formatCode="m/d/yyyy">
                  <c:v>42643</c:v>
                </c:pt>
                <c:pt idx="46" formatCode="m/d/yyyy">
                  <c:v>42674</c:v>
                </c:pt>
                <c:pt idx="47" formatCode="m/d/yyyy">
                  <c:v>42704</c:v>
                </c:pt>
                <c:pt idx="48" formatCode="m/d/yyyy">
                  <c:v>42735</c:v>
                </c:pt>
                <c:pt idx="49" formatCode="m/d/yyyy">
                  <c:v>42766</c:v>
                </c:pt>
                <c:pt idx="50" formatCode="m/d/yyyy">
                  <c:v>42794</c:v>
                </c:pt>
                <c:pt idx="51" formatCode="m/d/yyyy">
                  <c:v>42825</c:v>
                </c:pt>
                <c:pt idx="52" formatCode="m/d/yyyy">
                  <c:v>42855</c:v>
                </c:pt>
                <c:pt idx="53" formatCode="m/d/yyyy">
                  <c:v>42886</c:v>
                </c:pt>
                <c:pt idx="54" formatCode="m/d/yyyy">
                  <c:v>42916</c:v>
                </c:pt>
                <c:pt idx="55" formatCode="m/d/yyyy">
                  <c:v>42947</c:v>
                </c:pt>
                <c:pt idx="56" formatCode="m/d/yyyy">
                  <c:v>42978</c:v>
                </c:pt>
                <c:pt idx="57" formatCode="m/d/yyyy">
                  <c:v>43008</c:v>
                </c:pt>
                <c:pt idx="58" formatCode="m/d/yyyy">
                  <c:v>43039</c:v>
                </c:pt>
                <c:pt idx="59" formatCode="m/d/yyyy">
                  <c:v>43069</c:v>
                </c:pt>
                <c:pt idx="60" formatCode="m/d/yyyy">
                  <c:v>43100</c:v>
                </c:pt>
                <c:pt idx="61" formatCode="m/d/yyyy">
                  <c:v>43131</c:v>
                </c:pt>
                <c:pt idx="62" formatCode="m/d/yyyy">
                  <c:v>43159</c:v>
                </c:pt>
                <c:pt idx="63" formatCode="m/d/yyyy">
                  <c:v>43190</c:v>
                </c:pt>
                <c:pt idx="64" formatCode="m/d/yyyy">
                  <c:v>43220</c:v>
                </c:pt>
                <c:pt idx="65" formatCode="m/d/yyyy">
                  <c:v>43251</c:v>
                </c:pt>
                <c:pt idx="66" formatCode="m/d/yyyy">
                  <c:v>43281</c:v>
                </c:pt>
                <c:pt idx="67" formatCode="m/d/yyyy">
                  <c:v>43312</c:v>
                </c:pt>
                <c:pt idx="68" formatCode="m/d/yyyy">
                  <c:v>43343</c:v>
                </c:pt>
                <c:pt idx="69" formatCode="m/d/yyyy">
                  <c:v>43373</c:v>
                </c:pt>
                <c:pt idx="70" formatCode="m/d/yyyy">
                  <c:v>43404</c:v>
                </c:pt>
                <c:pt idx="71" formatCode="m/d/yyyy">
                  <c:v>43434</c:v>
                </c:pt>
                <c:pt idx="72" formatCode="m/d/yyyy">
                  <c:v>43465</c:v>
                </c:pt>
                <c:pt idx="73" formatCode="m/d/yyyy">
                  <c:v>43496</c:v>
                </c:pt>
                <c:pt idx="74" formatCode="m/d/yyyy">
                  <c:v>43524</c:v>
                </c:pt>
                <c:pt idx="75" formatCode="m/d/yyyy">
                  <c:v>43555</c:v>
                </c:pt>
                <c:pt idx="76" formatCode="m/d/yyyy">
                  <c:v>43585</c:v>
                </c:pt>
                <c:pt idx="77" formatCode="m/d/yyyy">
                  <c:v>43616</c:v>
                </c:pt>
                <c:pt idx="78" formatCode="m/d/yyyy">
                  <c:v>43646</c:v>
                </c:pt>
                <c:pt idx="79" formatCode="m/d/yyyy">
                  <c:v>43677</c:v>
                </c:pt>
                <c:pt idx="80" formatCode="m/d/yyyy">
                  <c:v>43708</c:v>
                </c:pt>
                <c:pt idx="81" formatCode="m/d/yyyy">
                  <c:v>43738</c:v>
                </c:pt>
                <c:pt idx="82" formatCode="m/d/yyyy">
                  <c:v>43769</c:v>
                </c:pt>
                <c:pt idx="83" formatCode="m/d/yyyy">
                  <c:v>43799</c:v>
                </c:pt>
                <c:pt idx="84" formatCode="m/d/yyyy">
                  <c:v>43830</c:v>
                </c:pt>
                <c:pt idx="85" formatCode="m/d/yyyy">
                  <c:v>43861</c:v>
                </c:pt>
                <c:pt idx="86" formatCode="m/d/yyyy">
                  <c:v>43890</c:v>
                </c:pt>
                <c:pt idx="87" formatCode="m/d/yyyy">
                  <c:v>43921</c:v>
                </c:pt>
                <c:pt idx="88" formatCode="m/d/yyyy">
                  <c:v>43951</c:v>
                </c:pt>
                <c:pt idx="89" formatCode="m/d/yyyy">
                  <c:v>43982</c:v>
                </c:pt>
                <c:pt idx="90" formatCode="m/d/yyyy">
                  <c:v>44012</c:v>
                </c:pt>
                <c:pt idx="91" formatCode="m/d/yyyy">
                  <c:v>44043</c:v>
                </c:pt>
                <c:pt idx="92" formatCode="m/d/yyyy">
                  <c:v>44074</c:v>
                </c:pt>
                <c:pt idx="93" formatCode="m/d/yyyy">
                  <c:v>44104</c:v>
                </c:pt>
                <c:pt idx="94" formatCode="m/d/yyyy">
                  <c:v>44135</c:v>
                </c:pt>
                <c:pt idx="95" formatCode="m/d/yyyy">
                  <c:v>44165</c:v>
                </c:pt>
                <c:pt idx="96" formatCode="m/d/yyyy">
                  <c:v>44196</c:v>
                </c:pt>
                <c:pt idx="97" formatCode="m/d/yyyy">
                  <c:v>44227</c:v>
                </c:pt>
                <c:pt idx="98" formatCode="m/d/yyyy">
                  <c:v>44255</c:v>
                </c:pt>
                <c:pt idx="99" formatCode="m/d/yyyy">
                  <c:v>44286</c:v>
                </c:pt>
                <c:pt idx="100" formatCode="m/d/yyyy">
                  <c:v>44316</c:v>
                </c:pt>
                <c:pt idx="101" formatCode="m/d/yyyy">
                  <c:v>44347</c:v>
                </c:pt>
                <c:pt idx="102" formatCode="m/d/yyyy">
                  <c:v>44377</c:v>
                </c:pt>
                <c:pt idx="103" formatCode="m/d/yyyy">
                  <c:v>44408</c:v>
                </c:pt>
                <c:pt idx="104" formatCode="m/d/yyyy">
                  <c:v>44439</c:v>
                </c:pt>
                <c:pt idx="105" formatCode="m/d/yyyy">
                  <c:v>44469</c:v>
                </c:pt>
                <c:pt idx="106" formatCode="m/d/yyyy">
                  <c:v>44500</c:v>
                </c:pt>
                <c:pt idx="107" formatCode="m/d/yyyy">
                  <c:v>44530</c:v>
                </c:pt>
                <c:pt idx="108" formatCode="m/d/yyyy">
                  <c:v>44561</c:v>
                </c:pt>
                <c:pt idx="109" formatCode="m/d/yyyy">
                  <c:v>44592</c:v>
                </c:pt>
                <c:pt idx="110" formatCode="m/d/yyyy">
                  <c:v>44620</c:v>
                </c:pt>
                <c:pt idx="111" formatCode="m/d/yyyy">
                  <c:v>44651</c:v>
                </c:pt>
              </c:numCache>
            </c:numRef>
          </c:cat>
          <c:val>
            <c:numRef>
              <c:f>'Performance Inception'!$E$2:$E$112</c:f>
              <c:numCache>
                <c:formatCode>0.00%</c:formatCode>
                <c:ptCount val="111"/>
                <c:pt idx="0">
                  <c:v>0</c:v>
                </c:pt>
                <c:pt idx="1">
                  <c:v>-7.133960806571138E-3</c:v>
                </c:pt>
                <c:pt idx="2">
                  <c:v>-1.1962193949140998E-3</c:v>
                </c:pt>
                <c:pt idx="3">
                  <c:v>2.3800233331756848E-2</c:v>
                </c:pt>
                <c:pt idx="4">
                  <c:v>5.4949234577243988E-2</c:v>
                </c:pt>
                <c:pt idx="5">
                  <c:v>2.8437307856027827E-2</c:v>
                </c:pt>
                <c:pt idx="6">
                  <c:v>-1.9423292184962748E-2</c:v>
                </c:pt>
                <c:pt idx="7">
                  <c:v>-3.0329186964953569E-3</c:v>
                </c:pt>
                <c:pt idx="8">
                  <c:v>-1.3073672925633439E-2</c:v>
                </c:pt>
                <c:pt idx="9">
                  <c:v>-3.3442904665058615E-3</c:v>
                </c:pt>
                <c:pt idx="10">
                  <c:v>1.9565183118132046E-2</c:v>
                </c:pt>
                <c:pt idx="11">
                  <c:v>-1.7086033202479145E-3</c:v>
                </c:pt>
                <c:pt idx="12">
                  <c:v>-1.3587367214545121E-2</c:v>
                </c:pt>
                <c:pt idx="13">
                  <c:v>5.3544120197386302E-3</c:v>
                </c:pt>
                <c:pt idx="14">
                  <c:v>8.2927367607876779E-3</c:v>
                </c:pt>
                <c:pt idx="15">
                  <c:v>9.7490895331788785E-3</c:v>
                </c:pt>
                <c:pt idx="16">
                  <c:v>2.1378233930851698E-2</c:v>
                </c:pt>
                <c:pt idx="17">
                  <c:v>3.8919500543915353E-2</c:v>
                </c:pt>
                <c:pt idx="18">
                  <c:v>3.6195982910025348E-2</c:v>
                </c:pt>
                <c:pt idx="19">
                  <c:v>4.0387677560737245E-2</c:v>
                </c:pt>
                <c:pt idx="20">
                  <c:v>9.0303725425278536E-2</c:v>
                </c:pt>
                <c:pt idx="21">
                  <c:v>7.2679689101199818E-2</c:v>
                </c:pt>
                <c:pt idx="22">
                  <c:v>9.403230383578487E-2</c:v>
                </c:pt>
                <c:pt idx="23">
                  <c:v>0.13670797269387824</c:v>
                </c:pt>
                <c:pt idx="24">
                  <c:v>0.15115128726607696</c:v>
                </c:pt>
                <c:pt idx="25">
                  <c:v>0.22924450960916931</c:v>
                </c:pt>
                <c:pt idx="26">
                  <c:v>0.17844164341231927</c:v>
                </c:pt>
                <c:pt idx="27">
                  <c:v>0.19188975074492731</c:v>
                </c:pt>
                <c:pt idx="28">
                  <c:v>0.16917143577858695</c:v>
                </c:pt>
                <c:pt idx="29">
                  <c:v>0.17285468791877534</c:v>
                </c:pt>
                <c:pt idx="30">
                  <c:v>0.13445939554462449</c:v>
                </c:pt>
                <c:pt idx="31">
                  <c:v>0.14302014851250999</c:v>
                </c:pt>
                <c:pt idx="32">
                  <c:v>0.15549078497217361</c:v>
                </c:pt>
                <c:pt idx="33">
                  <c:v>0.15943811190464929</c:v>
                </c:pt>
                <c:pt idx="34">
                  <c:v>0.14654377335288271</c:v>
                </c:pt>
                <c:pt idx="35">
                  <c:v>0.17002869349981875</c:v>
                </c:pt>
                <c:pt idx="36">
                  <c:v>0.15261749357549381</c:v>
                </c:pt>
                <c:pt idx="37">
                  <c:v>0.18504548392691045</c:v>
                </c:pt>
                <c:pt idx="38">
                  <c:v>0.18277917041101066</c:v>
                </c:pt>
                <c:pt idx="39">
                  <c:v>0.21129530656324391</c:v>
                </c:pt>
                <c:pt idx="40">
                  <c:v>0.20690062904980366</c:v>
                </c:pt>
                <c:pt idx="41">
                  <c:v>0.23153447161393048</c:v>
                </c:pt>
                <c:pt idx="42">
                  <c:v>0.29956329123902314</c:v>
                </c:pt>
                <c:pt idx="43">
                  <c:v>0.36676441375396096</c:v>
                </c:pt>
                <c:pt idx="44">
                  <c:v>0.42576739346355774</c:v>
                </c:pt>
                <c:pt idx="45">
                  <c:v>0.40568588500528135</c:v>
                </c:pt>
                <c:pt idx="46">
                  <c:v>0.38465843699254276</c:v>
                </c:pt>
                <c:pt idx="47">
                  <c:v>0.36573964590329333</c:v>
                </c:pt>
                <c:pt idx="48">
                  <c:v>0.39384193350044927</c:v>
                </c:pt>
                <c:pt idx="49">
                  <c:v>0.38448107332608106</c:v>
                </c:pt>
                <c:pt idx="50">
                  <c:v>0.41721452332529285</c:v>
                </c:pt>
                <c:pt idx="51">
                  <c:v>0.42379668605842746</c:v>
                </c:pt>
                <c:pt idx="52">
                  <c:v>0.42426965583565868</c:v>
                </c:pt>
                <c:pt idx="53">
                  <c:v>0.44078418389064944</c:v>
                </c:pt>
                <c:pt idx="54">
                  <c:v>0.42458496902047949</c:v>
                </c:pt>
                <c:pt idx="55">
                  <c:v>0.43207365715997392</c:v>
                </c:pt>
                <c:pt idx="56">
                  <c:v>0.451938387803686</c:v>
                </c:pt>
                <c:pt idx="57">
                  <c:v>0.42659509057371214</c:v>
                </c:pt>
                <c:pt idx="58">
                  <c:v>0.43796607230131346</c:v>
                </c:pt>
                <c:pt idx="59">
                  <c:v>0.43717778933926121</c:v>
                </c:pt>
                <c:pt idx="60">
                  <c:v>0.45637247946522885</c:v>
                </c:pt>
                <c:pt idx="61">
                  <c:v>0.44163158807485514</c:v>
                </c:pt>
                <c:pt idx="62">
                  <c:v>0.43347285941761649</c:v>
                </c:pt>
                <c:pt idx="63">
                  <c:v>0.43418231408346331</c:v>
                </c:pt>
                <c:pt idx="64">
                  <c:v>0.44159217392675276</c:v>
                </c:pt>
                <c:pt idx="65">
                  <c:v>0.45714105535322958</c:v>
                </c:pt>
                <c:pt idx="66">
                  <c:v>0.45178073121127538</c:v>
                </c:pt>
                <c:pt idx="67">
                  <c:v>0.45934824764697524</c:v>
                </c:pt>
                <c:pt idx="68">
                  <c:v>0.4616145611628748</c:v>
                </c:pt>
                <c:pt idx="69">
                  <c:v>0.45327846883917444</c:v>
                </c:pt>
                <c:pt idx="70">
                  <c:v>0.43979883018808441</c:v>
                </c:pt>
                <c:pt idx="71">
                  <c:v>0.43181746519730724</c:v>
                </c:pt>
                <c:pt idx="72">
                  <c:v>0.43307871793659047</c:v>
                </c:pt>
                <c:pt idx="73">
                  <c:v>0.45710164120512697</c:v>
                </c:pt>
                <c:pt idx="74">
                  <c:v>0.4581067019817433</c:v>
                </c:pt>
                <c:pt idx="75">
                  <c:v>0.48676078765233544</c:v>
                </c:pt>
                <c:pt idx="76">
                  <c:v>0.48969714168597944</c:v>
                </c:pt>
                <c:pt idx="77">
                  <c:v>0.49785587034321832</c:v>
                </c:pt>
                <c:pt idx="78">
                  <c:v>0.52055841965031768</c:v>
                </c:pt>
                <c:pt idx="79">
                  <c:v>0.54389159532705844</c:v>
                </c:pt>
                <c:pt idx="80">
                  <c:v>0.55729240568194349</c:v>
                </c:pt>
                <c:pt idx="81">
                  <c:v>0.56257390152769227</c:v>
                </c:pt>
                <c:pt idx="82">
                  <c:v>0.55443487994450469</c:v>
                </c:pt>
                <c:pt idx="83">
                  <c:v>0.55679972883066098</c:v>
                </c:pt>
                <c:pt idx="84">
                  <c:v>0.55591291049835245</c:v>
                </c:pt>
                <c:pt idx="85">
                  <c:v>0.57487111573570449</c:v>
                </c:pt>
                <c:pt idx="86">
                  <c:v>0.56139147708461423</c:v>
                </c:pt>
                <c:pt idx="87">
                  <c:v>0.49322470794116269</c:v>
                </c:pt>
                <c:pt idx="88">
                  <c:v>0.55104526320768099</c:v>
                </c:pt>
                <c:pt idx="89">
                  <c:v>0.56817071055826207</c:v>
                </c:pt>
                <c:pt idx="90">
                  <c:v>0.58078323795109488</c:v>
                </c:pt>
                <c:pt idx="91">
                  <c:v>0.59177978527172082</c:v>
                </c:pt>
                <c:pt idx="92">
                  <c:v>0.58821280486843519</c:v>
                </c:pt>
                <c:pt idx="93">
                  <c:v>0.59114915890207942</c:v>
                </c:pt>
                <c:pt idx="94">
                  <c:v>0.58271453120812233</c:v>
                </c:pt>
                <c:pt idx="95">
                  <c:v>0.61970470920241527</c:v>
                </c:pt>
                <c:pt idx="96">
                  <c:v>0.63704693436756066</c:v>
                </c:pt>
                <c:pt idx="97">
                  <c:v>0.62587302338047257</c:v>
                </c:pt>
                <c:pt idx="98">
                  <c:v>0.59966261489224171</c:v>
                </c:pt>
                <c:pt idx="99">
                  <c:v>0.60937820239953311</c:v>
                </c:pt>
                <c:pt idx="100">
                  <c:v>0.62413880086395834</c:v>
                </c:pt>
                <c:pt idx="101">
                  <c:v>0.62884879156221918</c:v>
                </c:pt>
                <c:pt idx="102">
                  <c:v>0.64081098551135907</c:v>
                </c:pt>
                <c:pt idx="103">
                  <c:v>0.6596509483044033</c:v>
                </c:pt>
                <c:pt idx="104">
                  <c:v>0.66442006022481825</c:v>
                </c:pt>
                <c:pt idx="105">
                  <c:v>0.63363761055668544</c:v>
                </c:pt>
                <c:pt idx="106">
                  <c:v>0.65029008813003508</c:v>
                </c:pt>
                <c:pt idx="107">
                  <c:v>0.66231140330132887</c:v>
                </c:pt>
                <c:pt idx="108">
                  <c:v>0.6598086048968137</c:v>
                </c:pt>
                <c:pt idx="109">
                  <c:v>0.61730044616815638</c:v>
                </c:pt>
                <c:pt idx="110">
                  <c:v>0.59587885667439178</c:v>
                </c:pt>
              </c:numCache>
            </c:numRef>
          </c:val>
          <c:smooth val="0"/>
          <c:extLst>
            <c:ext xmlns:c16="http://schemas.microsoft.com/office/drawing/2014/chart" uri="{C3380CC4-5D6E-409C-BE32-E72D297353CC}">
              <c16:uniqueId val="{00000001-3F6D-A143-B30F-64F615754934}"/>
            </c:ext>
          </c:extLst>
        </c:ser>
        <c:ser>
          <c:idx val="2"/>
          <c:order val="2"/>
          <c:tx>
            <c:strRef>
              <c:f>'Performance Inception'!$G$1</c:f>
              <c:strCache>
                <c:ptCount val="1"/>
                <c:pt idx="0">
                  <c:v>UK CPI+0.5%</c:v>
                </c:pt>
              </c:strCache>
            </c:strRef>
          </c:tx>
          <c:spPr>
            <a:ln w="28575" cap="rnd">
              <a:solidFill>
                <a:srgbClr val="002E39"/>
              </a:solidFill>
              <a:round/>
            </a:ln>
            <a:effectLst/>
          </c:spPr>
          <c:marker>
            <c:symbol val="none"/>
          </c:marker>
          <c:cat>
            <c:numRef>
              <c:f>'Performance Inception'!$A$2:$A$113</c:f>
              <c:numCache>
                <c:formatCode>dd/mm/yyyy;@</c:formatCode>
                <c:ptCount val="112"/>
                <c:pt idx="0">
                  <c:v>41277</c:v>
                </c:pt>
                <c:pt idx="1">
                  <c:v>41305</c:v>
                </c:pt>
                <c:pt idx="2">
                  <c:v>41333</c:v>
                </c:pt>
                <c:pt idx="3">
                  <c:v>41364</c:v>
                </c:pt>
                <c:pt idx="4">
                  <c:v>41394</c:v>
                </c:pt>
                <c:pt idx="5">
                  <c:v>41425</c:v>
                </c:pt>
                <c:pt idx="6">
                  <c:v>41455</c:v>
                </c:pt>
                <c:pt idx="7">
                  <c:v>41486</c:v>
                </c:pt>
                <c:pt idx="8">
                  <c:v>41517</c:v>
                </c:pt>
                <c:pt idx="9">
                  <c:v>41547</c:v>
                </c:pt>
                <c:pt idx="10">
                  <c:v>41578</c:v>
                </c:pt>
                <c:pt idx="11">
                  <c:v>41608</c:v>
                </c:pt>
                <c:pt idx="12">
                  <c:v>41639</c:v>
                </c:pt>
                <c:pt idx="13">
                  <c:v>41670</c:v>
                </c:pt>
                <c:pt idx="14">
                  <c:v>41698</c:v>
                </c:pt>
                <c:pt idx="15">
                  <c:v>41729</c:v>
                </c:pt>
                <c:pt idx="16">
                  <c:v>41759</c:v>
                </c:pt>
                <c:pt idx="17">
                  <c:v>41790</c:v>
                </c:pt>
                <c:pt idx="18">
                  <c:v>41820</c:v>
                </c:pt>
                <c:pt idx="19">
                  <c:v>41851</c:v>
                </c:pt>
                <c:pt idx="20">
                  <c:v>41882</c:v>
                </c:pt>
                <c:pt idx="21">
                  <c:v>41912</c:v>
                </c:pt>
                <c:pt idx="22">
                  <c:v>41943</c:v>
                </c:pt>
                <c:pt idx="23">
                  <c:v>41973</c:v>
                </c:pt>
                <c:pt idx="24">
                  <c:v>42004</c:v>
                </c:pt>
                <c:pt idx="25">
                  <c:v>42035</c:v>
                </c:pt>
                <c:pt idx="26">
                  <c:v>42063</c:v>
                </c:pt>
                <c:pt idx="27">
                  <c:v>42094</c:v>
                </c:pt>
                <c:pt idx="28">
                  <c:v>42124</c:v>
                </c:pt>
                <c:pt idx="29">
                  <c:v>42155</c:v>
                </c:pt>
                <c:pt idx="30">
                  <c:v>42185</c:v>
                </c:pt>
                <c:pt idx="31">
                  <c:v>42216</c:v>
                </c:pt>
                <c:pt idx="32">
                  <c:v>42247</c:v>
                </c:pt>
                <c:pt idx="33">
                  <c:v>42277</c:v>
                </c:pt>
                <c:pt idx="34">
                  <c:v>42308</c:v>
                </c:pt>
                <c:pt idx="35">
                  <c:v>42338</c:v>
                </c:pt>
                <c:pt idx="36">
                  <c:v>42369</c:v>
                </c:pt>
                <c:pt idx="37" formatCode="m/d/yyyy">
                  <c:v>42400</c:v>
                </c:pt>
                <c:pt idx="38" formatCode="m/d/yyyy">
                  <c:v>42429</c:v>
                </c:pt>
                <c:pt idx="39" formatCode="m/d/yyyy">
                  <c:v>42460</c:v>
                </c:pt>
                <c:pt idx="40" formatCode="m/d/yyyy">
                  <c:v>42490</c:v>
                </c:pt>
                <c:pt idx="41" formatCode="m/d/yyyy">
                  <c:v>42521</c:v>
                </c:pt>
                <c:pt idx="42" formatCode="m/d/yyyy">
                  <c:v>42551</c:v>
                </c:pt>
                <c:pt idx="43" formatCode="m/d/yyyy">
                  <c:v>42582</c:v>
                </c:pt>
                <c:pt idx="44" formatCode="m/d/yyyy">
                  <c:v>42613</c:v>
                </c:pt>
                <c:pt idx="45" formatCode="m/d/yyyy">
                  <c:v>42643</c:v>
                </c:pt>
                <c:pt idx="46" formatCode="m/d/yyyy">
                  <c:v>42674</c:v>
                </c:pt>
                <c:pt idx="47" formatCode="m/d/yyyy">
                  <c:v>42704</c:v>
                </c:pt>
                <c:pt idx="48" formatCode="m/d/yyyy">
                  <c:v>42735</c:v>
                </c:pt>
                <c:pt idx="49" formatCode="m/d/yyyy">
                  <c:v>42766</c:v>
                </c:pt>
                <c:pt idx="50" formatCode="m/d/yyyy">
                  <c:v>42794</c:v>
                </c:pt>
                <c:pt idx="51" formatCode="m/d/yyyy">
                  <c:v>42825</c:v>
                </c:pt>
                <c:pt idx="52" formatCode="m/d/yyyy">
                  <c:v>42855</c:v>
                </c:pt>
                <c:pt idx="53" formatCode="m/d/yyyy">
                  <c:v>42886</c:v>
                </c:pt>
                <c:pt idx="54" formatCode="m/d/yyyy">
                  <c:v>42916</c:v>
                </c:pt>
                <c:pt idx="55" formatCode="m/d/yyyy">
                  <c:v>42947</c:v>
                </c:pt>
                <c:pt idx="56" formatCode="m/d/yyyy">
                  <c:v>42978</c:v>
                </c:pt>
                <c:pt idx="57" formatCode="m/d/yyyy">
                  <c:v>43008</c:v>
                </c:pt>
                <c:pt idx="58" formatCode="m/d/yyyy">
                  <c:v>43039</c:v>
                </c:pt>
                <c:pt idx="59" formatCode="m/d/yyyy">
                  <c:v>43069</c:v>
                </c:pt>
                <c:pt idx="60" formatCode="m/d/yyyy">
                  <c:v>43100</c:v>
                </c:pt>
                <c:pt idx="61" formatCode="m/d/yyyy">
                  <c:v>43131</c:v>
                </c:pt>
                <c:pt idx="62" formatCode="m/d/yyyy">
                  <c:v>43159</c:v>
                </c:pt>
                <c:pt idx="63" formatCode="m/d/yyyy">
                  <c:v>43190</c:v>
                </c:pt>
                <c:pt idx="64" formatCode="m/d/yyyy">
                  <c:v>43220</c:v>
                </c:pt>
                <c:pt idx="65" formatCode="m/d/yyyy">
                  <c:v>43251</c:v>
                </c:pt>
                <c:pt idx="66" formatCode="m/d/yyyy">
                  <c:v>43281</c:v>
                </c:pt>
                <c:pt idx="67" formatCode="m/d/yyyy">
                  <c:v>43312</c:v>
                </c:pt>
                <c:pt idx="68" formatCode="m/d/yyyy">
                  <c:v>43343</c:v>
                </c:pt>
                <c:pt idx="69" formatCode="m/d/yyyy">
                  <c:v>43373</c:v>
                </c:pt>
                <c:pt idx="70" formatCode="m/d/yyyy">
                  <c:v>43404</c:v>
                </c:pt>
                <c:pt idx="71" formatCode="m/d/yyyy">
                  <c:v>43434</c:v>
                </c:pt>
                <c:pt idx="72" formatCode="m/d/yyyy">
                  <c:v>43465</c:v>
                </c:pt>
                <c:pt idx="73" formatCode="m/d/yyyy">
                  <c:v>43496</c:v>
                </c:pt>
                <c:pt idx="74" formatCode="m/d/yyyy">
                  <c:v>43524</c:v>
                </c:pt>
                <c:pt idx="75" formatCode="m/d/yyyy">
                  <c:v>43555</c:v>
                </c:pt>
                <c:pt idx="76" formatCode="m/d/yyyy">
                  <c:v>43585</c:v>
                </c:pt>
                <c:pt idx="77" formatCode="m/d/yyyy">
                  <c:v>43616</c:v>
                </c:pt>
                <c:pt idx="78" formatCode="m/d/yyyy">
                  <c:v>43646</c:v>
                </c:pt>
                <c:pt idx="79" formatCode="m/d/yyyy">
                  <c:v>43677</c:v>
                </c:pt>
                <c:pt idx="80" formatCode="m/d/yyyy">
                  <c:v>43708</c:v>
                </c:pt>
                <c:pt idx="81" formatCode="m/d/yyyy">
                  <c:v>43738</c:v>
                </c:pt>
                <c:pt idx="82" formatCode="m/d/yyyy">
                  <c:v>43769</c:v>
                </c:pt>
                <c:pt idx="83" formatCode="m/d/yyyy">
                  <c:v>43799</c:v>
                </c:pt>
                <c:pt idx="84" formatCode="m/d/yyyy">
                  <c:v>43830</c:v>
                </c:pt>
                <c:pt idx="85" formatCode="m/d/yyyy">
                  <c:v>43861</c:v>
                </c:pt>
                <c:pt idx="86" formatCode="m/d/yyyy">
                  <c:v>43890</c:v>
                </c:pt>
                <c:pt idx="87" formatCode="m/d/yyyy">
                  <c:v>43921</c:v>
                </c:pt>
                <c:pt idx="88" formatCode="m/d/yyyy">
                  <c:v>43951</c:v>
                </c:pt>
                <c:pt idx="89" formatCode="m/d/yyyy">
                  <c:v>43982</c:v>
                </c:pt>
                <c:pt idx="90" formatCode="m/d/yyyy">
                  <c:v>44012</c:v>
                </c:pt>
                <c:pt idx="91" formatCode="m/d/yyyy">
                  <c:v>44043</c:v>
                </c:pt>
                <c:pt idx="92" formatCode="m/d/yyyy">
                  <c:v>44074</c:v>
                </c:pt>
                <c:pt idx="93" formatCode="m/d/yyyy">
                  <c:v>44104</c:v>
                </c:pt>
                <c:pt idx="94" formatCode="m/d/yyyy">
                  <c:v>44135</c:v>
                </c:pt>
                <c:pt idx="95" formatCode="m/d/yyyy">
                  <c:v>44165</c:v>
                </c:pt>
                <c:pt idx="96" formatCode="m/d/yyyy">
                  <c:v>44196</c:v>
                </c:pt>
                <c:pt idx="97" formatCode="m/d/yyyy">
                  <c:v>44227</c:v>
                </c:pt>
                <c:pt idx="98" formatCode="m/d/yyyy">
                  <c:v>44255</c:v>
                </c:pt>
                <c:pt idx="99" formatCode="m/d/yyyy">
                  <c:v>44286</c:v>
                </c:pt>
                <c:pt idx="100" formatCode="m/d/yyyy">
                  <c:v>44316</c:v>
                </c:pt>
                <c:pt idx="101" formatCode="m/d/yyyy">
                  <c:v>44347</c:v>
                </c:pt>
                <c:pt idx="102" formatCode="m/d/yyyy">
                  <c:v>44377</c:v>
                </c:pt>
                <c:pt idx="103" formatCode="m/d/yyyy">
                  <c:v>44408</c:v>
                </c:pt>
                <c:pt idx="104" formatCode="m/d/yyyy">
                  <c:v>44439</c:v>
                </c:pt>
                <c:pt idx="105" formatCode="m/d/yyyy">
                  <c:v>44469</c:v>
                </c:pt>
                <c:pt idx="106" formatCode="m/d/yyyy">
                  <c:v>44500</c:v>
                </c:pt>
                <c:pt idx="107" formatCode="m/d/yyyy">
                  <c:v>44530</c:v>
                </c:pt>
                <c:pt idx="108" formatCode="m/d/yyyy">
                  <c:v>44561</c:v>
                </c:pt>
                <c:pt idx="109" formatCode="m/d/yyyy">
                  <c:v>44592</c:v>
                </c:pt>
                <c:pt idx="110" formatCode="m/d/yyyy">
                  <c:v>44620</c:v>
                </c:pt>
                <c:pt idx="111" formatCode="m/d/yyyy">
                  <c:v>44651</c:v>
                </c:pt>
              </c:numCache>
            </c:numRef>
          </c:cat>
          <c:val>
            <c:numRef>
              <c:f>'Performance Inception'!$G$2:$G$113</c:f>
              <c:numCache>
                <c:formatCode>0.00%</c:formatCode>
                <c:ptCount val="112"/>
                <c:pt idx="0">
                  <c:v>0</c:v>
                </c:pt>
                <c:pt idx="1">
                  <c:v>-4.2956085701335578E-3</c:v>
                </c:pt>
                <c:pt idx="2">
                  <c:v>3.2994000769992482E-3</c:v>
                </c:pt>
                <c:pt idx="3">
                  <c:v>6.7953714593291803E-3</c:v>
                </c:pt>
                <c:pt idx="4">
                  <c:v>9.2673544849692924E-3</c:v>
                </c:pt>
                <c:pt idx="5">
                  <c:v>1.1741218797488573E-2</c:v>
                </c:pt>
                <c:pt idx="6">
                  <c:v>1.010666374849456E-2</c:v>
                </c:pt>
                <c:pt idx="7">
                  <c:v>1.0526580083374482E-2</c:v>
                </c:pt>
                <c:pt idx="8">
                  <c:v>1.5060390906327825E-2</c:v>
                </c:pt>
                <c:pt idx="9">
                  <c:v>1.9597796636182219E-2</c:v>
                </c:pt>
                <c:pt idx="10">
                  <c:v>2.0021658575896772E-2</c:v>
                </c:pt>
                <c:pt idx="11">
                  <c:v>2.1475409836066106E-2</c:v>
                </c:pt>
                <c:pt idx="12">
                  <c:v>2.6020617054587358E-2</c:v>
                </c:pt>
                <c:pt idx="13">
                  <c:v>2.0263732495516162E-2</c:v>
                </c:pt>
                <c:pt idx="14">
                  <c:v>2.584286052351481E-2</c:v>
                </c:pt>
                <c:pt idx="15">
                  <c:v>2.833217153076073E-2</c:v>
                </c:pt>
                <c:pt idx="16">
                  <c:v>3.2887085400459481E-2</c:v>
                </c:pt>
                <c:pt idx="17">
                  <c:v>3.2284187707082301E-2</c:v>
                </c:pt>
                <c:pt idx="18">
                  <c:v>3.4778750215027188E-2</c:v>
                </c:pt>
                <c:pt idx="19">
                  <c:v>3.2109495189021064E-2</c:v>
                </c:pt>
                <c:pt idx="20">
                  <c:v>3.5639274819231348E-2</c:v>
                </c:pt>
                <c:pt idx="21">
                  <c:v>3.7103807241393838E-2</c:v>
                </c:pt>
                <c:pt idx="22">
                  <c:v>3.8569378341323679E-2</c:v>
                </c:pt>
                <c:pt idx="23">
                  <c:v>3.5896542008197363E-2</c:v>
                </c:pt>
                <c:pt idx="24">
                  <c:v>3.6327179578313551E-2</c:v>
                </c:pt>
                <c:pt idx="25">
                  <c:v>2.84722179796848E-2</c:v>
                </c:pt>
                <c:pt idx="26">
                  <c:v>3.0972074826133067E-2</c:v>
                </c:pt>
                <c:pt idx="27">
                  <c:v>3.3473832388414948E-2</c:v>
                </c:pt>
                <c:pt idx="28">
                  <c:v>3.5977491814820128E-2</c:v>
                </c:pt>
                <c:pt idx="29">
                  <c:v>3.8483054254263793E-2</c:v>
                </c:pt>
                <c:pt idx="30">
                  <c:v>3.9952643966102874E-2</c:v>
                </c:pt>
                <c:pt idx="31">
                  <c:v>3.8308351015982733E-2</c:v>
                </c:pt>
                <c:pt idx="32">
                  <c:v>4.1856211184538639E-2</c:v>
                </c:pt>
                <c:pt idx="33">
                  <c:v>4.1250154466756284E-2</c:v>
                </c:pt>
                <c:pt idx="34">
                  <c:v>4.2722621423037399E-2</c:v>
                </c:pt>
                <c:pt idx="35">
                  <c:v>4.3156096695697643E-2</c:v>
                </c:pt>
                <c:pt idx="36">
                  <c:v>4.3589752170463569E-2</c:v>
                </c:pt>
                <c:pt idx="37">
                  <c:v>3.5696380840116504E-2</c:v>
                </c:pt>
                <c:pt idx="38">
                  <c:v>3.9250936009912918E-2</c:v>
                </c:pt>
                <c:pt idx="39">
                  <c:v>4.3850034055624709E-2</c:v>
                </c:pt>
                <c:pt idx="40">
                  <c:v>4.4283978010452474E-2</c:v>
                </c:pt>
                <c:pt idx="41">
                  <c:v>4.6803368035601922E-2</c:v>
                </c:pt>
                <c:pt idx="42">
                  <c:v>4.9324672284479787E-2</c:v>
                </c:pt>
                <c:pt idx="43">
                  <c:v>4.976089212768886E-2</c:v>
                </c:pt>
                <c:pt idx="44">
                  <c:v>5.3329094387463361E-2</c:v>
                </c:pt>
                <c:pt idx="45">
                  <c:v>5.5855714268183698E-2</c:v>
                </c:pt>
                <c:pt idx="46">
                  <c:v>5.733945099153992E-2</c:v>
                </c:pt>
                <c:pt idx="47">
                  <c:v>5.9869475034580955E-2</c:v>
                </c:pt>
                <c:pt idx="48">
                  <c:v>6.5538431953151566E-2</c:v>
                </c:pt>
                <c:pt idx="49">
                  <c:v>6.0750865148480049E-2</c:v>
                </c:pt>
                <c:pt idx="50">
                  <c:v>6.8517616928308378E-2</c:v>
                </c:pt>
                <c:pt idx="51">
                  <c:v>7.3149716897755068E-2</c:v>
                </c:pt>
                <c:pt idx="52">
                  <c:v>7.7785483472674111E-2</c:v>
                </c:pt>
                <c:pt idx="53">
                  <c:v>8.2424918901076394E-2</c:v>
                </c:pt>
                <c:pt idx="54">
                  <c:v>8.2874899008168024E-2</c:v>
                </c:pt>
                <c:pt idx="55">
                  <c:v>8.2276348786435527E-2</c:v>
                </c:pt>
                <c:pt idx="56">
                  <c:v>8.9021187288461867E-2</c:v>
                </c:pt>
                <c:pt idx="57">
                  <c:v>9.2622678086988319E-2</c:v>
                </c:pt>
                <c:pt idx="58">
                  <c:v>9.4126923392145123E-2</c:v>
                </c:pt>
                <c:pt idx="59">
                  <c:v>9.8783617594282669E-2</c:v>
                </c:pt>
                <c:pt idx="60">
                  <c:v>0.10239309538218921</c:v>
                </c:pt>
                <c:pt idx="61">
                  <c:v>9.7594696973460016E-2</c:v>
                </c:pt>
                <c:pt idx="62">
                  <c:v>0.10330984824543066</c:v>
                </c:pt>
                <c:pt idx="63">
                  <c:v>0.1048207207379086</c:v>
                </c:pt>
                <c:pt idx="64">
                  <c:v>0.10949060163080659</c:v>
                </c:pt>
                <c:pt idx="65">
                  <c:v>0.11416417426749836</c:v>
                </c:pt>
                <c:pt idx="66">
                  <c:v>0.11462734885420667</c:v>
                </c:pt>
                <c:pt idx="67">
                  <c:v>0.1150907159894663</c:v>
                </c:pt>
                <c:pt idx="68">
                  <c:v>0.12293506963826895</c:v>
                </c:pt>
                <c:pt idx="69">
                  <c:v>0.12445672787217421</c:v>
                </c:pt>
                <c:pt idx="70">
                  <c:v>0.1259794571935855</c:v>
                </c:pt>
                <c:pt idx="71">
                  <c:v>0.1296146875525932</c:v>
                </c:pt>
                <c:pt idx="72">
                  <c:v>0.13114043868455316</c:v>
                </c:pt>
                <c:pt idx="73">
                  <c:v>0.12315792978659212</c:v>
                </c:pt>
                <c:pt idx="74">
                  <c:v>0.12891000239823747</c:v>
                </c:pt>
                <c:pt idx="75">
                  <c:v>0.13149424956715317</c:v>
                </c:pt>
                <c:pt idx="76">
                  <c:v>0.13831209373009701</c:v>
                </c:pt>
                <c:pt idx="77">
                  <c:v>0.1419603589364884</c:v>
                </c:pt>
                <c:pt idx="78">
                  <c:v>0.14243508880979028</c:v>
                </c:pt>
                <c:pt idx="79">
                  <c:v>0.14291001603534803</c:v>
                </c:pt>
                <c:pt idx="80">
                  <c:v>0.1486834963054684</c:v>
                </c:pt>
                <c:pt idx="81">
                  <c:v>0.15022113272984683</c:v>
                </c:pt>
                <c:pt idx="82">
                  <c:v>0.14857819203501155</c:v>
                </c:pt>
                <c:pt idx="83">
                  <c:v>0.15117765950891338</c:v>
                </c:pt>
                <c:pt idx="84">
                  <c:v>0.15165622115089161</c:v>
                </c:pt>
                <c:pt idx="85">
                  <c:v>0.14894935506043194</c:v>
                </c:pt>
                <c:pt idx="86">
                  <c:v>0.15367625834972731</c:v>
                </c:pt>
                <c:pt idx="87">
                  <c:v>0.15415585869633475</c:v>
                </c:pt>
                <c:pt idx="88">
                  <c:v>0.15357245799780816</c:v>
                </c:pt>
                <c:pt idx="89">
                  <c:v>0.15405201519306844</c:v>
                </c:pt>
                <c:pt idx="90">
                  <c:v>0.15559585632962913</c:v>
                </c:pt>
                <c:pt idx="91">
                  <c:v>0.16139888937167535</c:v>
                </c:pt>
                <c:pt idx="92">
                  <c:v>0.15655685274232245</c:v>
                </c:pt>
                <c:pt idx="93">
                  <c:v>0.16236471160120214</c:v>
                </c:pt>
                <c:pt idx="94">
                  <c:v>0.16284792386680391</c:v>
                </c:pt>
                <c:pt idx="95">
                  <c:v>0.16119874060943129</c:v>
                </c:pt>
                <c:pt idx="96">
                  <c:v>0.16488169259378571</c:v>
                </c:pt>
                <c:pt idx="97">
                  <c:v>0.16323158133174687</c:v>
                </c:pt>
                <c:pt idx="98">
                  <c:v>0.164782782549586</c:v>
                </c:pt>
                <c:pt idx="99">
                  <c:v>0.16840000000000011</c:v>
                </c:pt>
                <c:pt idx="100">
                  <c:v>0.17640000000000011</c:v>
                </c:pt>
                <c:pt idx="101">
                  <c:v>0.18430000000000013</c:v>
                </c:pt>
                <c:pt idx="102">
                  <c:v>0.19018309627775731</c:v>
                </c:pt>
                <c:pt idx="103">
                  <c:v>0.19067787305882566</c:v>
                </c:pt>
                <c:pt idx="104">
                  <c:v>0.19973118704838178</c:v>
                </c:pt>
                <c:pt idx="105">
                  <c:v>0.20344063209659469</c:v>
                </c:pt>
                <c:pt idx="106">
                  <c:v>0.21678904085947304</c:v>
                </c:pt>
                <c:pt idx="107">
                  <c:v>0.22693493214755556</c:v>
                </c:pt>
                <c:pt idx="108">
                  <c:v>0.23387434056859768</c:v>
                </c:pt>
                <c:pt idx="109">
                  <c:v>0.23224327638148479</c:v>
                </c:pt>
                <c:pt idx="110">
                  <c:v>0.24240757431122084</c:v>
                </c:pt>
                <c:pt idx="111">
                  <c:v>0.25687164229640391</c:v>
                </c:pt>
              </c:numCache>
            </c:numRef>
          </c:val>
          <c:smooth val="0"/>
          <c:extLst>
            <c:ext xmlns:c16="http://schemas.microsoft.com/office/drawing/2014/chart" uri="{C3380CC4-5D6E-409C-BE32-E72D297353CC}">
              <c16:uniqueId val="{00000002-3F6D-A143-B30F-64F615754934}"/>
            </c:ext>
          </c:extLst>
        </c:ser>
        <c:ser>
          <c:idx val="3"/>
          <c:order val="3"/>
          <c:tx>
            <c:strRef>
              <c:f>'Performance Inception'!$I$1</c:f>
              <c:strCache>
                <c:ptCount val="1"/>
                <c:pt idx="0">
                  <c:v>UK CPI+ 3.5%</c:v>
                </c:pt>
              </c:strCache>
            </c:strRef>
          </c:tx>
          <c:spPr>
            <a:ln w="28575" cap="rnd">
              <a:solidFill>
                <a:srgbClr val="008CAB"/>
              </a:solidFill>
              <a:round/>
            </a:ln>
            <a:effectLst/>
          </c:spPr>
          <c:marker>
            <c:symbol val="none"/>
          </c:marker>
          <c:cat>
            <c:numRef>
              <c:f>'Performance Inception'!$A$2:$A$113</c:f>
              <c:numCache>
                <c:formatCode>dd/mm/yyyy;@</c:formatCode>
                <c:ptCount val="112"/>
                <c:pt idx="0">
                  <c:v>41277</c:v>
                </c:pt>
                <c:pt idx="1">
                  <c:v>41305</c:v>
                </c:pt>
                <c:pt idx="2">
                  <c:v>41333</c:v>
                </c:pt>
                <c:pt idx="3">
                  <c:v>41364</c:v>
                </c:pt>
                <c:pt idx="4">
                  <c:v>41394</c:v>
                </c:pt>
                <c:pt idx="5">
                  <c:v>41425</c:v>
                </c:pt>
                <c:pt idx="6">
                  <c:v>41455</c:v>
                </c:pt>
                <c:pt idx="7">
                  <c:v>41486</c:v>
                </c:pt>
                <c:pt idx="8">
                  <c:v>41517</c:v>
                </c:pt>
                <c:pt idx="9">
                  <c:v>41547</c:v>
                </c:pt>
                <c:pt idx="10">
                  <c:v>41578</c:v>
                </c:pt>
                <c:pt idx="11">
                  <c:v>41608</c:v>
                </c:pt>
                <c:pt idx="12">
                  <c:v>41639</c:v>
                </c:pt>
                <c:pt idx="13">
                  <c:v>41670</c:v>
                </c:pt>
                <c:pt idx="14">
                  <c:v>41698</c:v>
                </c:pt>
                <c:pt idx="15">
                  <c:v>41729</c:v>
                </c:pt>
                <c:pt idx="16">
                  <c:v>41759</c:v>
                </c:pt>
                <c:pt idx="17">
                  <c:v>41790</c:v>
                </c:pt>
                <c:pt idx="18">
                  <c:v>41820</c:v>
                </c:pt>
                <c:pt idx="19">
                  <c:v>41851</c:v>
                </c:pt>
                <c:pt idx="20">
                  <c:v>41882</c:v>
                </c:pt>
                <c:pt idx="21">
                  <c:v>41912</c:v>
                </c:pt>
                <c:pt idx="22">
                  <c:v>41943</c:v>
                </c:pt>
                <c:pt idx="23">
                  <c:v>41973</c:v>
                </c:pt>
                <c:pt idx="24">
                  <c:v>42004</c:v>
                </c:pt>
                <c:pt idx="25">
                  <c:v>42035</c:v>
                </c:pt>
                <c:pt idx="26">
                  <c:v>42063</c:v>
                </c:pt>
                <c:pt idx="27">
                  <c:v>42094</c:v>
                </c:pt>
                <c:pt idx="28">
                  <c:v>42124</c:v>
                </c:pt>
                <c:pt idx="29">
                  <c:v>42155</c:v>
                </c:pt>
                <c:pt idx="30">
                  <c:v>42185</c:v>
                </c:pt>
                <c:pt idx="31">
                  <c:v>42216</c:v>
                </c:pt>
                <c:pt idx="32">
                  <c:v>42247</c:v>
                </c:pt>
                <c:pt idx="33">
                  <c:v>42277</c:v>
                </c:pt>
                <c:pt idx="34">
                  <c:v>42308</c:v>
                </c:pt>
                <c:pt idx="35">
                  <c:v>42338</c:v>
                </c:pt>
                <c:pt idx="36">
                  <c:v>42369</c:v>
                </c:pt>
                <c:pt idx="37" formatCode="m/d/yyyy">
                  <c:v>42400</c:v>
                </c:pt>
                <c:pt idx="38" formatCode="m/d/yyyy">
                  <c:v>42429</c:v>
                </c:pt>
                <c:pt idx="39" formatCode="m/d/yyyy">
                  <c:v>42460</c:v>
                </c:pt>
                <c:pt idx="40" formatCode="m/d/yyyy">
                  <c:v>42490</c:v>
                </c:pt>
                <c:pt idx="41" formatCode="m/d/yyyy">
                  <c:v>42521</c:v>
                </c:pt>
                <c:pt idx="42" formatCode="m/d/yyyy">
                  <c:v>42551</c:v>
                </c:pt>
                <c:pt idx="43" formatCode="m/d/yyyy">
                  <c:v>42582</c:v>
                </c:pt>
                <c:pt idx="44" formatCode="m/d/yyyy">
                  <c:v>42613</c:v>
                </c:pt>
                <c:pt idx="45" formatCode="m/d/yyyy">
                  <c:v>42643</c:v>
                </c:pt>
                <c:pt idx="46" formatCode="m/d/yyyy">
                  <c:v>42674</c:v>
                </c:pt>
                <c:pt idx="47" formatCode="m/d/yyyy">
                  <c:v>42704</c:v>
                </c:pt>
                <c:pt idx="48" formatCode="m/d/yyyy">
                  <c:v>42735</c:v>
                </c:pt>
                <c:pt idx="49" formatCode="m/d/yyyy">
                  <c:v>42766</c:v>
                </c:pt>
                <c:pt idx="50" formatCode="m/d/yyyy">
                  <c:v>42794</c:v>
                </c:pt>
                <c:pt idx="51" formatCode="m/d/yyyy">
                  <c:v>42825</c:v>
                </c:pt>
                <c:pt idx="52" formatCode="m/d/yyyy">
                  <c:v>42855</c:v>
                </c:pt>
                <c:pt idx="53" formatCode="m/d/yyyy">
                  <c:v>42886</c:v>
                </c:pt>
                <c:pt idx="54" formatCode="m/d/yyyy">
                  <c:v>42916</c:v>
                </c:pt>
                <c:pt idx="55" formatCode="m/d/yyyy">
                  <c:v>42947</c:v>
                </c:pt>
                <c:pt idx="56" formatCode="m/d/yyyy">
                  <c:v>42978</c:v>
                </c:pt>
                <c:pt idx="57" formatCode="m/d/yyyy">
                  <c:v>43008</c:v>
                </c:pt>
                <c:pt idx="58" formatCode="m/d/yyyy">
                  <c:v>43039</c:v>
                </c:pt>
                <c:pt idx="59" formatCode="m/d/yyyy">
                  <c:v>43069</c:v>
                </c:pt>
                <c:pt idx="60" formatCode="m/d/yyyy">
                  <c:v>43100</c:v>
                </c:pt>
                <c:pt idx="61" formatCode="m/d/yyyy">
                  <c:v>43131</c:v>
                </c:pt>
                <c:pt idx="62" formatCode="m/d/yyyy">
                  <c:v>43159</c:v>
                </c:pt>
                <c:pt idx="63" formatCode="m/d/yyyy">
                  <c:v>43190</c:v>
                </c:pt>
                <c:pt idx="64" formatCode="m/d/yyyy">
                  <c:v>43220</c:v>
                </c:pt>
                <c:pt idx="65" formatCode="m/d/yyyy">
                  <c:v>43251</c:v>
                </c:pt>
                <c:pt idx="66" formatCode="m/d/yyyy">
                  <c:v>43281</c:v>
                </c:pt>
                <c:pt idx="67" formatCode="m/d/yyyy">
                  <c:v>43312</c:v>
                </c:pt>
                <c:pt idx="68" formatCode="m/d/yyyy">
                  <c:v>43343</c:v>
                </c:pt>
                <c:pt idx="69" formatCode="m/d/yyyy">
                  <c:v>43373</c:v>
                </c:pt>
                <c:pt idx="70" formatCode="m/d/yyyy">
                  <c:v>43404</c:v>
                </c:pt>
                <c:pt idx="71" formatCode="m/d/yyyy">
                  <c:v>43434</c:v>
                </c:pt>
                <c:pt idx="72" formatCode="m/d/yyyy">
                  <c:v>43465</c:v>
                </c:pt>
                <c:pt idx="73" formatCode="m/d/yyyy">
                  <c:v>43496</c:v>
                </c:pt>
                <c:pt idx="74" formatCode="m/d/yyyy">
                  <c:v>43524</c:v>
                </c:pt>
                <c:pt idx="75" formatCode="m/d/yyyy">
                  <c:v>43555</c:v>
                </c:pt>
                <c:pt idx="76" formatCode="m/d/yyyy">
                  <c:v>43585</c:v>
                </c:pt>
                <c:pt idx="77" formatCode="m/d/yyyy">
                  <c:v>43616</c:v>
                </c:pt>
                <c:pt idx="78" formatCode="m/d/yyyy">
                  <c:v>43646</c:v>
                </c:pt>
                <c:pt idx="79" formatCode="m/d/yyyy">
                  <c:v>43677</c:v>
                </c:pt>
                <c:pt idx="80" formatCode="m/d/yyyy">
                  <c:v>43708</c:v>
                </c:pt>
                <c:pt idx="81" formatCode="m/d/yyyy">
                  <c:v>43738</c:v>
                </c:pt>
                <c:pt idx="82" formatCode="m/d/yyyy">
                  <c:v>43769</c:v>
                </c:pt>
                <c:pt idx="83" formatCode="m/d/yyyy">
                  <c:v>43799</c:v>
                </c:pt>
                <c:pt idx="84" formatCode="m/d/yyyy">
                  <c:v>43830</c:v>
                </c:pt>
                <c:pt idx="85" formatCode="m/d/yyyy">
                  <c:v>43861</c:v>
                </c:pt>
                <c:pt idx="86" formatCode="m/d/yyyy">
                  <c:v>43890</c:v>
                </c:pt>
                <c:pt idx="87" formatCode="m/d/yyyy">
                  <c:v>43921</c:v>
                </c:pt>
                <c:pt idx="88" formatCode="m/d/yyyy">
                  <c:v>43951</c:v>
                </c:pt>
                <c:pt idx="89" formatCode="m/d/yyyy">
                  <c:v>43982</c:v>
                </c:pt>
                <c:pt idx="90" formatCode="m/d/yyyy">
                  <c:v>44012</c:v>
                </c:pt>
                <c:pt idx="91" formatCode="m/d/yyyy">
                  <c:v>44043</c:v>
                </c:pt>
                <c:pt idx="92" formatCode="m/d/yyyy">
                  <c:v>44074</c:v>
                </c:pt>
                <c:pt idx="93" formatCode="m/d/yyyy">
                  <c:v>44104</c:v>
                </c:pt>
                <c:pt idx="94" formatCode="m/d/yyyy">
                  <c:v>44135</c:v>
                </c:pt>
                <c:pt idx="95" formatCode="m/d/yyyy">
                  <c:v>44165</c:v>
                </c:pt>
                <c:pt idx="96" formatCode="m/d/yyyy">
                  <c:v>44196</c:v>
                </c:pt>
                <c:pt idx="97" formatCode="m/d/yyyy">
                  <c:v>44227</c:v>
                </c:pt>
                <c:pt idx="98" formatCode="m/d/yyyy">
                  <c:v>44255</c:v>
                </c:pt>
                <c:pt idx="99" formatCode="m/d/yyyy">
                  <c:v>44286</c:v>
                </c:pt>
                <c:pt idx="100" formatCode="m/d/yyyy">
                  <c:v>44316</c:v>
                </c:pt>
                <c:pt idx="101" formatCode="m/d/yyyy">
                  <c:v>44347</c:v>
                </c:pt>
                <c:pt idx="102" formatCode="m/d/yyyy">
                  <c:v>44377</c:v>
                </c:pt>
                <c:pt idx="103" formatCode="m/d/yyyy">
                  <c:v>44408</c:v>
                </c:pt>
                <c:pt idx="104" formatCode="m/d/yyyy">
                  <c:v>44439</c:v>
                </c:pt>
                <c:pt idx="105" formatCode="m/d/yyyy">
                  <c:v>44469</c:v>
                </c:pt>
                <c:pt idx="106" formatCode="m/d/yyyy">
                  <c:v>44500</c:v>
                </c:pt>
                <c:pt idx="107" formatCode="m/d/yyyy">
                  <c:v>44530</c:v>
                </c:pt>
                <c:pt idx="108" formatCode="m/d/yyyy">
                  <c:v>44561</c:v>
                </c:pt>
                <c:pt idx="109" formatCode="m/d/yyyy">
                  <c:v>44592</c:v>
                </c:pt>
                <c:pt idx="110" formatCode="m/d/yyyy">
                  <c:v>44620</c:v>
                </c:pt>
                <c:pt idx="111" formatCode="m/d/yyyy">
                  <c:v>44651</c:v>
                </c:pt>
              </c:numCache>
            </c:numRef>
          </c:cat>
          <c:val>
            <c:numRef>
              <c:f>'Performance Inception'!$I$2:$I$113</c:f>
              <c:numCache>
                <c:formatCode>0.00%</c:formatCode>
                <c:ptCount val="112"/>
                <c:pt idx="0">
                  <c:v>0</c:v>
                </c:pt>
                <c:pt idx="1">
                  <c:v>6.1238120499029769E-4</c:v>
                </c:pt>
                <c:pt idx="2">
                  <c:v>1.0698515524894647E-2</c:v>
                </c:pt>
                <c:pt idx="3">
                  <c:v>1.6700430793349375E-2</c:v>
                </c:pt>
                <c:pt idx="4">
                  <c:v>2.1692058510690337E-2</c:v>
                </c:pt>
                <c:pt idx="5">
                  <c:v>2.6703955330543261E-2</c:v>
                </c:pt>
                <c:pt idx="6">
                  <c:v>2.7566840318883123E-2</c:v>
                </c:pt>
                <c:pt idx="7">
                  <c:v>3.0516880644520183E-2</c:v>
                </c:pt>
                <c:pt idx="8">
                  <c:v>3.7668744787076269E-2</c:v>
                </c:pt>
                <c:pt idx="9">
                  <c:v>4.485313111440159E-2</c:v>
                </c:pt>
                <c:pt idx="10">
                  <c:v>4.7852798630141358E-2</c:v>
                </c:pt>
                <c:pt idx="11">
                  <c:v>5.1918447008226121E-2</c:v>
                </c:pt>
                <c:pt idx="12">
                  <c:v>5.918000497147724E-2</c:v>
                </c:pt>
                <c:pt idx="13">
                  <c:v>5.5840201051434279E-2</c:v>
                </c:pt>
                <c:pt idx="14">
                  <c:v>6.4203937600118888E-2</c:v>
                </c:pt>
                <c:pt idx="15">
                  <c:v>6.9398262713572523E-2</c:v>
                </c:pt>
                <c:pt idx="16">
                  <c:v>7.6758861260366462E-2</c:v>
                </c:pt>
                <c:pt idx="17">
                  <c:v>7.8774443717830822E-2</c:v>
                </c:pt>
                <c:pt idx="18">
                  <c:v>8.4029044773908712E-2</c:v>
                </c:pt>
                <c:pt idx="19">
                  <c:v>8.3895586427555013E-2</c:v>
                </c:pt>
                <c:pt idx="20">
                  <c:v>9.0262282579226305E-2</c:v>
                </c:pt>
                <c:pt idx="21">
                  <c:v>9.4480401280099047E-2</c:v>
                </c:pt>
                <c:pt idx="22">
                  <c:v>9.8713750443125914E-2</c:v>
                </c:pt>
                <c:pt idx="23">
                  <c:v>9.8585037127433495E-2</c:v>
                </c:pt>
                <c:pt idx="24">
                  <c:v>0.10173896350331924</c:v>
                </c:pt>
                <c:pt idx="25">
                  <c:v>9.6096837880972785E-2</c:v>
                </c:pt>
                <c:pt idx="26">
                  <c:v>0.10145126809503457</c:v>
                </c:pt>
                <c:pt idx="27">
                  <c:v>0.10682739552791509</c:v>
                </c:pt>
                <c:pt idx="28">
                  <c:v>0.11222530061824565</c:v>
                </c:pt>
                <c:pt idx="29">
                  <c:v>0.11764506408763031</c:v>
                </c:pt>
                <c:pt idx="30">
                  <c:v>0.12197023840605392</c:v>
                </c:pt>
                <c:pt idx="31">
                  <c:v>0.12295183977263124</c:v>
                </c:pt>
                <c:pt idx="32">
                  <c:v>0.12954457629033689</c:v>
                </c:pt>
                <c:pt idx="33">
                  <c:v>0.13166121828949251</c:v>
                </c:pt>
                <c:pt idx="34">
                  <c:v>0.13603950544497101</c:v>
                </c:pt>
                <c:pt idx="35">
                  <c:v>0.13930095980597357</c:v>
                </c:pt>
                <c:pt idx="36">
                  <c:v>0.14257177747212335</c:v>
                </c:pt>
                <c:pt idx="37">
                  <c:v>0.13673875080829312</c:v>
                </c:pt>
                <c:pt idx="38">
                  <c:v>0.14342956564942577</c:v>
                </c:pt>
                <c:pt idx="39">
                  <c:v>0.1512951201554622</c:v>
                </c:pt>
                <c:pt idx="40">
                  <c:v>0.15460037184119546</c:v>
                </c:pt>
                <c:pt idx="41">
                  <c:v>0.16021970413032127</c:v>
                </c:pt>
                <c:pt idx="42">
                  <c:v>0.16586177202249797</c:v>
                </c:pt>
                <c:pt idx="43">
                  <c:v>0.16920884309041773</c:v>
                </c:pt>
                <c:pt idx="44">
                  <c:v>0.17605222955190136</c:v>
                </c:pt>
                <c:pt idx="45">
                  <c:v>0.18175968073133242</c:v>
                </c:pt>
                <c:pt idx="46">
                  <c:v>0.18632129484635662</c:v>
                </c:pt>
                <c:pt idx="47">
                  <c:v>0.19207161161998321</c:v>
                </c:pt>
                <c:pt idx="48">
                  <c:v>0.20137199362888558</c:v>
                </c:pt>
                <c:pt idx="49">
                  <c:v>0.19892615327415997</c:v>
                </c:pt>
                <c:pt idx="50">
                  <c:v>0.21064475935742344</c:v>
                </c:pt>
                <c:pt idx="51">
                  <c:v>0.21886337437661307</c:v>
                </c:pt>
                <c:pt idx="52">
                  <c:v>0.22711914767440744</c:v>
                </c:pt>
                <c:pt idx="53">
                  <c:v>0.23541222492299596</c:v>
                </c:pt>
                <c:pt idx="54">
                  <c:v>0.23895896829705898</c:v>
                </c:pt>
                <c:pt idx="55">
                  <c:v>0.24131651456557113</c:v>
                </c:pt>
                <c:pt idx="56">
                  <c:v>0.25209716503723834</c:v>
                </c:pt>
                <c:pt idx="57">
                  <c:v>0.2593105871181367</c:v>
                </c:pt>
                <c:pt idx="58">
                  <c:v>0.26413565264917049</c:v>
                </c:pt>
                <c:pt idx="59">
                  <c:v>0.272617586108302</c:v>
                </c:pt>
                <c:pt idx="60">
                  <c:v>0.27992109714200963</c:v>
                </c:pt>
                <c:pt idx="61">
                  <c:v>0.27749494844865485</c:v>
                </c:pt>
                <c:pt idx="62">
                  <c:v>0.28728077788568651</c:v>
                </c:pt>
                <c:pt idx="63">
                  <c:v>0.29220358102990907</c:v>
                </c:pt>
                <c:pt idx="64">
                  <c:v>0.30083604694415955</c:v>
                </c:pt>
                <c:pt idx="65">
                  <c:v>0.30950737467649891</c:v>
                </c:pt>
                <c:pt idx="66">
                  <c:v>0.31326683772107922</c:v>
                </c:pt>
                <c:pt idx="67">
                  <c:v>0.31703709380329848</c:v>
                </c:pt>
                <c:pt idx="68">
                  <c:v>0.32953202991702502</c:v>
                </c:pt>
                <c:pt idx="69">
                  <c:v>0.33459736860123623</c:v>
                </c:pt>
                <c:pt idx="70">
                  <c:v>0.33968082998999583</c:v>
                </c:pt>
                <c:pt idx="71">
                  <c:v>0.34729359321711772</c:v>
                </c:pt>
                <c:pt idx="72">
                  <c:v>0.35242068955896211</c:v>
                </c:pt>
                <c:pt idx="73">
                  <c:v>0.34620123705609807</c:v>
                </c:pt>
                <c:pt idx="74">
                  <c:v>0.35639812930352099</c:v>
                </c:pt>
                <c:pt idx="75">
                  <c:v>0.3628322823586867</c:v>
                </c:pt>
                <c:pt idx="76">
                  <c:v>0.37438688599387682</c:v>
                </c:pt>
                <c:pt idx="77">
                  <c:v>0.38216454524140153</c:v>
                </c:pt>
                <c:pt idx="78">
                  <c:v>0.38613259966388824</c:v>
                </c:pt>
                <c:pt idx="79">
                  <c:v>0.39011204596873372</c:v>
                </c:pt>
                <c:pt idx="80">
                  <c:v>0.40054458528520054</c:v>
                </c:pt>
                <c:pt idx="81">
                  <c:v>0.40585742224118415</c:v>
                </c:pt>
                <c:pt idx="82">
                  <c:v>0.40730205426092136</c:v>
                </c:pt>
                <c:pt idx="83">
                  <c:v>0.4139411716862611</c:v>
                </c:pt>
                <c:pt idx="84">
                  <c:v>0.4180004535849049</c:v>
                </c:pt>
                <c:pt idx="85">
                  <c:v>0.41815065068941126</c:v>
                </c:pt>
                <c:pt idx="86">
                  <c:v>0.4274647186875391</c:v>
                </c:pt>
                <c:pt idx="87">
                  <c:v>0.43156282531994616</c:v>
                </c:pt>
                <c:pt idx="88">
                  <c:v>0.43435449938806481</c:v>
                </c:pt>
                <c:pt idx="89">
                  <c:v>0.4384723858830597</c:v>
                </c:pt>
                <c:pt idx="90">
                  <c:v>0.44392787541393242</c:v>
                </c:pt>
                <c:pt idx="91">
                  <c:v>0.45472116449698907</c:v>
                </c:pt>
                <c:pt idx="92">
                  <c:v>0.45223060519718161</c:v>
                </c:pt>
                <c:pt idx="93">
                  <c:v>0.46308595677259357</c:v>
                </c:pt>
                <c:pt idx="94">
                  <c:v>0.46728632837179096</c:v>
                </c:pt>
                <c:pt idx="95">
                  <c:v>0.46880895802714972</c:v>
                </c:pt>
                <c:pt idx="96">
                  <c:v>0.47707206545281422</c:v>
                </c:pt>
                <c:pt idx="97">
                  <c:v>0.47860732956036967</c:v>
                </c:pt>
                <c:pt idx="98">
                  <c:v>0.48420878193465722</c:v>
                </c:pt>
                <c:pt idx="99">
                  <c:v>0.49255102907303883</c:v>
                </c:pt>
                <c:pt idx="100">
                  <c:v>0.50638613560664081</c:v>
                </c:pt>
                <c:pt idx="101">
                  <c:v>0.52028820450867186</c:v>
                </c:pt>
                <c:pt idx="102">
                  <c:v>0.5315133043056588</c:v>
                </c:pt>
                <c:pt idx="103">
                  <c:v>0.53591012388923875</c:v>
                </c:pt>
                <c:pt idx="104">
                  <c:v>0.55135935155359439</c:v>
                </c:pt>
                <c:pt idx="105">
                  <c:v>0.55996486707051085</c:v>
                </c:pt>
                <c:pt idx="106">
                  <c:v>0.58109779739499401</c:v>
                </c:pt>
                <c:pt idx="107">
                  <c:v>0.59816327200858987</c:v>
                </c:pt>
                <c:pt idx="108">
                  <c:v>0.611126091599556</c:v>
                </c:pt>
                <c:pt idx="109">
                  <c:v>0.61295194738076764</c:v>
                </c:pt>
                <c:pt idx="110">
                  <c:v>0.63021665742111987</c:v>
                </c:pt>
                <c:pt idx="111">
                  <c:v>0.65319806760456744</c:v>
                </c:pt>
              </c:numCache>
            </c:numRef>
          </c:val>
          <c:smooth val="0"/>
          <c:extLst>
            <c:ext xmlns:c16="http://schemas.microsoft.com/office/drawing/2014/chart" uri="{C3380CC4-5D6E-409C-BE32-E72D297353CC}">
              <c16:uniqueId val="{00000003-3F6D-A143-B30F-64F615754934}"/>
            </c:ext>
          </c:extLst>
        </c:ser>
        <c:dLbls>
          <c:showLegendKey val="0"/>
          <c:showVal val="0"/>
          <c:showCatName val="0"/>
          <c:showSerName val="0"/>
          <c:showPercent val="0"/>
          <c:showBubbleSize val="0"/>
        </c:dLbls>
        <c:smooth val="0"/>
        <c:axId val="1616891039"/>
        <c:axId val="1767119983"/>
      </c:lineChart>
      <c:dateAx>
        <c:axId val="1616891039"/>
        <c:scaling>
          <c:orientation val="minMax"/>
          <c:max val="44651"/>
          <c:min val="41274"/>
        </c:scaling>
        <c:delete val="0"/>
        <c:axPos val="b"/>
        <c:numFmt formatCode="dd/mm/yy;@" sourceLinked="0"/>
        <c:majorTickMark val="out"/>
        <c:minorTickMark val="none"/>
        <c:tickLblPos val="low"/>
        <c:spPr>
          <a:noFill/>
          <a:ln w="9525" cap="flat" cmpd="sng" algn="ctr">
            <a:solidFill>
              <a:schemeClr val="bg1"/>
            </a:solidFill>
            <a:round/>
          </a:ln>
          <a:effectLst/>
        </c:spPr>
        <c:txPr>
          <a:bodyPr rot="0" spcFirstLastPara="1" vertOverflow="ellipsis" wrap="square" anchor="ctr" anchorCtr="1"/>
          <a:lstStyle/>
          <a:p>
            <a:pPr>
              <a:defRPr sz="900" b="0" i="0" u="none" strike="noStrike" kern="1200" baseline="0">
                <a:solidFill>
                  <a:schemeClr val="bg1"/>
                </a:solidFill>
                <a:latin typeface="+mn-lt"/>
                <a:ea typeface="+mn-ea"/>
                <a:cs typeface="+mn-cs"/>
              </a:defRPr>
            </a:pPr>
            <a:endParaRPr lang="en-US"/>
          </a:p>
        </c:txPr>
        <c:crossAx val="1767119983"/>
        <c:crosses val="autoZero"/>
        <c:auto val="1"/>
        <c:lblOffset val="100"/>
        <c:baseTimeUnit val="days"/>
        <c:majorUnit val="1"/>
        <c:majorTimeUnit val="years"/>
      </c:dateAx>
      <c:valAx>
        <c:axId val="1767119983"/>
        <c:scaling>
          <c:orientation val="minMax"/>
        </c:scaling>
        <c:delete val="0"/>
        <c:axPos val="l"/>
        <c:majorGridlines>
          <c:spPr>
            <a:ln w="9525" cap="flat" cmpd="sng" algn="ctr">
              <a:noFill/>
              <a:round/>
            </a:ln>
            <a:effectLst/>
          </c:spPr>
        </c:majorGridlines>
        <c:numFmt formatCode="0.00%" sourceLinked="1"/>
        <c:majorTickMark val="out"/>
        <c:minorTickMark val="none"/>
        <c:tickLblPos val="nextTo"/>
        <c:spPr>
          <a:noFill/>
          <a:ln>
            <a:solidFill>
              <a:schemeClr val="bg1"/>
            </a:solid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16891039"/>
        <c:crosses val="autoZero"/>
        <c:crossBetween val="between"/>
      </c:valAx>
      <c:spPr>
        <a:solidFill>
          <a:srgbClr val="00BBE4"/>
        </a:solid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00BBE4"/>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3633"/>
          </a:xfrm>
          <a:prstGeom prst="rect">
            <a:avLst/>
          </a:prstGeom>
        </p:spPr>
        <p:txBody>
          <a:bodyPr vert="horz" lIns="90425" tIns="45213" rIns="90425" bIns="45213" rtlCol="0"/>
          <a:lstStyle>
            <a:lvl1pPr algn="l">
              <a:defRPr sz="1200"/>
            </a:lvl1pPr>
          </a:lstStyle>
          <a:p>
            <a:endParaRPr lang="en-US"/>
          </a:p>
        </p:txBody>
      </p:sp>
      <p:sp>
        <p:nvSpPr>
          <p:cNvPr id="3" name="Date Placeholder 2"/>
          <p:cNvSpPr>
            <a:spLocks noGrp="1"/>
          </p:cNvSpPr>
          <p:nvPr>
            <p:ph type="dt" sz="quarter" idx="1"/>
          </p:nvPr>
        </p:nvSpPr>
        <p:spPr>
          <a:xfrm>
            <a:off x="3777608" y="0"/>
            <a:ext cx="2889938" cy="493633"/>
          </a:xfrm>
          <a:prstGeom prst="rect">
            <a:avLst/>
          </a:prstGeom>
        </p:spPr>
        <p:txBody>
          <a:bodyPr vert="horz" lIns="90425" tIns="45213" rIns="90425" bIns="45213" rtlCol="0"/>
          <a:lstStyle>
            <a:lvl1pPr algn="r">
              <a:defRPr sz="1200"/>
            </a:lvl1pPr>
          </a:lstStyle>
          <a:p>
            <a:fld id="{E3EF450A-0166-5A42-AC91-9A5179AB4680}" type="datetimeFigureOut">
              <a:rPr lang="en-US" smtClean="0"/>
              <a:t>5/10/2022</a:t>
            </a:fld>
            <a:endParaRPr lang="en-US"/>
          </a:p>
        </p:txBody>
      </p:sp>
      <p:sp>
        <p:nvSpPr>
          <p:cNvPr id="4" name="Footer Placeholder 3"/>
          <p:cNvSpPr>
            <a:spLocks noGrp="1"/>
          </p:cNvSpPr>
          <p:nvPr>
            <p:ph type="ftr" sz="quarter" idx="2"/>
          </p:nvPr>
        </p:nvSpPr>
        <p:spPr>
          <a:xfrm>
            <a:off x="0" y="9377316"/>
            <a:ext cx="2889938" cy="493633"/>
          </a:xfrm>
          <a:prstGeom prst="rect">
            <a:avLst/>
          </a:prstGeom>
        </p:spPr>
        <p:txBody>
          <a:bodyPr vert="horz" lIns="90425" tIns="45213" rIns="90425" bIns="45213" rtlCol="0" anchor="b"/>
          <a:lstStyle>
            <a:lvl1pPr algn="l">
              <a:defRPr sz="1200"/>
            </a:lvl1pPr>
          </a:lstStyle>
          <a:p>
            <a:endParaRPr lang="en-US"/>
          </a:p>
        </p:txBody>
      </p:sp>
      <p:sp>
        <p:nvSpPr>
          <p:cNvPr id="5" name="Slide Number Placeholder 4"/>
          <p:cNvSpPr>
            <a:spLocks noGrp="1"/>
          </p:cNvSpPr>
          <p:nvPr>
            <p:ph type="sldNum" sz="quarter" idx="3"/>
          </p:nvPr>
        </p:nvSpPr>
        <p:spPr>
          <a:xfrm>
            <a:off x="3777608" y="9377316"/>
            <a:ext cx="2889938" cy="493633"/>
          </a:xfrm>
          <a:prstGeom prst="rect">
            <a:avLst/>
          </a:prstGeom>
        </p:spPr>
        <p:txBody>
          <a:bodyPr vert="horz" lIns="90425" tIns="45213" rIns="90425" bIns="45213" rtlCol="0" anchor="b"/>
          <a:lstStyle>
            <a:lvl1pPr algn="r">
              <a:defRPr sz="1200"/>
            </a:lvl1pPr>
          </a:lstStyle>
          <a:p>
            <a:fld id="{B5DF8DA6-1BA3-D540-9745-E078C825E6E6}" type="slidenum">
              <a:rPr lang="en-US" smtClean="0"/>
              <a:t>‹#›</a:t>
            </a:fld>
            <a:endParaRPr lang="en-US"/>
          </a:p>
        </p:txBody>
      </p:sp>
    </p:spTree>
    <p:extLst>
      <p:ext uri="{BB962C8B-B14F-4D97-AF65-F5344CB8AC3E}">
        <p14:creationId xmlns:p14="http://schemas.microsoft.com/office/powerpoint/2010/main" val="706165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3633"/>
          </a:xfrm>
          <a:prstGeom prst="rect">
            <a:avLst/>
          </a:prstGeom>
        </p:spPr>
        <p:txBody>
          <a:bodyPr vert="horz" lIns="90425" tIns="45213" rIns="90425" bIns="45213" rtlCol="0"/>
          <a:lstStyle>
            <a:lvl1pPr algn="l">
              <a:defRPr sz="1200"/>
            </a:lvl1pPr>
          </a:lstStyle>
          <a:p>
            <a:endParaRPr lang="en-US"/>
          </a:p>
        </p:txBody>
      </p:sp>
      <p:sp>
        <p:nvSpPr>
          <p:cNvPr id="3" name="Date Placeholder 2"/>
          <p:cNvSpPr>
            <a:spLocks noGrp="1"/>
          </p:cNvSpPr>
          <p:nvPr>
            <p:ph type="dt" idx="1"/>
          </p:nvPr>
        </p:nvSpPr>
        <p:spPr>
          <a:xfrm>
            <a:off x="3777608" y="0"/>
            <a:ext cx="2889938" cy="493633"/>
          </a:xfrm>
          <a:prstGeom prst="rect">
            <a:avLst/>
          </a:prstGeom>
        </p:spPr>
        <p:txBody>
          <a:bodyPr vert="horz" lIns="90425" tIns="45213" rIns="90425" bIns="45213" rtlCol="0"/>
          <a:lstStyle>
            <a:lvl1pPr algn="r">
              <a:defRPr sz="1200"/>
            </a:lvl1pPr>
          </a:lstStyle>
          <a:p>
            <a:fld id="{B2967B82-8DE7-3848-A2C4-B1E072AB5394}" type="datetimeFigureOut">
              <a:rPr lang="en-US" smtClean="0"/>
              <a:t>5/10/2022</a:t>
            </a:fld>
            <a:endParaRPr lang="en-US"/>
          </a:p>
        </p:txBody>
      </p:sp>
      <p:sp>
        <p:nvSpPr>
          <p:cNvPr id="4" name="Slide Image Placeholder 3"/>
          <p:cNvSpPr>
            <a:spLocks noGrp="1" noRot="1" noChangeAspect="1"/>
          </p:cNvSpPr>
          <p:nvPr>
            <p:ph type="sldImg" idx="2"/>
          </p:nvPr>
        </p:nvSpPr>
        <p:spPr>
          <a:xfrm>
            <a:off x="44450" y="739775"/>
            <a:ext cx="6580188" cy="3702050"/>
          </a:xfrm>
          <a:prstGeom prst="rect">
            <a:avLst/>
          </a:prstGeom>
          <a:noFill/>
          <a:ln w="12700">
            <a:solidFill>
              <a:prstClr val="black"/>
            </a:solidFill>
          </a:ln>
        </p:spPr>
        <p:txBody>
          <a:bodyPr vert="horz" lIns="90425" tIns="45213" rIns="90425" bIns="45213" rtlCol="0" anchor="ctr"/>
          <a:lstStyle/>
          <a:p>
            <a:endParaRPr lang="en-US"/>
          </a:p>
        </p:txBody>
      </p:sp>
      <p:sp>
        <p:nvSpPr>
          <p:cNvPr id="5" name="Notes Placeholder 4"/>
          <p:cNvSpPr>
            <a:spLocks noGrp="1"/>
          </p:cNvSpPr>
          <p:nvPr>
            <p:ph type="body" sz="quarter" idx="3"/>
          </p:nvPr>
        </p:nvSpPr>
        <p:spPr>
          <a:xfrm>
            <a:off x="666909" y="4689515"/>
            <a:ext cx="5335270" cy="4442698"/>
          </a:xfrm>
          <a:prstGeom prst="rect">
            <a:avLst/>
          </a:prstGeom>
        </p:spPr>
        <p:txBody>
          <a:bodyPr vert="horz" lIns="90425" tIns="45213" rIns="90425" bIns="45213"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377316"/>
            <a:ext cx="2889938" cy="493633"/>
          </a:xfrm>
          <a:prstGeom prst="rect">
            <a:avLst/>
          </a:prstGeom>
        </p:spPr>
        <p:txBody>
          <a:bodyPr vert="horz" lIns="90425" tIns="45213" rIns="90425" bIns="45213" rtlCol="0" anchor="b"/>
          <a:lstStyle>
            <a:lvl1pPr algn="l">
              <a:defRPr sz="1200"/>
            </a:lvl1pPr>
          </a:lstStyle>
          <a:p>
            <a:endParaRPr lang="en-US"/>
          </a:p>
        </p:txBody>
      </p:sp>
      <p:sp>
        <p:nvSpPr>
          <p:cNvPr id="7" name="Slide Number Placeholder 6"/>
          <p:cNvSpPr>
            <a:spLocks noGrp="1"/>
          </p:cNvSpPr>
          <p:nvPr>
            <p:ph type="sldNum" sz="quarter" idx="5"/>
          </p:nvPr>
        </p:nvSpPr>
        <p:spPr>
          <a:xfrm>
            <a:off x="3777608" y="9377316"/>
            <a:ext cx="2889938" cy="493633"/>
          </a:xfrm>
          <a:prstGeom prst="rect">
            <a:avLst/>
          </a:prstGeom>
        </p:spPr>
        <p:txBody>
          <a:bodyPr vert="horz" lIns="90425" tIns="45213" rIns="90425" bIns="45213" rtlCol="0" anchor="b"/>
          <a:lstStyle>
            <a:lvl1pPr algn="r">
              <a:defRPr sz="1200"/>
            </a:lvl1pPr>
          </a:lstStyle>
          <a:p>
            <a:fld id="{FEBE3019-B33B-284F-BF48-CACC86DBC562}" type="slidenum">
              <a:rPr lang="en-US" smtClean="0"/>
              <a:t>‹#›</a:t>
            </a:fld>
            <a:endParaRPr lang="en-US"/>
          </a:p>
        </p:txBody>
      </p:sp>
    </p:spTree>
    <p:extLst>
      <p:ext uri="{BB962C8B-B14F-4D97-AF65-F5344CB8AC3E}">
        <p14:creationId xmlns:p14="http://schemas.microsoft.com/office/powerpoint/2010/main" val="32385191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my name is </a:t>
            </a:r>
            <a:r>
              <a:rPr lang="en-GB" b="1" dirty="0">
                <a:highlight>
                  <a:srgbClr val="FFFF00"/>
                </a:highlight>
              </a:rPr>
              <a:t>….</a:t>
            </a:r>
          </a:p>
          <a:p>
            <a:endParaRPr lang="en-GB" dirty="0"/>
          </a:p>
          <a:p>
            <a:r>
              <a:rPr lang="en-GB" dirty="0"/>
              <a:t>I work for [</a:t>
            </a:r>
            <a:r>
              <a:rPr lang="en-GB" b="1" dirty="0"/>
              <a:t>adviser company</a:t>
            </a:r>
            <a:r>
              <a:rPr lang="en-GB" dirty="0"/>
              <a:t>] and have been asked to come here today to speak about the pension savings you have in The People’s Pension, through your [</a:t>
            </a:r>
            <a:r>
              <a:rPr lang="en-GB" b="1" dirty="0"/>
              <a:t>employer name</a:t>
            </a:r>
            <a:r>
              <a:rPr lang="en-GB" dirty="0"/>
              <a:t>].</a:t>
            </a:r>
          </a:p>
          <a:p>
            <a:endParaRPr lang="en-GB" dirty="0"/>
          </a:p>
          <a:p>
            <a:r>
              <a:rPr lang="en-GB" b="1" dirty="0"/>
              <a:t>OR</a:t>
            </a:r>
          </a:p>
          <a:p>
            <a:endParaRPr lang="en-GB" dirty="0"/>
          </a:p>
          <a:p>
            <a:r>
              <a:rPr lang="en-GB" dirty="0"/>
              <a:t>If being delivered by the employer:</a:t>
            </a:r>
          </a:p>
          <a:p>
            <a:endParaRPr lang="en-GB" dirty="0"/>
          </a:p>
          <a:p>
            <a:r>
              <a:rPr lang="en-GB" dirty="0"/>
              <a:t>Hello, thanks for joining me today.</a:t>
            </a:r>
          </a:p>
          <a:p>
            <a:endParaRPr lang="en-GB" dirty="0"/>
          </a:p>
          <a:p>
            <a:r>
              <a:rPr lang="en-GB" dirty="0"/>
              <a:t>Today I’d like to speak to you about the workplace pension that we’ve set up for you, The People’s Pension. </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BE3019-B33B-284F-BF48-CACC86DBC5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63083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are auto-enrolled into a workplace pension if you’re found to be what the industry calls ‘eligible’. This means you:</a:t>
            </a:r>
          </a:p>
          <a:p>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at least 22</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under State Pension age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earn more than £6,240 a year (£520 per month)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contracted to work or ordinarily work in the UK</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will need to opt out of the pension scheme if you don’t want to start saving for your retirement now – but [employer name] will have to re-enrol you every 3 years.</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EBE3019-B33B-284F-BF48-CACC86DBC562}" type="slidenum">
              <a:rPr lang="en-US" smtClean="0"/>
              <a:t>10</a:t>
            </a:fld>
            <a:endParaRPr lang="en-US"/>
          </a:p>
        </p:txBody>
      </p:sp>
    </p:spTree>
    <p:extLst>
      <p:ext uri="{BB962C8B-B14F-4D97-AF65-F5344CB8AC3E}">
        <p14:creationId xmlns:p14="http://schemas.microsoft.com/office/powerpoint/2010/main" val="3508263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11</a:t>
            </a:fld>
            <a:endParaRPr lang="en-US"/>
          </a:p>
        </p:txBody>
      </p:sp>
    </p:spTree>
    <p:extLst>
      <p:ext uri="{BB962C8B-B14F-4D97-AF65-F5344CB8AC3E}">
        <p14:creationId xmlns:p14="http://schemas.microsoft.com/office/powerpoint/2010/main" val="1403799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Some employees won’t be auto-enrolled, and this could be because:</a:t>
            </a:r>
          </a:p>
          <a:p>
            <a:pPr lvl="0"/>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you’re</a:t>
            </a:r>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under 22 or over State Pension age, or</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your earnings are below the earnings trigger.</a:t>
            </a:r>
          </a:p>
          <a:p>
            <a:pPr lvl="0"/>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But this doesn’t necessarily mean you can’t opt into The People’s Pension scheme.</a:t>
            </a:r>
          </a:p>
          <a:p>
            <a:r>
              <a:rPr lang="en-GB" sz="1200" kern="1200" dirty="0">
                <a:solidFill>
                  <a:schemeClr val="tx1"/>
                </a:solidFill>
                <a:effectLst/>
                <a:latin typeface="+mn-lt"/>
                <a:ea typeface="+mn-ea"/>
                <a:cs typeface="+mn-cs"/>
              </a:rPr>
              <a:t>If you would like to find out whether you can join, please speak to [</a:t>
            </a:r>
            <a:r>
              <a:rPr lang="en-GB" sz="1200" b="1" kern="1200" dirty="0">
                <a:solidFill>
                  <a:schemeClr val="tx1"/>
                </a:solidFill>
                <a:effectLst/>
                <a:latin typeface="+mn-lt"/>
                <a:ea typeface="+mn-ea"/>
                <a:cs typeface="+mn-cs"/>
              </a:rPr>
              <a:t>HR/employer name</a:t>
            </a:r>
            <a:r>
              <a:rPr lang="en-GB" sz="1200" b="0" kern="1200" dirty="0">
                <a:solidFill>
                  <a:schemeClr val="tx1"/>
                </a:solidFill>
                <a:effectLst/>
                <a:latin typeface="+mn-lt"/>
                <a:ea typeface="+mn-ea"/>
                <a:cs typeface="+mn-cs"/>
              </a:rPr>
              <a:t>].</a:t>
            </a:r>
            <a:endParaRPr lang="en-GB" b="0" dirty="0"/>
          </a:p>
        </p:txBody>
      </p:sp>
      <p:sp>
        <p:nvSpPr>
          <p:cNvPr id="4" name="Slide Number Placeholder 3"/>
          <p:cNvSpPr>
            <a:spLocks noGrp="1"/>
          </p:cNvSpPr>
          <p:nvPr>
            <p:ph type="sldNum" sz="quarter" idx="10"/>
          </p:nvPr>
        </p:nvSpPr>
        <p:spPr/>
        <p:txBody>
          <a:bodyPr/>
          <a:lstStyle/>
          <a:p>
            <a:fld id="{FEBE3019-B33B-284F-BF48-CACC86DBC562}" type="slidenum">
              <a:rPr lang="en-US" smtClean="0"/>
              <a:t>12</a:t>
            </a:fld>
            <a:endParaRPr lang="en-US"/>
          </a:p>
        </p:txBody>
      </p:sp>
    </p:spTree>
    <p:extLst>
      <p:ext uri="{BB962C8B-B14F-4D97-AF65-F5344CB8AC3E}">
        <p14:creationId xmlns:p14="http://schemas.microsoft.com/office/powerpoint/2010/main" val="3833732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as a member you will be saving into The People’s Pension. </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Your pension pot will grow as you and </a:t>
            </a:r>
            <a:r>
              <a:rPr lang="en-GB" sz="1200" b="1" kern="1200" dirty="0">
                <a:solidFill>
                  <a:schemeClr val="tx1"/>
                </a:solidFill>
                <a:effectLst/>
                <a:latin typeface="+mn-lt"/>
                <a:ea typeface="+mn-ea"/>
                <a:cs typeface="+mn-cs"/>
              </a:rPr>
              <a:t>[your employer]</a:t>
            </a:r>
            <a:r>
              <a:rPr lang="en-GB" sz="1200" b="0" kern="1200" dirty="0">
                <a:solidFill>
                  <a:schemeClr val="tx1"/>
                </a:solidFill>
                <a:effectLst/>
                <a:latin typeface="+mn-lt"/>
                <a:ea typeface="+mn-ea"/>
                <a:cs typeface="+mn-cs"/>
              </a:rPr>
              <a:t>,</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with a little help from the government (through tax relief), contribute to your pension pot.</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14</a:t>
            </a:fld>
            <a:endParaRPr lang="en-US" dirty="0"/>
          </a:p>
        </p:txBody>
      </p:sp>
    </p:spTree>
    <p:extLst>
      <p:ext uri="{BB962C8B-B14F-4D97-AF65-F5344CB8AC3E}">
        <p14:creationId xmlns:p14="http://schemas.microsoft.com/office/powerpoint/2010/main" val="3927222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You can make your pension pot bigger in a number of ways:</a:t>
            </a:r>
          </a:p>
          <a:p>
            <a:pPr lvl="0"/>
            <a:endParaRPr lang="en-GB" sz="1200" kern="1200" dirty="0">
              <a:solidFill>
                <a:schemeClr val="tx1"/>
              </a:solidFill>
              <a:effectLst/>
              <a:latin typeface="+mn-lt"/>
              <a:ea typeface="+mn-ea"/>
              <a:cs typeface="+mn-cs"/>
            </a:endParaRP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Increasing your regular contributions either through your payroll or by Direct Debit.</a:t>
            </a: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Making a one-off lump sum payment.</a:t>
            </a: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Review your investment options. There’s information on all your options on The People’s Pension website. If you are unsure and might want to change what your money is invested in, you can always speak to an independent financial adviser. </a:t>
            </a:r>
          </a:p>
          <a:p>
            <a:pPr lvl="1"/>
            <a:r>
              <a:rPr lang="en-GB" sz="1200" b="0" i="0" u="none" strike="noStrike" kern="1200" baseline="0" dirty="0">
                <a:solidFill>
                  <a:schemeClr val="tx1"/>
                </a:solidFill>
                <a:latin typeface="+mn-lt"/>
                <a:ea typeface="+mn-ea"/>
                <a:cs typeface="+mn-cs"/>
              </a:rPr>
              <a:t>• Transfer other pensions you may have into one pension pot will help with keeping track of your money from one place. It could mean you also end up paying less in charges too.</a:t>
            </a:r>
            <a:br>
              <a:rPr lang="en-GB" sz="1200" b="0" i="0" u="none" strike="noStrike" kern="1200" baseline="0" dirty="0">
                <a:solidFill>
                  <a:schemeClr val="tx1"/>
                </a:solidFill>
                <a:latin typeface="+mn-lt"/>
                <a:ea typeface="+mn-ea"/>
                <a:cs typeface="+mn-cs"/>
              </a:rPr>
            </a:br>
            <a:endParaRPr lang="en-GB"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Of course, the earlier you take your pension savings, the longer they will need to last. So, the more money you’ll need to save.</a:t>
            </a:r>
          </a:p>
          <a:p>
            <a:pPr lvl="1"/>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EBE3019-B33B-284F-BF48-CACC86DBC562}" type="slidenum">
              <a:rPr lang="en-US" smtClean="0"/>
              <a:t>15</a:t>
            </a:fld>
            <a:endParaRPr lang="en-US" dirty="0"/>
          </a:p>
        </p:txBody>
      </p:sp>
    </p:spTree>
    <p:extLst>
      <p:ext uri="{BB962C8B-B14F-4D97-AF65-F5344CB8AC3E}">
        <p14:creationId xmlns:p14="http://schemas.microsoft.com/office/powerpoint/2010/main" val="1003861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The good news is both you and [employer name] are contributing already, and here’s a couple of scenarios to give you an indication of how much you’re currently paying:</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The examples I’m showing are based on you paying 5% and your employer paying 3% too</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£17.5k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£25k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You’re free to pay more if you wish.</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16</a:t>
            </a:fld>
            <a:endParaRPr lang="en-US"/>
          </a:p>
        </p:txBody>
      </p:sp>
    </p:spTree>
    <p:extLst>
      <p:ext uri="{BB962C8B-B14F-4D97-AF65-F5344CB8AC3E}">
        <p14:creationId xmlns:p14="http://schemas.microsoft.com/office/powerpoint/2010/main" val="4102804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The good news is both you and [employer name] are contributing already, and here’s a couple of scenarios to give you an indication of how much you’re currently paying:</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The examples I’m showing are based on you paying 5% and your employer paying 3% too.</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£17.5k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£25k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You’re free to pay more if you wish.</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With a net pay arrangement, your contributions are taken from your pay before your wages are taxed. You only pay tax on what’s left, so you get your full tax relief straightaway, unless you don’t pay tax.</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17</a:t>
            </a:fld>
            <a:endParaRPr lang="en-US"/>
          </a:p>
        </p:txBody>
      </p:sp>
    </p:spTree>
    <p:extLst>
      <p:ext uri="{BB962C8B-B14F-4D97-AF65-F5344CB8AC3E}">
        <p14:creationId xmlns:p14="http://schemas.microsoft.com/office/powerpoint/2010/main" val="974152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533" kern="1200" dirty="0">
                <a:solidFill>
                  <a:schemeClr val="tx1"/>
                </a:solidFill>
                <a:effectLst/>
                <a:latin typeface="+mn-lt"/>
                <a:ea typeface="+mn-ea"/>
                <a:cs typeface="+mn-cs"/>
              </a:rPr>
              <a:t>With The People's Pension, members pay an annual management charge made up of:</a:t>
            </a:r>
          </a:p>
          <a:p>
            <a:pPr marL="0" marR="0" lvl="0" indent="0" algn="l" defTabSz="584000" rtl="0" eaLnBrk="1" fontAlgn="auto" latinLnBrk="0" hangingPunct="1">
              <a:lnSpc>
                <a:spcPct val="100000"/>
              </a:lnSpc>
              <a:spcBef>
                <a:spcPts val="0"/>
              </a:spcBef>
              <a:spcAft>
                <a:spcPts val="0"/>
              </a:spcAft>
              <a:buClrTx/>
              <a:buSzTx/>
              <a:buFontTx/>
              <a:buNone/>
              <a:tabLst/>
              <a:defRPr/>
            </a:pPr>
            <a:r>
              <a:rPr lang="en-GB" sz="1533" kern="1200" dirty="0">
                <a:solidFill>
                  <a:schemeClr val="tx1"/>
                </a:solidFill>
                <a:effectLst/>
                <a:latin typeface="+mn-lt"/>
                <a:ea typeface="+mn-ea"/>
                <a:cs typeface="+mn-cs"/>
              </a:rPr>
              <a:t>. an annual charge of £2.50, usually deducted in October if they have investments with us on 1 April of that year</a:t>
            </a:r>
          </a:p>
          <a:p>
            <a:r>
              <a:rPr lang="en-GB" sz="1533" kern="1200" dirty="0">
                <a:solidFill>
                  <a:schemeClr val="tx1"/>
                </a:solidFill>
                <a:effectLst/>
                <a:latin typeface="+mn-lt"/>
                <a:ea typeface="+mn-ea"/>
                <a:cs typeface="+mn-cs"/>
              </a:rPr>
              <a:t>. a management charge of 0.5% of the value of their pension pot each year</a:t>
            </a:r>
          </a:p>
          <a:p>
            <a:r>
              <a:rPr lang="en-GB" sz="1533" kern="1200" dirty="0">
                <a:solidFill>
                  <a:schemeClr val="tx1"/>
                </a:solidFill>
                <a:effectLst/>
                <a:latin typeface="+mn-lt"/>
                <a:ea typeface="+mn-ea"/>
                <a:cs typeface="+mn-cs"/>
              </a:rPr>
              <a:t>. a potential rebate on some of the management charge to help them save more for later life – between 0.1% on savings over £3,000 and 0.3% on savings over £50,000.</a:t>
            </a:r>
          </a:p>
          <a:p>
            <a:r>
              <a:rPr lang="en-GB" sz="1533" kern="1200" dirty="0">
                <a:solidFill>
                  <a:schemeClr val="tx1"/>
                </a:solidFill>
                <a:effectLst/>
                <a:latin typeface="+mn-lt"/>
                <a:ea typeface="+mn-ea"/>
                <a:cs typeface="+mn-cs"/>
              </a:rPr>
              <a:t> </a:t>
            </a:r>
          </a:p>
          <a:p>
            <a:r>
              <a:rPr lang="en-GB" sz="1533" kern="1200" dirty="0">
                <a:solidFill>
                  <a:schemeClr val="tx1"/>
                </a:solidFill>
                <a:effectLst/>
                <a:latin typeface="+mn-lt"/>
                <a:ea typeface="+mn-ea"/>
                <a:cs typeface="+mn-cs"/>
              </a:rPr>
              <a:t>The introduction of an annual charge reduces the cross subsidy from actively saving members to inactive small pots – something that has proliferated under auto-enrolment.</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chemeClr val="tx1"/>
                </a:solidFill>
                <a:effectLst/>
                <a:latin typeface="+mn-lt"/>
                <a:ea typeface="+mn-ea"/>
                <a:cs typeface="+mn-cs"/>
              </a:rPr>
              <a:t>And it’s the same charge that applies across all our funds, even if the member switches out of the default arrangement. Plus, we don’t charge members for switching between funds.</a:t>
            </a:r>
          </a:p>
          <a:p>
            <a:r>
              <a:rPr lang="en-GB" sz="1533" kern="1200" dirty="0">
                <a:solidFill>
                  <a:schemeClr val="tx1"/>
                </a:solidFill>
                <a:effectLst/>
                <a:latin typeface="+mn-lt"/>
                <a:ea typeface="+mn-ea"/>
                <a:cs typeface="+mn-cs"/>
              </a:rPr>
              <a:t> </a:t>
            </a:r>
          </a:p>
          <a:p>
            <a:r>
              <a:rPr lang="en-GB" sz="1533" kern="1200" dirty="0">
                <a:solidFill>
                  <a:schemeClr val="tx1"/>
                </a:solidFill>
                <a:effectLst/>
                <a:latin typeface="+mn-lt"/>
                <a:ea typeface="+mn-ea"/>
                <a:cs typeface="+mn-cs"/>
              </a:rPr>
              <a:t>Each member is set up with their own pension pot, meaning if you were to leave your employment, you can continue to pay into your pot or even take it with you to a new employer – if they too use The People’s Pension. You can also bring your other pension savings (if you have any) to The People’s Pension, helping you to keep track of all your pension savings in one place.</a:t>
            </a:r>
          </a:p>
        </p:txBody>
      </p:sp>
      <p:sp>
        <p:nvSpPr>
          <p:cNvPr id="4" name="Slide Number Placeholder 3"/>
          <p:cNvSpPr>
            <a:spLocks noGrp="1"/>
          </p:cNvSpPr>
          <p:nvPr>
            <p:ph type="sldNum" sz="quarter" idx="10"/>
          </p:nvPr>
        </p:nvSpPr>
        <p:spPr/>
        <p:txBody>
          <a:bodyPr/>
          <a:lstStyle/>
          <a:p>
            <a:fld id="{16FC2262-5532-4E3F-9300-2CB42E7B745D}" type="slidenum">
              <a:rPr lang="en-GB" smtClean="0"/>
              <a:t>18</a:t>
            </a:fld>
            <a:endParaRPr lang="en-GB"/>
          </a:p>
        </p:txBody>
      </p:sp>
    </p:spTree>
    <p:extLst>
      <p:ext uri="{BB962C8B-B14F-4D97-AF65-F5344CB8AC3E}">
        <p14:creationId xmlns:p14="http://schemas.microsoft.com/office/powerpoint/2010/main" val="1992321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533" kern="1200" dirty="0">
                <a:solidFill>
                  <a:schemeClr val="tx1"/>
                </a:solidFill>
                <a:effectLst/>
                <a:latin typeface="+mn-lt"/>
                <a:ea typeface="+mn-ea"/>
                <a:cs typeface="+mn-cs"/>
              </a:rPr>
              <a:t>We believe that a rebate on the management charge is a fair model for all our members. Members with smaller pots aren’t disadvantaged, whilst the charge less the rebate for members with bigger pots is more closely aligned with the costs we incur for managing their pension savings.</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rgbClr val="FF0000"/>
                </a:solidFill>
                <a:effectLst/>
                <a:highlight>
                  <a:srgbClr val="FFFF00"/>
                </a:highlight>
                <a:latin typeface="+mn-lt"/>
                <a:ea typeface="+mn-ea"/>
                <a:cs typeface="+mn-cs"/>
              </a:rPr>
              <a:t>The People’s Pension is operated by B&amp;CE (a not-for-profit company) and our ethos is all about offering the best value for our members. This is a long-term change to the way we charge our members as they may benefit from a rebate (at the end of the next rebate period) when their pension pot reaches £3,000. Over time, this could lead to more of their money remaining invested for their future.</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chemeClr val="tx1"/>
                </a:solidFill>
                <a:effectLst/>
                <a:latin typeface="+mn-lt"/>
                <a:ea typeface="+mn-ea"/>
                <a:cs typeface="+mn-cs"/>
              </a:rPr>
              <a:t>The rebate model should be familiar with many consumers who are already familiar within the idea of ‘cashback’ arrangements or tax rebates.</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chemeClr val="tx1"/>
                </a:solidFill>
                <a:effectLst/>
                <a:latin typeface="+mn-lt"/>
                <a:ea typeface="+mn-ea"/>
                <a:cs typeface="+mn-cs"/>
              </a:rPr>
              <a:t>And members won’t need to do anything to benefit from this. Once their savings pass a threshold, their savings will automatically start to qualify for a rebate. The minimum rebate payable is 1 pence.</a:t>
            </a:r>
          </a:p>
        </p:txBody>
      </p:sp>
      <p:sp>
        <p:nvSpPr>
          <p:cNvPr id="4" name="Slide Number Placeholder 3"/>
          <p:cNvSpPr>
            <a:spLocks noGrp="1"/>
          </p:cNvSpPr>
          <p:nvPr>
            <p:ph type="sldNum" sz="quarter" idx="10"/>
          </p:nvPr>
        </p:nvSpPr>
        <p:spPr/>
        <p:txBody>
          <a:bodyPr/>
          <a:lstStyle/>
          <a:p>
            <a:pPr marL="0" marR="0" lvl="0" indent="0" algn="r" defTabSz="584000" rtl="0" eaLnBrk="1" fontAlgn="auto" latinLnBrk="0" hangingPunct="1">
              <a:lnSpc>
                <a:spcPct val="100000"/>
              </a:lnSpc>
              <a:spcBef>
                <a:spcPts val="0"/>
              </a:spcBef>
              <a:spcAft>
                <a:spcPts val="0"/>
              </a:spcAft>
              <a:buClrTx/>
              <a:buSzTx/>
              <a:buFontTx/>
              <a:buNone/>
              <a:tabLst/>
              <a:defRPr/>
            </a:pPr>
            <a:fld id="{16FC2262-5532-4E3F-9300-2CB42E7B74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5840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2479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7F8084"/>
                </a:solidFill>
                <a:effectLst/>
                <a:uLnTx/>
                <a:uFillTx/>
                <a:latin typeface="+mn-lt"/>
                <a:ea typeface="+mn-ea"/>
                <a:cs typeface="+mn-cs"/>
              </a:rPr>
              <a:t>Members could benefit from an extra £14,566 in their pension pot by the time they come to retire. </a:t>
            </a:r>
          </a:p>
          <a:p>
            <a:pPr marL="0" marR="0" lvl="0" indent="0" algn="l" defTabSz="584000" rtl="0" eaLnBrk="1" fontAlgn="auto" latinLnBrk="0" hangingPunct="1">
              <a:lnSpc>
                <a:spcPct val="100000"/>
              </a:lnSpc>
              <a:spcBef>
                <a:spcPts val="0"/>
              </a:spcBef>
              <a:spcAft>
                <a:spcPts val="0"/>
              </a:spcAft>
              <a:buClrTx/>
              <a:buSzTx/>
              <a:buFontTx/>
              <a:buNone/>
              <a:tabLst/>
              <a:defRPr/>
            </a:pPr>
            <a:r>
              <a:rPr lang="en-GB" sz="1600" kern="1200" baseline="30000" dirty="0">
                <a:solidFill>
                  <a:schemeClr val="tx1"/>
                </a:solidFill>
                <a:effectLst/>
                <a:latin typeface="+mn-lt"/>
                <a:ea typeface="+mn-ea"/>
                <a:cs typeface="+mn-cs"/>
              </a:rPr>
              <a:t>*</a:t>
            </a:r>
            <a:r>
              <a:rPr lang="en-GB" sz="1600" kern="1200" dirty="0">
                <a:solidFill>
                  <a:schemeClr val="tx1"/>
                </a:solidFill>
                <a:effectLst/>
                <a:latin typeface="+mn-lt"/>
                <a:ea typeface="+mn-ea"/>
                <a:cs typeface="+mn-cs"/>
              </a:rPr>
              <a:t>Assuming a member aged 35 with a starting fund of £15,000, a salary of £30,000 per year, paying 8% gross contributions, based on qualifying earnings for the 20/21 financial year, investment returns of 5% per annum, inflation of 2.5% per annum, and a retirement age of 68, this could add up to an extra £14,566.</a:t>
            </a:r>
          </a:p>
          <a:p>
            <a:pPr marL="0" marR="0" lvl="0" indent="0" algn="l" defTabSz="584000" rtl="0" eaLnBrk="1" fontAlgn="auto" latinLnBrk="0" hangingPunct="1">
              <a:lnSpc>
                <a:spcPct val="100000"/>
              </a:lnSpc>
              <a:spcBef>
                <a:spcPts val="0"/>
              </a:spcBef>
              <a:spcAft>
                <a:spcPts val="0"/>
              </a:spcAft>
              <a:buClrTx/>
              <a:buSzTx/>
              <a:buFontTx/>
              <a:buNone/>
              <a:tabLst/>
              <a:defRPr/>
            </a:pPr>
            <a:endParaRPr kumimoji="0" lang="en-GB" sz="1600" b="0" i="1" u="none" strike="noStrike" kern="1200" cap="none" spc="0" normalizeH="0" baseline="0" noProof="0" dirty="0">
              <a:ln>
                <a:noFill/>
              </a:ln>
              <a:effectLst/>
              <a:uLnTx/>
              <a:uFillTx/>
              <a:latin typeface="+mn-lt"/>
              <a:ea typeface="+mn-ea"/>
              <a:cs typeface="+mn-cs"/>
            </a:endParaRPr>
          </a:p>
          <a:p>
            <a:r>
              <a:rPr lang="en-GB" sz="1533" kern="1200" dirty="0">
                <a:solidFill>
                  <a:schemeClr val="tx1"/>
                </a:solidFill>
                <a:effectLst/>
                <a:latin typeface="+mn-lt"/>
                <a:ea typeface="+mn-ea"/>
                <a:cs typeface="+mn-cs"/>
              </a:rPr>
              <a:t>By providing a rebate, we are reducing the impact the management charge has on the member’s pension pot – allowing them to save more for later life. The rebate amount is used to purchase units in the fund(s) the member is invested in.</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chemeClr val="tx1"/>
                </a:solidFill>
                <a:effectLst/>
                <a:latin typeface="+mn-lt"/>
                <a:ea typeface="+mn-ea"/>
                <a:cs typeface="+mn-cs"/>
              </a:rPr>
              <a:t>A rebate model increases the fairness of our annual management charge across all members of the scheme – something we feel passionate about.</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a:p>
            <a:r>
              <a:rPr lang="en-GB" sz="1533" kern="1200" dirty="0">
                <a:solidFill>
                  <a:schemeClr val="tx1"/>
                </a:solidFill>
                <a:effectLst/>
                <a:latin typeface="+mn-lt"/>
                <a:ea typeface="+mn-ea"/>
                <a:cs typeface="+mn-cs"/>
              </a:rPr>
              <a:t>And to help members understand how the rebate works, we’ve got a tool on our website that provides an example of a typical rebate a member could expect to receive – alongside an indicative charge: www.thepeoplespension.co.uk/charge</a:t>
            </a:r>
            <a:br>
              <a:rPr lang="en-GB" sz="1533" kern="1200" dirty="0">
                <a:solidFill>
                  <a:schemeClr val="tx1"/>
                </a:solidFill>
                <a:effectLst/>
                <a:latin typeface="+mn-lt"/>
                <a:ea typeface="+mn-ea"/>
                <a:cs typeface="+mn-cs"/>
              </a:rPr>
            </a:br>
            <a:endParaRPr lang="en-GB" sz="1533"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584000" rtl="0" eaLnBrk="1" fontAlgn="auto" latinLnBrk="0" hangingPunct="1">
              <a:lnSpc>
                <a:spcPct val="100000"/>
              </a:lnSpc>
              <a:spcBef>
                <a:spcPts val="0"/>
              </a:spcBef>
              <a:spcAft>
                <a:spcPts val="0"/>
              </a:spcAft>
              <a:buClrTx/>
              <a:buSzTx/>
              <a:buFontTx/>
              <a:buNone/>
              <a:tabLst/>
              <a:defRPr/>
            </a:pPr>
            <a:fld id="{16FC2262-5532-4E3F-9300-2CB42E7B74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5840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6869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Read out any housekeeping points you have added.</a:t>
            </a:r>
            <a:br>
              <a:rPr lang="en-GB" sz="1200" kern="1200" dirty="0">
                <a:solidFill>
                  <a:schemeClr val="tx1"/>
                </a:solidFill>
                <a:effectLst/>
                <a:latin typeface="+mn-lt"/>
                <a:ea typeface="+mn-ea"/>
                <a:cs typeface="+mn-cs"/>
              </a:rPr>
            </a:br>
            <a:endParaRPr lang="en-GB" sz="1200" b="1"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2</a:t>
            </a:fld>
            <a:endParaRPr lang="en-US"/>
          </a:p>
        </p:txBody>
      </p:sp>
    </p:spTree>
    <p:extLst>
      <p:ext uri="{BB962C8B-B14F-4D97-AF65-F5344CB8AC3E}">
        <p14:creationId xmlns:p14="http://schemas.microsoft.com/office/powerpoint/2010/main" val="841567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600" kern="1200" dirty="0">
                <a:solidFill>
                  <a:schemeClr val="tx1"/>
                </a:solidFill>
                <a:effectLst/>
                <a:latin typeface="+mn-lt"/>
                <a:ea typeface="+mn-ea"/>
                <a:cs typeface="+mn-cs"/>
              </a:rPr>
              <a:t>This screenshot shows how rebates on the management charge will show in a members Online Account. </a:t>
            </a:r>
          </a:p>
        </p:txBody>
      </p:sp>
      <p:sp>
        <p:nvSpPr>
          <p:cNvPr id="4" name="Slide Number Placeholder 3"/>
          <p:cNvSpPr>
            <a:spLocks noGrp="1"/>
          </p:cNvSpPr>
          <p:nvPr>
            <p:ph type="sldNum" sz="quarter" idx="10"/>
          </p:nvPr>
        </p:nvSpPr>
        <p:spPr/>
        <p:txBody>
          <a:bodyPr/>
          <a:lstStyle/>
          <a:p>
            <a:pPr marL="0" marR="0" lvl="0" indent="0" algn="r" defTabSz="584000" rtl="0" eaLnBrk="1" fontAlgn="auto" latinLnBrk="0" hangingPunct="1">
              <a:lnSpc>
                <a:spcPct val="100000"/>
              </a:lnSpc>
              <a:spcBef>
                <a:spcPts val="0"/>
              </a:spcBef>
              <a:spcAft>
                <a:spcPts val="0"/>
              </a:spcAft>
              <a:buClrTx/>
              <a:buSzTx/>
              <a:buFontTx/>
              <a:buNone/>
              <a:tabLst/>
              <a:defRPr/>
            </a:pPr>
            <a:fld id="{16FC2262-5532-4E3F-9300-2CB42E7B74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5840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5822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You can keep track of your pension pot and access your savings through your Online Account, although you can’t access your pension savings until you are over 55, (the government propose to increase this to 57 from 2028). Let’s see how you can take more control…</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22</a:t>
            </a:fld>
            <a:endParaRPr lang="en-US" dirty="0"/>
          </a:p>
        </p:txBody>
      </p:sp>
    </p:spTree>
    <p:extLst>
      <p:ext uri="{BB962C8B-B14F-4D97-AF65-F5344CB8AC3E}">
        <p14:creationId xmlns:p14="http://schemas.microsoft.com/office/powerpoint/2010/main" val="2268151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your Online Account there a number of things that you can do. You can:</a:t>
            </a:r>
          </a:p>
          <a:p>
            <a:endParaRPr lang="en-GB" dirty="0"/>
          </a:p>
          <a:p>
            <a:pPr marL="171450" indent="-171450">
              <a:buFont typeface="Arial" panose="020B0604020202020204" pitchFamily="34" charset="0"/>
              <a:buChar char="•"/>
            </a:pPr>
            <a:r>
              <a:rPr lang="en-GB" dirty="0"/>
              <a:t>update your personal details at any time to make sure you can always be contacted with information about your pension savings</a:t>
            </a:r>
          </a:p>
          <a:p>
            <a:pPr marL="171450" indent="-171450">
              <a:buFont typeface="Arial" panose="020B0604020202020204" pitchFamily="34" charset="0"/>
              <a:buChar char="•"/>
            </a:pPr>
            <a:r>
              <a:rPr lang="en-GB" dirty="0"/>
              <a:t>see how your pension is performing</a:t>
            </a:r>
          </a:p>
          <a:p>
            <a:pPr marL="171450" indent="-171450">
              <a:buFont typeface="Arial" panose="020B0604020202020204" pitchFamily="34" charset="0"/>
              <a:buChar char="•"/>
            </a:pPr>
            <a:r>
              <a:rPr lang="en-GB" dirty="0"/>
              <a:t>change how your money is invested by selecting from different profiles and self-select funds</a:t>
            </a:r>
          </a:p>
          <a:p>
            <a:pPr marL="171450" indent="-171450">
              <a:buFont typeface="Arial" panose="020B0604020202020204" pitchFamily="34" charset="0"/>
              <a:buChar char="•"/>
            </a:pPr>
            <a:r>
              <a:rPr lang="en-GB" dirty="0"/>
              <a:t>add or update your beneficiary nomination so that the Trustee know who to consider, should anything happen to you</a:t>
            </a:r>
          </a:p>
          <a:p>
            <a:pPr marL="171450" indent="-171450">
              <a:buFont typeface="Arial" panose="020B0604020202020204" pitchFamily="34" charset="0"/>
              <a:buChar char="•"/>
            </a:pPr>
            <a:r>
              <a:rPr lang="en-GB" dirty="0"/>
              <a:t>transfer any other pension savings to make it easier to manage – of course you will need to make sure it is the right option for you</a:t>
            </a:r>
          </a:p>
          <a:p>
            <a:pPr marL="171450" indent="-171450">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23</a:t>
            </a:fld>
            <a:endParaRPr lang="en-US" dirty="0"/>
          </a:p>
        </p:txBody>
      </p:sp>
    </p:spTree>
    <p:extLst>
      <p:ext uri="{BB962C8B-B14F-4D97-AF65-F5344CB8AC3E}">
        <p14:creationId xmlns:p14="http://schemas.microsoft.com/office/powerpoint/2010/main" val="203455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Setting up your Online Account will give you access to managing your pension savings online. Let’s watch a short video on how to do this.</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24</a:t>
            </a:fld>
            <a:endParaRPr lang="en-US" dirty="0"/>
          </a:p>
        </p:txBody>
      </p:sp>
    </p:spTree>
    <p:extLst>
      <p:ext uri="{BB962C8B-B14F-4D97-AF65-F5344CB8AC3E}">
        <p14:creationId xmlns:p14="http://schemas.microsoft.com/office/powerpoint/2010/main" val="10554274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BE3019-B33B-284F-BF48-CACC86DBC562}" type="slidenum">
              <a:rPr lang="en-US" smtClean="0"/>
              <a:t>25</a:t>
            </a:fld>
            <a:endParaRPr lang="en-US"/>
          </a:p>
        </p:txBody>
      </p:sp>
    </p:spTree>
    <p:extLst>
      <p:ext uri="{BB962C8B-B14F-4D97-AF65-F5344CB8AC3E}">
        <p14:creationId xmlns:p14="http://schemas.microsoft.com/office/powerpoint/2010/main" val="883256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So, what happens to your money?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Well, it’s used to buy units in investments. The value of these units can change, which in turn affects the value of your pension pot.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money you save is invested in funds that are typically a mixture of shares, bonds, and gilts from around the world.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exact make-up of your investment depends on the profile or fund you are in and may also depend on your age.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Remember, you have some choices as to how your money is invested. This can be done through your Online Account.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For more information on investments and funds visit The People’s Pension website.</a:t>
            </a: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26</a:t>
            </a:fld>
            <a:endParaRPr lang="en-US" dirty="0"/>
          </a:p>
        </p:txBody>
      </p:sp>
    </p:spTree>
    <p:extLst>
      <p:ext uri="{BB962C8B-B14F-4D97-AF65-F5344CB8AC3E}">
        <p14:creationId xmlns:p14="http://schemas.microsoft.com/office/powerpoint/2010/main" val="1221626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600" kern="1200" dirty="0">
                <a:solidFill>
                  <a:schemeClr val="tx1"/>
                </a:solidFill>
                <a:effectLst/>
                <a:latin typeface="+mn-lt"/>
                <a:ea typeface="+mn-ea"/>
                <a:cs typeface="+mn-cs"/>
              </a:rPr>
              <a:t>Let’s have a look at why you may wish to contribute more, into your pension. The estimated figures shows that if someone looking to retire in the next 20 years paid £20 a month, they could get… If they paid £30, they could get…. </a:t>
            </a:r>
            <a:br>
              <a:rPr lang="en-GB" sz="1600" kern="1200" dirty="0">
                <a:solidFill>
                  <a:schemeClr val="tx1"/>
                </a:solidFill>
                <a:effectLst/>
                <a:latin typeface="+mn-lt"/>
                <a:ea typeface="+mn-ea"/>
                <a:cs typeface="+mn-cs"/>
              </a:rPr>
            </a:br>
            <a:endParaRPr lang="en-GB"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But, if the pension saver increases their contributions from £30 to £50 a month, they’ll pay in an additional £4,800 but get back £8,220.</a:t>
            </a:r>
          </a:p>
          <a:p>
            <a:pPr lvl="0"/>
            <a:endParaRPr lang="en-GB"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So, in short, it pays to start early as you could get back more at retirement:</a:t>
            </a:r>
          </a:p>
          <a:p>
            <a:pPr lvl="0"/>
            <a:endParaRPr lang="en-GB"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600" kern="1200" dirty="0">
                <a:solidFill>
                  <a:schemeClr val="tx1"/>
                </a:solidFill>
                <a:effectLst/>
                <a:latin typeface="+mn-lt"/>
                <a:ea typeface="+mn-ea"/>
                <a:cs typeface="+mn-cs"/>
              </a:rPr>
              <a:t>Contribute as much as you can, as early as you can.</a:t>
            </a:r>
          </a:p>
          <a:p>
            <a:pPr marL="171450" lvl="0" indent="-171450">
              <a:buFont typeface="Arial" panose="020B0604020202020204" pitchFamily="34" charset="0"/>
              <a:buChar char="•"/>
            </a:pPr>
            <a:endParaRPr lang="en-GB"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600" kern="1200" dirty="0">
                <a:solidFill>
                  <a:schemeClr val="tx1"/>
                </a:solidFill>
                <a:effectLst/>
                <a:latin typeface="+mn-lt"/>
                <a:ea typeface="+mn-ea"/>
                <a:cs typeface="+mn-cs"/>
              </a:rPr>
              <a:t>The sooner you start, the more time your pension pot has to grow. </a:t>
            </a:r>
          </a:p>
          <a:p>
            <a:pPr marL="171450" lvl="0" indent="-171450">
              <a:buFont typeface="Arial" panose="020B0604020202020204" pitchFamily="34" charset="0"/>
              <a:buChar char="•"/>
            </a:pPr>
            <a:endParaRPr lang="en-GB"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600" kern="1200" dirty="0">
                <a:solidFill>
                  <a:schemeClr val="tx1"/>
                </a:solidFill>
                <a:effectLst/>
                <a:latin typeface="+mn-lt"/>
                <a:ea typeface="+mn-ea"/>
                <a:cs typeface="+mn-cs"/>
              </a:rPr>
              <a:t>The more you can add to your pension, the more you’ll receive when you need it.</a:t>
            </a:r>
          </a:p>
          <a:p>
            <a:pPr marL="171450" lvl="0" indent="-171450">
              <a:buFont typeface="Arial" panose="020B0604020202020204" pitchFamily="34" charset="0"/>
              <a:buChar char="•"/>
            </a:pPr>
            <a:endParaRPr lang="en-GB"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600" kern="1200" dirty="0">
                <a:solidFill>
                  <a:schemeClr val="tx1"/>
                </a:solidFill>
                <a:effectLst/>
                <a:latin typeface="+mn-lt"/>
                <a:ea typeface="+mn-ea"/>
                <a:cs typeface="+mn-cs"/>
              </a:rPr>
              <a:t>How much you get back depends on how well the funds you contribute to, perform. The better they perform, the more money you’ll have in your pension pot. </a:t>
            </a:r>
          </a:p>
          <a:p>
            <a:pPr marL="171450" lvl="0" indent="-171450">
              <a:buFont typeface="Arial" panose="020B0604020202020204" pitchFamily="34" charset="0"/>
              <a:buChar char="•"/>
            </a:pPr>
            <a:endParaRPr lang="en-GB" sz="1600" kern="1200" dirty="0">
              <a:solidFill>
                <a:schemeClr val="tx1"/>
              </a:solidFill>
              <a:effectLst/>
              <a:latin typeface="+mn-lt"/>
              <a:ea typeface="+mn-ea"/>
              <a:cs typeface="+mn-cs"/>
            </a:endParaRPr>
          </a:p>
          <a:p>
            <a:pPr marL="0" lvl="0" indent="0">
              <a:buFont typeface="Arial" panose="020B0604020202020204" pitchFamily="34" charset="0"/>
              <a:buNone/>
            </a:pPr>
            <a:r>
              <a:rPr lang="en-GB" sz="1600" kern="1200" dirty="0">
                <a:solidFill>
                  <a:schemeClr val="tx1"/>
                </a:solidFill>
                <a:effectLst/>
                <a:latin typeface="+mn-lt"/>
                <a:ea typeface="+mn-ea"/>
                <a:cs typeface="+mn-cs"/>
              </a:rPr>
              <a:t>Our future budget calculator is a useful tool for working out how much you may need to save into your pension. Visit: </a:t>
            </a:r>
            <a:r>
              <a:rPr lang="en-GB" sz="1600" kern="1200" dirty="0" err="1">
                <a:solidFill>
                  <a:schemeClr val="tx1"/>
                </a:solidFill>
                <a:effectLst/>
                <a:latin typeface="+mn-lt"/>
                <a:ea typeface="+mn-ea"/>
                <a:cs typeface="+mn-cs"/>
              </a:rPr>
              <a:t>www.thepeoplespension.co.uk</a:t>
            </a:r>
            <a:r>
              <a:rPr lang="en-GB" sz="1600" kern="1200" dirty="0">
                <a:solidFill>
                  <a:schemeClr val="tx1"/>
                </a:solidFill>
                <a:effectLst/>
                <a:latin typeface="+mn-lt"/>
                <a:ea typeface="+mn-ea"/>
                <a:cs typeface="+mn-cs"/>
              </a:rPr>
              <a:t>/calculators/future-budget-calculator</a:t>
            </a:r>
          </a:p>
          <a:p>
            <a:endParaRPr lang="en-GB" dirty="0"/>
          </a:p>
          <a:p>
            <a:endParaRPr lang="en-US" dirty="0"/>
          </a:p>
        </p:txBody>
      </p:sp>
      <p:sp>
        <p:nvSpPr>
          <p:cNvPr id="4" name="Slide Number Placeholder 3"/>
          <p:cNvSpPr>
            <a:spLocks noGrp="1"/>
          </p:cNvSpPr>
          <p:nvPr>
            <p:ph type="sldNum" sz="quarter" idx="5"/>
          </p:nvPr>
        </p:nvSpPr>
        <p:spPr/>
        <p:txBody>
          <a:bodyPr/>
          <a:lstStyle/>
          <a:p>
            <a:fld id="{4B99A003-FBAE-E043-8ABD-37E069B49C06}" type="slidenum">
              <a:rPr lang="en-US" smtClean="0"/>
              <a:t>27</a:t>
            </a:fld>
            <a:endParaRPr lang="en-US" dirty="0"/>
          </a:p>
        </p:txBody>
      </p:sp>
    </p:spTree>
    <p:extLst>
      <p:ext uri="{BB962C8B-B14F-4D97-AF65-F5344CB8AC3E}">
        <p14:creationId xmlns:p14="http://schemas.microsoft.com/office/powerpoint/2010/main" val="3314644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83363" cy="3703638"/>
          </a:xfrm>
        </p:spPr>
      </p:sp>
      <p:sp>
        <p:nvSpPr>
          <p:cNvPr id="3" name="Notes Placeholder 2"/>
          <p:cNvSpPr>
            <a:spLocks noGrp="1"/>
          </p:cNvSpPr>
          <p:nvPr>
            <p:ph type="body" idx="1"/>
          </p:nvPr>
        </p:nvSpPr>
        <p:spPr/>
        <p:txBody>
          <a:bodyPr/>
          <a:lstStyle/>
          <a:p>
            <a:pPr marL="0" indent="0">
              <a:buFontTx/>
              <a:buNone/>
            </a:pPr>
            <a:r>
              <a:rPr lang="en-US" sz="1600" b="1" dirty="0"/>
              <a:t>Purpose – to explain the investment options available on The People’s Pension </a:t>
            </a:r>
          </a:p>
          <a:p>
            <a:pPr marL="0" indent="0">
              <a:buFontTx/>
              <a:buNone/>
            </a:pPr>
            <a:r>
              <a:rPr lang="en-US" sz="1600" b="1" dirty="0"/>
              <a:t>Audience - all</a:t>
            </a:r>
          </a:p>
          <a:p>
            <a:pPr marL="0" indent="0">
              <a:buFontTx/>
              <a:buNone/>
            </a:pPr>
            <a:endParaRPr lang="en-US" sz="1600" b="1" dirty="0"/>
          </a:p>
          <a:p>
            <a:pPr marL="170004" indent="-170004">
              <a:buFont typeface="Arial" panose="020B0604020202020204" pitchFamily="34" charset="0"/>
              <a:buChar char="•"/>
            </a:pPr>
            <a:r>
              <a:rPr lang="en-US" sz="1600" dirty="0"/>
              <a:t>We know that members often find investments difficult. We therefore have a small, carefully selected range of funds – monitored and reviewed on an ongoing basis by our Trustees. </a:t>
            </a:r>
          </a:p>
          <a:p>
            <a:pPr marL="170004" indent="-170004">
              <a:buFont typeface="Arial" panose="020B0604020202020204" pitchFamily="34" charset="0"/>
              <a:buChar char="•"/>
            </a:pPr>
            <a:endParaRPr lang="en-US" sz="1600" dirty="0"/>
          </a:p>
          <a:p>
            <a:pPr marL="170004" indent="-170004">
              <a:buFont typeface="Arial" panose="020B0604020202020204" pitchFamily="34" charset="0"/>
              <a:buChar char="•"/>
            </a:pPr>
            <a:r>
              <a:rPr lang="en-US" sz="1600" dirty="0"/>
              <a:t>We have 8 funds in total and 3 lifestyle options or glidepaths. The default is the ‘balanced’ profile – which initially invests up to 85% in global equity, with the remainder in more cautious assets. We then have two other lifestyle profiles – ‘cautious’, which is 60% equity and ‘adventurous’ which is 100%. </a:t>
            </a:r>
          </a:p>
          <a:p>
            <a:pPr marL="170004" indent="-170004">
              <a:buFont typeface="Arial" panose="020B0604020202020204" pitchFamily="34" charset="0"/>
              <a:buChar char="•"/>
            </a:pPr>
            <a:r>
              <a:rPr lang="en-US" sz="1600" dirty="0"/>
              <a:t>The idea behind these lifestyles is that as the member moves towards retirement, they are automatically moved into lower risk investments away from equities. </a:t>
            </a:r>
          </a:p>
          <a:p>
            <a:pPr marL="170004" indent="-170004">
              <a:buFont typeface="Arial" panose="020B0604020202020204" pitchFamily="34" charset="0"/>
              <a:buChar char="•"/>
            </a:pPr>
            <a:r>
              <a:rPr lang="en-US" sz="1600" dirty="0"/>
              <a:t>Once enrolled more engaged investors can switch out of the ‘balanced’ investment profile and self-select funds if they wish. </a:t>
            </a:r>
          </a:p>
          <a:p>
            <a:endParaRPr lang="en-GB" sz="1600" dirty="0"/>
          </a:p>
          <a:p>
            <a:r>
              <a:rPr lang="en-GB" sz="1600" b="1" dirty="0"/>
              <a:t>Additional info:</a:t>
            </a:r>
          </a:p>
          <a:p>
            <a:pPr marL="171450" indent="-171450">
              <a:buFont typeface="Arial" panose="020B0604020202020204" pitchFamily="34" charset="0"/>
              <a:buChar char="•"/>
            </a:pPr>
            <a:r>
              <a:rPr lang="en-GB" sz="1600" dirty="0"/>
              <a:t>Detailed information about our investment proposition together with the composition of each of our funds and fund factsheets can be found on The People’s Pension website.</a:t>
            </a:r>
          </a:p>
        </p:txBody>
      </p:sp>
      <p:sp>
        <p:nvSpPr>
          <p:cNvPr id="4" name="Slide Number Placeholder 3"/>
          <p:cNvSpPr>
            <a:spLocks noGrp="1"/>
          </p:cNvSpPr>
          <p:nvPr>
            <p:ph type="sldNum" sz="quarter" idx="10"/>
          </p:nvPr>
        </p:nvSpPr>
        <p:spPr/>
        <p:txBody>
          <a:bodyPr/>
          <a:lstStyle/>
          <a:p>
            <a:fld id="{4B99A003-FBAE-E043-8ABD-37E069B49C06}" type="slidenum">
              <a:rPr lang="en-US" smtClean="0"/>
              <a:t>28</a:t>
            </a:fld>
            <a:endParaRPr lang="en-US"/>
          </a:p>
        </p:txBody>
      </p:sp>
    </p:spTree>
    <p:extLst>
      <p:ext uri="{BB962C8B-B14F-4D97-AF65-F5344CB8AC3E}">
        <p14:creationId xmlns:p14="http://schemas.microsoft.com/office/powerpoint/2010/main" val="1482775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100" b="1" dirty="0"/>
              <a:t>Purpose – to explain the investment additional investment options available on The People’s Pension</a:t>
            </a:r>
          </a:p>
          <a:p>
            <a:pPr marL="0" indent="0">
              <a:buFontTx/>
              <a:buNone/>
            </a:pPr>
            <a:r>
              <a:rPr lang="en-US" sz="1100" b="1" dirty="0"/>
              <a:t>Audience - all</a:t>
            </a:r>
          </a:p>
          <a:p>
            <a:pPr marL="0" indent="0">
              <a:buFontTx/>
              <a:buNone/>
            </a:pPr>
            <a:endParaRPr lang="en-US" sz="1100" b="1" dirty="0"/>
          </a:p>
          <a:p>
            <a:pPr marL="170004" indent="-170004">
              <a:buFont typeface="Arial" panose="020B0604020202020204" pitchFamily="34" charset="0"/>
              <a:buChar char="•"/>
            </a:pPr>
            <a:r>
              <a:rPr lang="en-US" sz="1100" dirty="0"/>
              <a:t>In addition to the funds that make up our 3 lifestyle options The People’s Pension has an additional 5 funds that members can self-select. </a:t>
            </a:r>
          </a:p>
          <a:p>
            <a:pPr marL="170004" indent="-170004">
              <a:buFont typeface="Arial" panose="020B0604020202020204" pitchFamily="34" charset="0"/>
              <a:buChar char="•"/>
            </a:pPr>
            <a:endParaRPr lang="en-US" sz="1100" dirty="0"/>
          </a:p>
          <a:p>
            <a:pPr marL="170004" indent="-170004">
              <a:buFont typeface="Arial" panose="020B0604020202020204" pitchFamily="34" charset="0"/>
              <a:buChar char="•"/>
            </a:pPr>
            <a:r>
              <a:rPr lang="en-US" sz="1100" dirty="0"/>
              <a:t>All funds are risk-graded and include Shariah and Ethical funds. These are important funds to have available from an HR perspective. </a:t>
            </a:r>
          </a:p>
          <a:p>
            <a:pPr marL="170004" indent="-170004">
              <a:buFont typeface="Arial" panose="020B0604020202020204" pitchFamily="34" charset="0"/>
              <a:buChar char="•"/>
            </a:pPr>
            <a:r>
              <a:rPr lang="en-US" sz="1100" dirty="0"/>
              <a:t>The Cash fund aims to provide short term capital security.</a:t>
            </a:r>
          </a:p>
          <a:p>
            <a:pPr marL="170004" indent="-170004">
              <a:buFont typeface="Arial" panose="020B0604020202020204" pitchFamily="34" charset="0"/>
              <a:buChar char="•"/>
            </a:pPr>
            <a:r>
              <a:rPr lang="en-US" sz="1100" dirty="0"/>
              <a:t>The Annuity Fund </a:t>
            </a:r>
            <a:r>
              <a:rPr lang="en-GB" sz="1100" dirty="0"/>
              <a:t>s suitable for those approaching retirement and looking to buy an annuity (a regular income, usually for life). It aims to protect against the effect of falls in the level of annuity rates.</a:t>
            </a:r>
          </a:p>
          <a:p>
            <a:pPr marL="170004" indent="-170004">
              <a:buFont typeface="Arial" panose="020B0604020202020204" pitchFamily="34" charset="0"/>
              <a:buChar char="•"/>
            </a:pPr>
            <a:r>
              <a:rPr lang="en-GB" sz="1100" dirty="0"/>
              <a:t>The Pre-Retirement fund aims to reduce risk for members approaching retirement who have not made their decision about how they will take their pension benefits. </a:t>
            </a:r>
            <a:r>
              <a:rPr lang="en-US" sz="1100" dirty="0"/>
              <a:t>This is the fund all of the lifestyle profiles switch into as a member approaches retirement. </a:t>
            </a:r>
          </a:p>
          <a:p>
            <a:endParaRPr lang="en-GB" sz="1100" dirty="0"/>
          </a:p>
          <a:p>
            <a:r>
              <a:rPr lang="en-GB" sz="1100" b="1" dirty="0"/>
              <a:t>Additional info:</a:t>
            </a:r>
          </a:p>
          <a:p>
            <a:pPr marL="171450" indent="-171450">
              <a:buFont typeface="Arial" panose="020B0604020202020204" pitchFamily="34" charset="0"/>
              <a:buChar char="•"/>
            </a:pPr>
            <a:r>
              <a:rPr lang="en-GB" sz="1100" dirty="0"/>
              <a:t>Where they self-select members can invest into as many funds as they wish, except in the case of the Shariah Fund where members have to be 100% invested into this.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9276D71-3F78-45C8-B365-58043BE9A8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471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sz="1200" b="1" dirty="0"/>
              <a:t>Purpose – to explain the asset allocation of the default growth fund that 99% of our members start in</a:t>
            </a:r>
          </a:p>
          <a:p>
            <a:pPr marL="0" indent="0">
              <a:buFontTx/>
              <a:buNone/>
            </a:pPr>
            <a:r>
              <a:rPr lang="en-GB" sz="1200" b="1" dirty="0"/>
              <a:t>Audience -all</a:t>
            </a:r>
          </a:p>
          <a:p>
            <a:pPr marL="0" indent="0">
              <a:buFontTx/>
              <a:buNone/>
            </a:pPr>
            <a:endParaRPr lang="en-GB" sz="1200" b="1" dirty="0"/>
          </a:p>
          <a:p>
            <a:pPr marL="0" indent="0">
              <a:buFontTx/>
              <a:buNone/>
            </a:pPr>
            <a:r>
              <a:rPr lang="en-GB" sz="1200" b="1" dirty="0"/>
              <a:t>Message:</a:t>
            </a:r>
          </a:p>
          <a:p>
            <a:pPr marL="171450" indent="-171450">
              <a:buFont typeface="Arial" panose="020B0604020202020204" pitchFamily="34" charset="0"/>
              <a:buChar char="•"/>
            </a:pPr>
            <a:r>
              <a:rPr lang="en-GB" sz="1200" dirty="0"/>
              <a:t>Within our default strategy, we use the B&amp;CE Global Investments (up to 85% shares) Fund to provide the growth. This is a multi-asset diversified growth fund, with a target return of CPI + 3.5% per annum on a net of fees basis.</a:t>
            </a:r>
          </a:p>
          <a:p>
            <a:pPr marL="171450" indent="-171450">
              <a:buFont typeface="Arial" panose="020B0604020202020204" pitchFamily="34" charset="0"/>
              <a:buChar char="•"/>
            </a:pPr>
            <a:endParaRPr lang="en-GB" sz="1200" dirty="0"/>
          </a:p>
          <a:p>
            <a:pPr marL="0" indent="0">
              <a:buFontTx/>
              <a:buNone/>
            </a:pPr>
            <a:r>
              <a:rPr lang="en-GB" sz="1200" b="1" dirty="0"/>
              <a:t>Key points:</a:t>
            </a:r>
          </a:p>
          <a:p>
            <a:pPr marL="171450" indent="-171450">
              <a:buFont typeface="Arial" panose="020B0604020202020204" pitchFamily="34" charset="0"/>
              <a:buChar char="•"/>
            </a:pPr>
            <a:r>
              <a:rPr lang="en-GB" sz="1200" dirty="0"/>
              <a:t>The fund invests in around 5000 different securities, all of which are monitored through the different sub-funds which make up the fund.</a:t>
            </a:r>
          </a:p>
          <a:p>
            <a:pPr marL="171450" indent="-171450">
              <a:buFont typeface="Arial" panose="020B0604020202020204" pitchFamily="34" charset="0"/>
              <a:buChar char="•"/>
            </a:pPr>
            <a:r>
              <a:rPr lang="en-GB" sz="1200" dirty="0"/>
              <a:t>Up to 85% is typically invested in equities giving the growth (darker blue sections up to Global Infrastructure) with the balance in lower risk income producing assets (lighter blue sections from Money Market). </a:t>
            </a:r>
          </a:p>
          <a:p>
            <a:pPr marL="171450" indent="-171450">
              <a:buFont typeface="Arial" panose="020B0604020202020204" pitchFamily="34" charset="0"/>
              <a:buChar char="•"/>
            </a:pPr>
            <a:r>
              <a:rPr lang="en-GB" sz="1200" dirty="0"/>
              <a:t>Our global and regional equity funds screen our companies who make controversial weapons and have had severe ESG controversies. </a:t>
            </a:r>
          </a:p>
          <a:p>
            <a:pPr marL="171450" indent="-171450">
              <a:buFont typeface="Arial" panose="020B0604020202020204" pitchFamily="34" charset="0"/>
              <a:buChar char="•"/>
            </a:pPr>
            <a:r>
              <a:rPr lang="en-GB" sz="1200" b="1" i="1" dirty="0">
                <a:solidFill>
                  <a:srgbClr val="FF0000"/>
                </a:solidFill>
              </a:rPr>
              <a:t>Note: the infrastructure, and Real Estate Funds don’t ESG screen. To make the slide less busy we have aggregated the UK (5.54%), US (5.54%), European (5.54%), Japanese (2.77%) and Asia Pacific ex Japan (2.77%) equity holdings together under Developed World ESG Screened Equity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Asset allocation is kept under review by the trustees and is strategically managed. It is continually evolving since the launch of the fund, responding to the needs of our growing membership, market conditions and investment opportunities. </a:t>
            </a:r>
            <a:br>
              <a:rPr lang="en-GB" sz="1200" dirty="0"/>
            </a:br>
            <a:endParaRPr lang="en-GB" sz="1200" dirty="0"/>
          </a:p>
          <a:p>
            <a:pPr marL="0" indent="0">
              <a:buFontTx/>
              <a:buNone/>
            </a:pPr>
            <a:r>
              <a:rPr lang="en-GB" sz="1200" b="1" dirty="0"/>
              <a:t>Additional points: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Where there is currency risk, some of the assets within the fund are hedged; also in the 60%,100% Global Equity Fund and Pre-Retirement Fund. </a:t>
            </a:r>
            <a:endParaRPr lang="en-GB" sz="1200"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30</a:t>
            </a:fld>
            <a:endParaRPr lang="en-US" dirty="0"/>
          </a:p>
        </p:txBody>
      </p:sp>
    </p:spTree>
    <p:extLst>
      <p:ext uri="{BB962C8B-B14F-4D97-AF65-F5344CB8AC3E}">
        <p14:creationId xmlns:p14="http://schemas.microsoft.com/office/powerpoint/2010/main" val="3762483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3</a:t>
            </a:fld>
            <a:endParaRPr lang="en-US"/>
          </a:p>
        </p:txBody>
      </p:sp>
    </p:spTree>
    <p:extLst>
      <p:ext uri="{BB962C8B-B14F-4D97-AF65-F5344CB8AC3E}">
        <p14:creationId xmlns:p14="http://schemas.microsoft.com/office/powerpoint/2010/main" val="32999477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sz="1200" b="1" dirty="0"/>
              <a:t>Purpose – to explain the asset allocation of the default growth fund that 99% of our members end up at their normal retirement age. </a:t>
            </a:r>
          </a:p>
          <a:p>
            <a:pPr marL="0" indent="0">
              <a:buFontTx/>
              <a:buNone/>
            </a:pPr>
            <a:r>
              <a:rPr lang="en-GB" sz="1200" b="1" dirty="0"/>
              <a:t>Audience -all</a:t>
            </a:r>
          </a:p>
          <a:p>
            <a:r>
              <a:rPr lang="en-GB" b="1" dirty="0"/>
              <a:t>Please note as per pervious slide the Developed World Equity Exposure has been aggregated together</a:t>
            </a:r>
          </a:p>
          <a:p>
            <a:pPr marL="0" indent="0">
              <a:buFont typeface="Arial" panose="020B0604020202020204" pitchFamily="34" charset="0"/>
              <a:buNone/>
            </a:pPr>
            <a:endParaRPr lang="en-GB" dirty="0"/>
          </a:p>
          <a:p>
            <a:pPr marL="171450" indent="-171450">
              <a:buFont typeface="Arial" panose="020B0604020202020204" pitchFamily="34" charset="0"/>
              <a:buChar char="•"/>
            </a:pPr>
            <a:r>
              <a:rPr lang="en-GB" dirty="0"/>
              <a:t>The Pre-Retirement Fund utilises all the building blocks of the up to 85% shares fund</a:t>
            </a:r>
          </a:p>
          <a:p>
            <a:pPr marL="171450" indent="-171450">
              <a:buFont typeface="Arial" panose="020B0604020202020204" pitchFamily="34" charset="0"/>
              <a:buChar char="•"/>
            </a:pPr>
            <a:r>
              <a:rPr lang="en-GB" dirty="0"/>
              <a:t>The proportions are shifted away from growth and risk towards income and stability (again the darker sections are riskier assets the paler sections less risky)</a:t>
            </a:r>
          </a:p>
          <a:p>
            <a:pPr marL="171450" indent="-171450">
              <a:buFont typeface="Arial" panose="020B0604020202020204" pitchFamily="34" charset="0"/>
              <a:buChar char="•"/>
            </a:pPr>
            <a:r>
              <a:rPr lang="en-GB" dirty="0"/>
              <a:t>The goal of the fund is to preserve the value of the member’s pot against inflation </a:t>
            </a:r>
          </a:p>
          <a:p>
            <a:pPr marL="0" indent="0">
              <a:buFont typeface="Arial" panose="020B0604020202020204" pitchFamily="34" charset="0"/>
              <a:buNone/>
            </a:pPr>
            <a:endParaRPr lang="en-GB"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31</a:t>
            </a:fld>
            <a:endParaRPr lang="en-US" dirty="0"/>
          </a:p>
        </p:txBody>
      </p:sp>
    </p:spTree>
    <p:extLst>
      <p:ext uri="{BB962C8B-B14F-4D97-AF65-F5344CB8AC3E}">
        <p14:creationId xmlns:p14="http://schemas.microsoft.com/office/powerpoint/2010/main" val="792461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dirty="0"/>
              <a:t>Purpose to explain how our default life styling profile works</a:t>
            </a:r>
          </a:p>
          <a:p>
            <a:pPr marL="0" indent="0">
              <a:buFont typeface="Arial" panose="020B0604020202020204" pitchFamily="34" charset="0"/>
              <a:buNone/>
            </a:pPr>
            <a:r>
              <a:rPr lang="en-GB" sz="1200" b="1" dirty="0"/>
              <a:t>Audience - all</a:t>
            </a:r>
          </a:p>
          <a:p>
            <a:pPr marL="0" indent="0">
              <a:buFont typeface="Arial" panose="020B0604020202020204" pitchFamily="34" charset="0"/>
              <a:buNone/>
            </a:pPr>
            <a:endParaRPr lang="en-GB" sz="1200" dirty="0"/>
          </a:p>
          <a:p>
            <a:pPr marL="163647" indent="-163647">
              <a:buFont typeface="Arial" panose="020B0604020202020204" pitchFamily="34" charset="0"/>
              <a:buChar char="•"/>
            </a:pPr>
            <a:r>
              <a:rPr lang="en-GB" sz="1200" dirty="0"/>
              <a:t>The investment profiles gradually and automatically move members’ pension savings into lower-risk investments from 15 years prior to their retirement age. This is designed to reduce the impact of any market falls as they get closer to retirement, resulting in a more predictable return. The blue and orange areas of the chart are the riskier assets, the green the less risky</a:t>
            </a:r>
          </a:p>
          <a:p>
            <a:pPr marL="163647" indent="-163647">
              <a:buFont typeface="Arial" panose="020B0604020202020204" pitchFamily="34" charset="0"/>
              <a:buChar char="•"/>
            </a:pPr>
            <a:endParaRPr lang="en-GB" sz="1200" dirty="0"/>
          </a:p>
          <a:p>
            <a:pPr marL="163647" indent="-163647">
              <a:buFont typeface="Arial" panose="020B0604020202020204" pitchFamily="34" charset="0"/>
              <a:buChar char="•"/>
            </a:pPr>
            <a:r>
              <a:rPr lang="en-GB" sz="1200" dirty="0"/>
              <a:t>Within the default strategy we achieve this by gradually switching members out of the Global Equity 85% shares fund into the Pre-Retirement Fund.</a:t>
            </a:r>
          </a:p>
          <a:p>
            <a:pPr marL="163647" indent="-163647">
              <a:buFont typeface="Arial" panose="020B0604020202020204" pitchFamily="34" charset="0"/>
              <a:buChar char="•"/>
            </a:pPr>
            <a:endParaRPr lang="en-GB" sz="1200" dirty="0"/>
          </a:p>
          <a:p>
            <a:pPr marL="163647" indent="-163647">
              <a:buFont typeface="Arial" panose="020B0604020202020204" pitchFamily="34" charset="0"/>
              <a:buChar char="•"/>
            </a:pPr>
            <a:r>
              <a:rPr lang="en-GB" sz="1200" dirty="0"/>
              <a:t>The life styling profile has been designed by the Trustees to meet the requirements of the majority of our members and provide flexibility in the era of pension freedoms. The Pre-Retirement fund is a de-risked solution that still aims to maintain the real terms value of a member’s pension pot. </a:t>
            </a:r>
          </a:p>
          <a:p>
            <a:endParaRPr lang="en-GB"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32</a:t>
            </a:fld>
            <a:endParaRPr lang="en-US" dirty="0"/>
          </a:p>
        </p:txBody>
      </p:sp>
    </p:spTree>
    <p:extLst>
      <p:ext uri="{BB962C8B-B14F-4D97-AF65-F5344CB8AC3E}">
        <p14:creationId xmlns:p14="http://schemas.microsoft.com/office/powerpoint/2010/main" val="586639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Shows the transition of the up to 85% shares fund from a UK biased, equity and bond fund in 2016 to a more globally diversified fund that has invested in a wider range of asset classes by 2021.</a:t>
            </a:r>
          </a:p>
          <a:p>
            <a:endParaRPr lang="en-GB" dirty="0"/>
          </a:p>
          <a:p>
            <a:r>
              <a:rPr lang="en-GB" dirty="0"/>
              <a:t>June 2018 saw the introduction of Global emerging Market Equity as well as Infrastructure and Real Estate. </a:t>
            </a:r>
          </a:p>
          <a:p>
            <a:r>
              <a:rPr lang="en-GB" dirty="0"/>
              <a:t>November 2018 saw the diversification of the bond portfolio with the addition of the Global Aggregate Bond Fund.</a:t>
            </a:r>
          </a:p>
          <a:p>
            <a:r>
              <a:rPr lang="en-GB" dirty="0"/>
              <a:t>We took our first steps into ESG investment with the addition of the 5 Factor ESG Low Carbon index in December 2018</a:t>
            </a:r>
          </a:p>
          <a:p>
            <a:r>
              <a:rPr lang="en-GB" dirty="0"/>
              <a:t>We reduced concentration risk by adding the World Adaptive Capping Index fund 2019. This fund “tilts” away from larger companies towards smaller ones. </a:t>
            </a:r>
          </a:p>
        </p:txBody>
      </p:sp>
      <p:sp>
        <p:nvSpPr>
          <p:cNvPr id="4" name="Slide Number Placeholder 3"/>
          <p:cNvSpPr>
            <a:spLocks noGrp="1"/>
          </p:cNvSpPr>
          <p:nvPr>
            <p:ph type="sldNum" sz="quarter" idx="5"/>
          </p:nvPr>
        </p:nvSpPr>
        <p:spPr/>
        <p:txBody>
          <a:bodyPr/>
          <a:lstStyle/>
          <a:p>
            <a:fld id="{C176836D-4FAB-1945-A811-2EB7AD079612}" type="slidenum">
              <a:rPr lang="en-US" smtClean="0"/>
              <a:t>33</a:t>
            </a:fld>
            <a:endParaRPr lang="en-US" dirty="0"/>
          </a:p>
        </p:txBody>
      </p:sp>
    </p:spTree>
    <p:extLst>
      <p:ext uri="{BB962C8B-B14F-4D97-AF65-F5344CB8AC3E}">
        <p14:creationId xmlns:p14="http://schemas.microsoft.com/office/powerpoint/2010/main" val="908124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Purpose – to demonstrate the long-term performance of the funds in the balanced investment profile funds against their CPI Benchmarks</a:t>
            </a:r>
          </a:p>
          <a:p>
            <a:r>
              <a:rPr lang="en-GB" b="1" dirty="0"/>
              <a:t>Audience - all</a:t>
            </a:r>
          </a:p>
          <a:p>
            <a:endParaRPr lang="en-GB" dirty="0"/>
          </a:p>
          <a:p>
            <a:pPr marL="171450" indent="-171450">
              <a:buFont typeface="Arial" panose="020B0604020202020204" pitchFamily="34" charset="0"/>
              <a:buChar char="•"/>
            </a:pPr>
            <a:r>
              <a:rPr lang="en-GB" dirty="0"/>
              <a:t>This chart shows the net of charges performance of the two funds used in the default against their benchmarks from inception. </a:t>
            </a:r>
          </a:p>
          <a:p>
            <a:pPr marL="171450" indent="-171450">
              <a:buFont typeface="Arial" panose="020B0604020202020204" pitchFamily="34" charset="0"/>
              <a:buChar char="•"/>
            </a:pPr>
            <a:r>
              <a:rPr lang="en-GB" dirty="0"/>
              <a:t>Both funds have comfortably outperformed their benchmarks.</a:t>
            </a:r>
          </a:p>
          <a:p>
            <a:pPr marL="171450" indent="-171450">
              <a:buFont typeface="Arial" panose="020B0604020202020204" pitchFamily="34" charset="0"/>
              <a:buChar char="•"/>
            </a:pPr>
            <a:r>
              <a:rPr lang="en-GB" dirty="0"/>
              <a:t>Our funds aren’t aiming to the maximum possible growth but to provide growth relative to inflation and to balance risk in their early years of membership. As the member approaches retirement and goes through retirement the goal moves towards stability and protection against inflation. </a:t>
            </a:r>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34</a:t>
            </a:fld>
            <a:endParaRPr lang="en-US" dirty="0"/>
          </a:p>
        </p:txBody>
      </p:sp>
    </p:spTree>
    <p:extLst>
      <p:ext uri="{BB962C8B-B14F-4D97-AF65-F5344CB8AC3E}">
        <p14:creationId xmlns:p14="http://schemas.microsoft.com/office/powerpoint/2010/main" val="42724197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Purpose – to define what responsible investment is and how </a:t>
            </a:r>
            <a:r>
              <a:rPr lang="en-US" sz="1200" b="1" dirty="0">
                <a:solidFill>
                  <a:srgbClr val="273F33"/>
                </a:solidFill>
                <a:latin typeface="Arial" panose="020B0604020202020204"/>
              </a:rPr>
              <a:t>The People’s Pension</a:t>
            </a:r>
            <a:r>
              <a:rPr lang="en-GB" b="1" dirty="0"/>
              <a:t> incorporates it into our investment strategy. </a:t>
            </a:r>
          </a:p>
          <a:p>
            <a:r>
              <a:rPr lang="en-GB" b="1" dirty="0"/>
              <a:t>Message:</a:t>
            </a:r>
          </a:p>
          <a:p>
            <a:pPr marL="171450" indent="-171450">
              <a:buFont typeface="Arial" panose="020B0604020202020204" pitchFamily="34" charset="0"/>
              <a:buChar char="•"/>
            </a:pPr>
            <a:r>
              <a:rPr lang="en-GB" dirty="0"/>
              <a:t>We aim to be responsible investors of our members’ assets. </a:t>
            </a:r>
          </a:p>
          <a:p>
            <a:pPr marL="171450" indent="-171450">
              <a:buFont typeface="Arial" panose="020B0604020202020204" pitchFamily="34" charset="0"/>
              <a:buChar char="•"/>
            </a:pPr>
            <a:r>
              <a:rPr lang="en-GB" dirty="0"/>
              <a:t>We define this as looking beyond the simply financial reasons to own a company and viewing the wider environmental, social and governance factors around owing a company.</a:t>
            </a:r>
          </a:p>
          <a:p>
            <a:pPr marL="171450" indent="-171450">
              <a:buFont typeface="Arial" panose="020B0604020202020204" pitchFamily="34" charset="0"/>
              <a:buChar char="•"/>
            </a:pPr>
            <a:r>
              <a:rPr lang="en-GB" dirty="0"/>
              <a:t>From October 2019, within their SIPs (statement of investment principles) trustees of occupational schemes have to show how they take account these factors in their investment decision making.</a:t>
            </a:r>
          </a:p>
          <a:p>
            <a:endParaRPr lang="en-GB" dirty="0"/>
          </a:p>
          <a:p>
            <a:r>
              <a:rPr lang="en-GB" b="1" dirty="0"/>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If we believe that an investment approach will add long term value to our members, we’ll do that, </a:t>
            </a:r>
            <a:r>
              <a:rPr lang="en-GB" dirty="0" err="1"/>
              <a:t>eg</a:t>
            </a:r>
            <a:r>
              <a:rPr lang="en-GB" dirty="0"/>
              <a:t> the climate tilt in our Multi-Factor Fund.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If excluding an investment is immaterial to the returns we’ll exclude them, </a:t>
            </a:r>
            <a:r>
              <a:rPr lang="en-GB" dirty="0" err="1"/>
              <a:t>eg</a:t>
            </a:r>
            <a:r>
              <a:rPr lang="en-GB" dirty="0"/>
              <a:t> controversial weapons have been excluded from our global equity and regional equity portfolios.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From March 2021 the global and regional equity funds are screened to exclude controversial weapons and severe ESG controversies.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also have the ability to divest from a company if its behaviour is below minimum standards.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will also use our voting power to engage with firms whose behaviours we wish to change.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171450" indent="-171450">
              <a:buFont typeface="Arial" panose="020B0604020202020204" pitchFamily="34" charset="0"/>
              <a:buChar char="•"/>
            </a:pPr>
            <a:endParaRPr lang="en-GB"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35</a:t>
            </a:fld>
            <a:endParaRPr lang="en-US" dirty="0"/>
          </a:p>
        </p:txBody>
      </p:sp>
    </p:spTree>
    <p:extLst>
      <p:ext uri="{BB962C8B-B14F-4D97-AF65-F5344CB8AC3E}">
        <p14:creationId xmlns:p14="http://schemas.microsoft.com/office/powerpoint/2010/main" val="33051656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Purpose – to demonstrate that many of our members also care about climate change and other ESG issues in their investments</a:t>
            </a:r>
          </a:p>
          <a:p>
            <a:r>
              <a:rPr lang="en-GB" sz="1200" b="1" i="0" u="none" strike="noStrike" kern="1200" baseline="0" dirty="0">
                <a:solidFill>
                  <a:schemeClr val="tx1"/>
                </a:solidFill>
                <a:latin typeface="+mn-lt"/>
                <a:ea typeface="+mn-ea"/>
                <a:cs typeface="+mn-cs"/>
              </a:rPr>
              <a:t>Audience - all</a:t>
            </a:r>
          </a:p>
          <a:p>
            <a:endParaRPr lang="en-GB" sz="1200" b="1"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We liaise with our clients to ensure our developments meet their needs. </a:t>
            </a:r>
            <a:r>
              <a:rPr lang="en-GB" sz="1200" b="0" i="0" u="none" strike="noStrike" kern="1200" baseline="0" dirty="0">
                <a:solidFill>
                  <a:schemeClr val="tx1"/>
                </a:solidFill>
                <a:latin typeface="+mn-lt"/>
                <a:ea typeface="+mn-ea"/>
                <a:cs typeface="+mn-cs"/>
              </a:rPr>
              <a:t>In 2019 we ran a survey on our website asking members for their say on responsible investment, and the top result was making sure that The People’s Pension takes into account climate change when making investment decisions.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solidFill>
                  <a:schemeClr val="tx1"/>
                </a:solidFill>
                <a:latin typeface="+mn-lt"/>
                <a:ea typeface="+mn-ea"/>
                <a:cs typeface="+mn-cs"/>
              </a:rPr>
              <a:t>Since December 2018 we’ve been investing in a new sub-fund </a:t>
            </a:r>
            <a:r>
              <a:rPr lang="en-GB" sz="1200" b="0" i="0" u="none" strike="noStrike" kern="1200" baseline="0" dirty="0">
                <a:solidFill>
                  <a:schemeClr val="tx1"/>
                </a:solidFill>
                <a:latin typeface="+mn-lt"/>
                <a:ea typeface="+mn-ea"/>
                <a:cs typeface="+mn-cs"/>
              </a:rPr>
              <a:t>– the Multi-Factor ESG Low Carbon fund. This sub-fund excludes companies involved in very severe ESG controversies or involvement in controversial weapons business. It improves the ESG score by 20% and reduces the carbon emissions intensity and fossil fuel reserves by 50% compared to the parent index</a:t>
            </a:r>
            <a:r>
              <a:rPr lang="en-GB" sz="1800" b="0" i="0" u="none" strike="noStrike" kern="1200" baseline="0" dirty="0">
                <a:solidFill>
                  <a:schemeClr val="tx1"/>
                </a:solidFill>
                <a:latin typeface="+mn-lt"/>
                <a:ea typeface="+mn-ea"/>
                <a:cs typeface="+mn-cs"/>
              </a:rPr>
              <a:t>. </a:t>
            </a:r>
            <a:endParaRPr lang="en-GB"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So we released a new climate change policy in September 2019</a:t>
            </a:r>
            <a:r>
              <a:rPr lang="en-GB" sz="1200" b="0" i="0" u="none" strike="noStrike" kern="1200" baseline="0" dirty="0">
                <a:solidFill>
                  <a:schemeClr val="tx1"/>
                </a:solidFill>
                <a:latin typeface="+mn-lt"/>
                <a:ea typeface="+mn-ea"/>
                <a:cs typeface="+mn-cs"/>
              </a:rPr>
              <a:t>, which sets a timeframe for our approach to this complex area. Our aim is to move future contributions into investments that have net zero greenhouse gas emissions by the mid-2020s. This is key to building trust with our members – then they can see their money is invested responsibly. </a:t>
            </a:r>
          </a:p>
          <a:p>
            <a:r>
              <a:rPr lang="en-GB" sz="1200" b="1" i="0" u="none" strike="noStrike" kern="1200" baseline="0" dirty="0">
                <a:solidFill>
                  <a:schemeClr val="tx1"/>
                </a:solidFill>
                <a:latin typeface="+mn-lt"/>
                <a:ea typeface="+mn-ea"/>
                <a:cs typeface="+mn-cs"/>
              </a:rPr>
              <a:t>In November 2019 we published our responsible investment policy </a:t>
            </a:r>
            <a:r>
              <a:rPr lang="en-GB" sz="1200" b="0" i="0" u="none" strike="noStrike" kern="1200" baseline="0" dirty="0">
                <a:solidFill>
                  <a:schemeClr val="tx1"/>
                </a:solidFill>
                <a:latin typeface="+mn-lt"/>
                <a:ea typeface="+mn-ea"/>
                <a:cs typeface="+mn-cs"/>
              </a:rPr>
              <a:t>which highlights our decision-making process when it comes to ESG (Environment, Social and Governance) issues, and how we seek to identify, understand and assess responsible investment issues. </a:t>
            </a:r>
          </a:p>
          <a:p>
            <a:r>
              <a:rPr lang="en-GB" sz="1200" b="1" i="0" u="none" strike="noStrike" kern="1200" baseline="0" dirty="0">
                <a:solidFill>
                  <a:schemeClr val="tx1"/>
                </a:solidFill>
                <a:latin typeface="+mn-lt"/>
                <a:ea typeface="+mn-ea"/>
                <a:cs typeface="+mn-cs"/>
              </a:rPr>
              <a:t>From End of March 2021, we added an ESG screen to all our global and regional equity funds – </a:t>
            </a:r>
            <a:r>
              <a:rPr lang="en-GB" sz="1200" b="0" i="0" u="none" strike="noStrike" kern="1200" baseline="0" dirty="0">
                <a:solidFill>
                  <a:schemeClr val="tx1"/>
                </a:solidFill>
                <a:latin typeface="+mn-lt"/>
                <a:ea typeface="+mn-ea"/>
                <a:cs typeface="+mn-cs"/>
              </a:rPr>
              <a:t>From the end of March 2021 we have been screening out manufacturers of controversial weapons and companies who have had a severe ESG controversy from our global and regional equity funds. </a:t>
            </a:r>
            <a:endParaRPr lang="en-GB" sz="1200" b="1" i="0" u="none" strike="noStrike" kern="1200" baseline="0" dirty="0">
              <a:solidFill>
                <a:schemeClr val="tx1"/>
              </a:solidFill>
              <a:latin typeface="+mn-lt"/>
              <a:ea typeface="+mn-ea"/>
              <a:cs typeface="+mn-cs"/>
            </a:endParaRPr>
          </a:p>
          <a:p>
            <a:endParaRPr lang="en-GB"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36</a:t>
            </a:fld>
            <a:endParaRPr lang="en-US" dirty="0"/>
          </a:p>
        </p:txBody>
      </p:sp>
    </p:spTree>
    <p:extLst>
      <p:ext uri="{BB962C8B-B14F-4D97-AF65-F5344CB8AC3E}">
        <p14:creationId xmlns:p14="http://schemas.microsoft.com/office/powerpoint/2010/main" val="42086879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8" y="733425"/>
            <a:ext cx="6530975" cy="3675063"/>
          </a:xfrm>
        </p:spPr>
      </p:sp>
      <p:sp>
        <p:nvSpPr>
          <p:cNvPr id="3" name="Notes Placeholder 2"/>
          <p:cNvSpPr>
            <a:spLocks noGrp="1"/>
          </p:cNvSpPr>
          <p:nvPr>
            <p:ph type="body" idx="1"/>
          </p:nvPr>
        </p:nvSpPr>
        <p:spPr/>
        <p:txBody>
          <a:bodyPr/>
          <a:lstStyle/>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t>Purpose – to explain the PRA’s views on climate change and investment risks</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t>Audience - all</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The Bank of England’s Prudential Regulatory Authority has identified these three as being the major types of risk through climate change.</a:t>
            </a:r>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100" dirty="0"/>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dirty="0"/>
              <a:t>Example of each below</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Bad weather disrupting harvests</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Transitioning oil companies to green energy companies</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Insurance companies having higher rates of claims due to more extreme weather </a:t>
            </a:r>
          </a:p>
          <a:p>
            <a:endParaRPr lang="en-GB" sz="1100" dirty="0"/>
          </a:p>
          <a:p>
            <a:endParaRPr lang="en-GB" dirty="0"/>
          </a:p>
        </p:txBody>
      </p:sp>
      <p:sp>
        <p:nvSpPr>
          <p:cNvPr id="4" name="Slide Number Placeholder 3"/>
          <p:cNvSpPr>
            <a:spLocks noGrp="1"/>
          </p:cNvSpPr>
          <p:nvPr>
            <p:ph type="sldNum" sz="quarter" idx="10"/>
          </p:nvPr>
        </p:nvSpPr>
        <p:spPr/>
        <p:txBody>
          <a:bodyPr/>
          <a:lstStyle/>
          <a:p>
            <a:pPr marL="0" marR="0" lvl="0" indent="0" algn="r" defTabSz="584000" rtl="0" eaLnBrk="1" fontAlgn="auto" latinLnBrk="0" hangingPunct="1">
              <a:lnSpc>
                <a:spcPct val="100000"/>
              </a:lnSpc>
              <a:spcBef>
                <a:spcPts val="0"/>
              </a:spcBef>
              <a:spcAft>
                <a:spcPts val="0"/>
              </a:spcAft>
              <a:buClrTx/>
              <a:buSzTx/>
              <a:buFontTx/>
              <a:buNone/>
              <a:tabLst/>
              <a:defRPr/>
            </a:pPr>
            <a:fld id="{4B99A003-FBAE-E043-8ABD-37E069B49C0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5840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57162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dirty="0"/>
              <a:t>Purpose – to summarise </a:t>
            </a:r>
            <a:r>
              <a:rPr lang="en-US" sz="1200" b="1" dirty="0">
                <a:solidFill>
                  <a:srgbClr val="273F33"/>
                </a:solidFill>
                <a:latin typeface="Arial" panose="020B0604020202020204"/>
              </a:rPr>
              <a:t>The People’s Pension</a:t>
            </a:r>
            <a:r>
              <a:rPr lang="en-GB" sz="1200" b="1" dirty="0"/>
              <a:t>’s current position regarding climate change </a:t>
            </a:r>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dirty="0"/>
              <a:t>Audience - all</a:t>
            </a:r>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dirty="0"/>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We added the MSCI 5 factor ESG fund in December 2018. The fund includes a tilt reducing its carbon intensity relative to the MSCI All World (MSCI AW) Index, using research from the Potsdam Institute. </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It is estimated that the 5 Factor fund has an approximately 50% reduction in carbon emissions relative to the MSCI AW Index. The fund is just under 20% of the up to 85% shares fund.</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Our climate change policy was published in 2019 setting out our initial approach to dealing with the investment risks and opportunities brought by climate change.</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We will use our ownership to try an influence companies to reflect our long-term climate change beliefs.</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However, we believe that a purely passive approach to share ownership is ‘all carrot and no stick’. </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If we have a good enough reason to sell a company or group of companies we will sell. </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Our current view is to balance the shorter-term concentration risks </a:t>
            </a:r>
            <a:r>
              <a:rPr lang="en-GB" sz="1200" dirty="0" err="1"/>
              <a:t>eg</a:t>
            </a:r>
            <a:r>
              <a:rPr lang="en-GB" sz="1200" dirty="0"/>
              <a:t> not enough large green energy companies to invest in, with the longer-term stranded asset risks, </a:t>
            </a:r>
            <a:r>
              <a:rPr lang="en-GB" sz="1200" dirty="0" err="1"/>
              <a:t>eg</a:t>
            </a:r>
            <a:r>
              <a:rPr lang="en-GB" sz="1200" dirty="0"/>
              <a:t> at what point do fossil fuel assets become unsellable? </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The TCFD (task force on climate disclosure) will require a much more comprehensive disclosure of climate change risks, this will be implemented by </a:t>
            </a:r>
            <a:r>
              <a:rPr lang="en-US" sz="1200" dirty="0">
                <a:solidFill>
                  <a:srgbClr val="273F33"/>
                </a:solidFill>
                <a:latin typeface="Arial" panose="020B0604020202020204"/>
              </a:rPr>
              <a:t>The People’s Pension </a:t>
            </a:r>
            <a:r>
              <a:rPr lang="en-GB" sz="1200" dirty="0"/>
              <a:t>in the 2021-2022 annual report we are currently preparing to meet these new requirements,</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273F33"/>
                </a:solidFill>
                <a:latin typeface="Arial" panose="020B0604020202020204"/>
              </a:rPr>
              <a:t>The People’s Pension </a:t>
            </a:r>
            <a:r>
              <a:rPr lang="en-GB" sz="1200" dirty="0"/>
              <a:t>is also currently researching new options for reducing the carbon intensity of our portfolios. </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38</a:t>
            </a:fld>
            <a:endParaRPr lang="en-US" dirty="0"/>
          </a:p>
        </p:txBody>
      </p:sp>
    </p:spTree>
    <p:extLst>
      <p:ext uri="{BB962C8B-B14F-4D97-AF65-F5344CB8AC3E}">
        <p14:creationId xmlns:p14="http://schemas.microsoft.com/office/powerpoint/2010/main" val="14583889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dirty="0"/>
              <a:t>Purpose – to give background as to how large the change to net zero for the economy is going to be and future developments for The People’s Pension in climate change</a:t>
            </a:r>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dirty="0"/>
              <a:t>Audience – all</a:t>
            </a:r>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100" b="1" dirty="0"/>
          </a:p>
          <a:p>
            <a:pPr marL="0" marR="0" lvl="0" indent="0" algn="l" defTabSz="5840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dirty="0"/>
              <a:t>Net zero is a as shorthand way of saying that an investment portfolio or economy will no longer, in aggregate produce greenhouse gas emissions. It is the goal of the UK government to achieve this net zero goal by 2050.</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Our scheme is growing rapidly and is expected to continue to do so.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can use contribution flow to change the make-up of our portfolio.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Our current ambition is from the mid-2020s to make all new contributions into net zero investments.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This way we aim to smoothly transition to a net zero portfolio.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hope to avoid some of the risk of selling large chunks of investments in a short period of time.</a:t>
            </a:r>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p>
          <a:p>
            <a:pPr marL="171450" marR="0" lvl="0" indent="-171450" algn="l" defTabSz="5840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39</a:t>
            </a:fld>
            <a:endParaRPr lang="en-US" dirty="0"/>
          </a:p>
        </p:txBody>
      </p:sp>
    </p:spTree>
    <p:extLst>
      <p:ext uri="{BB962C8B-B14F-4D97-AF65-F5344CB8AC3E}">
        <p14:creationId xmlns:p14="http://schemas.microsoft.com/office/powerpoint/2010/main" val="24307877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dirty="0"/>
              <a:t>Purpose – to define what a severe ESG controversy is and where we get the data to exclude the companies from our portfolios</a:t>
            </a:r>
          </a:p>
          <a:p>
            <a:pPr marL="0" indent="0">
              <a:buFont typeface="Arial" panose="020B0604020202020204" pitchFamily="34" charset="0"/>
              <a:buNone/>
            </a:pPr>
            <a:r>
              <a:rPr lang="en-GB" b="1" dirty="0"/>
              <a:t>Audience - all</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MSCI provides an ESG Controversies analysis that rates companies red, orange, yellow, or green</a:t>
            </a:r>
          </a:p>
          <a:p>
            <a:pPr marL="171450" indent="-171450">
              <a:buFont typeface="Arial" panose="020B0604020202020204" pitchFamily="34" charset="0"/>
              <a:buChar char="•"/>
            </a:pPr>
            <a:r>
              <a:rPr lang="en-GB" dirty="0"/>
              <a:t>This enables </a:t>
            </a:r>
            <a:r>
              <a:rPr lang="en-US" sz="1200" dirty="0">
                <a:solidFill>
                  <a:srgbClr val="273F33"/>
                </a:solidFill>
                <a:latin typeface="Arial" panose="020B0604020202020204"/>
              </a:rPr>
              <a:t>The People’s Pension </a:t>
            </a:r>
            <a:r>
              <a:rPr lang="en-GB" dirty="0"/>
              <a:t>to remove those companies involved in a severe controversy from our global and regional equity portfolios</a:t>
            </a:r>
          </a:p>
          <a:p>
            <a:pPr marL="171450" indent="-171450">
              <a:buFont typeface="Arial" panose="020B0604020202020204" pitchFamily="34" charset="0"/>
              <a:buChar char="•"/>
            </a:pPr>
            <a:r>
              <a:rPr lang="en-GB" dirty="0"/>
              <a:t>Minimal refers to small (less than 10 people impacted, localised damage) </a:t>
            </a:r>
          </a:p>
          <a:p>
            <a:pPr marL="171450" indent="-171450">
              <a:buFont typeface="Arial" panose="020B0604020202020204" pitchFamily="34" charset="0"/>
              <a:buChar char="•"/>
            </a:pPr>
            <a:r>
              <a:rPr lang="en-GB" dirty="0"/>
              <a:t>Severe would mean more than 1000 people impacted or significant widespread environmental damage. </a:t>
            </a:r>
          </a:p>
          <a:p>
            <a:pPr marL="171450" indent="-171450">
              <a:buFont typeface="Arial" panose="020B0604020202020204" pitchFamily="34" charset="0"/>
              <a:buChar char="•"/>
            </a:pPr>
            <a:r>
              <a:rPr lang="en-GB" dirty="0"/>
              <a:t>We first introduced these exclusions as part of our investment process in December 2018 with the addition of the Multi Factor ESG Fund. </a:t>
            </a:r>
          </a:p>
          <a:p>
            <a:pPr marL="171450" indent="-171450">
              <a:buFont typeface="Arial" panose="020B0604020202020204" pitchFamily="34" charset="0"/>
              <a:buChar char="•"/>
            </a:pPr>
            <a:r>
              <a:rPr lang="en-GB" dirty="0"/>
              <a:t>As of 31 March 2021, they have been implemented across all regional and global equity funds.</a:t>
            </a:r>
          </a:p>
          <a:p>
            <a:pPr marL="171450" indent="-171450">
              <a:buFont typeface="Arial" panose="020B0604020202020204" pitchFamily="34" charset="0"/>
              <a:buChar char="•"/>
            </a:pPr>
            <a:endParaRPr lang="en-GB" dirty="0"/>
          </a:p>
          <a:p>
            <a:endParaRPr lang="en-US" dirty="0"/>
          </a:p>
        </p:txBody>
      </p:sp>
      <p:sp>
        <p:nvSpPr>
          <p:cNvPr id="4" name="Slide Number Placeholder 3"/>
          <p:cNvSpPr>
            <a:spLocks noGrp="1"/>
          </p:cNvSpPr>
          <p:nvPr>
            <p:ph type="sldNum" sz="quarter" idx="5"/>
          </p:nvPr>
        </p:nvSpPr>
        <p:spPr/>
        <p:txBody>
          <a:bodyPr/>
          <a:lstStyle/>
          <a:p>
            <a:fld id="{C176836D-4FAB-1945-A811-2EB7AD079612}" type="slidenum">
              <a:rPr lang="en-US" smtClean="0"/>
              <a:t>40</a:t>
            </a:fld>
            <a:endParaRPr lang="en-US" dirty="0"/>
          </a:p>
        </p:txBody>
      </p:sp>
    </p:spTree>
    <p:extLst>
      <p:ext uri="{BB962C8B-B14F-4D97-AF65-F5344CB8AC3E}">
        <p14:creationId xmlns:p14="http://schemas.microsoft.com/office/powerpoint/2010/main" val="2511733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Font typeface="Arial" panose="020B0604020202020204" pitchFamily="34" charset="0"/>
              <a:buNone/>
            </a:pPr>
            <a:r>
              <a:rPr lang="en-GB" sz="1200" dirty="0"/>
              <a:t>B&amp;CE’s values and successful products/services over the years has meant they’ve grown in membership – 5.66 million members, 100,000 employers etc. </a:t>
            </a:r>
          </a:p>
          <a:p>
            <a:pPr marL="0" indent="0">
              <a:lnSpc>
                <a:spcPct val="150000"/>
              </a:lnSpc>
              <a:buFont typeface="Arial" panose="020B0604020202020204" pitchFamily="34" charset="0"/>
              <a:buNone/>
            </a:pPr>
            <a:endParaRPr lang="en-GB" sz="1200" dirty="0"/>
          </a:p>
          <a:p>
            <a:r>
              <a:rPr lang="en-GB" sz="800" dirty="0"/>
              <a:t>[</a:t>
            </a:r>
            <a:r>
              <a:rPr lang="en-GB" sz="800" b="1" dirty="0"/>
              <a:t>We’ve/your employer has</a:t>
            </a:r>
            <a:r>
              <a:rPr lang="en-GB" sz="800" dirty="0"/>
              <a:t>] chosen to offer The People’s Pension as your workplace pension scheme. </a:t>
            </a:r>
          </a:p>
          <a:p>
            <a:endParaRPr lang="en-GB" sz="800" dirty="0"/>
          </a:p>
          <a:p>
            <a:r>
              <a:rPr lang="en-GB" sz="800" dirty="0"/>
              <a:t>You’ll be joining </a:t>
            </a:r>
            <a:r>
              <a:rPr lang="en-GB" sz="800"/>
              <a:t>over 5.66 </a:t>
            </a:r>
            <a:r>
              <a:rPr lang="en-GB" sz="800" dirty="0"/>
              <a:t>million other members.</a:t>
            </a:r>
          </a:p>
          <a:p>
            <a:endParaRPr lang="en-GB" sz="800" dirty="0"/>
          </a:p>
          <a:p>
            <a:r>
              <a:rPr lang="en-GB" sz="800" dirty="0"/>
              <a:t>You don’t need to do anything. The money you’re paying in to your pension scheme will still come out of your wages but rather than being paid into [</a:t>
            </a:r>
            <a:r>
              <a:rPr lang="en-GB" sz="800" b="1" dirty="0"/>
              <a:t>old pension scheme</a:t>
            </a:r>
            <a:r>
              <a:rPr lang="en-GB" sz="800" dirty="0"/>
              <a:t>], they’ll go into your pot with The People’s Pension.</a:t>
            </a:r>
          </a:p>
          <a:p>
            <a:endParaRPr lang="en-GB" sz="800" dirty="0"/>
          </a:p>
          <a:p>
            <a:r>
              <a:rPr lang="en-GB" sz="800" dirty="0"/>
              <a:t>The People’s Pension has won lots of awards for being a high-quality workplace pension scheme, and for delivering great customer service.</a:t>
            </a:r>
          </a:p>
          <a:p>
            <a:endParaRPr lang="en-GB" sz="800" dirty="0"/>
          </a:p>
          <a:p>
            <a:r>
              <a:rPr lang="en-GB" sz="800" dirty="0"/>
              <a:t>It has an award-winning UK-based contact centre, so you’ll know there is always a helpful person willing to go the extra mile to support you when you need a hand.</a:t>
            </a:r>
          </a:p>
          <a:p>
            <a:endParaRPr lang="en-GB" sz="800" dirty="0"/>
          </a:p>
          <a:p>
            <a:r>
              <a:rPr lang="en-GB" sz="800" dirty="0"/>
              <a:t>The People’s Pension is a trust-based scheme. This means the assets of the scheme are held by a trustee – who are independent of [</a:t>
            </a:r>
            <a:r>
              <a:rPr lang="en-GB" sz="800" b="1" dirty="0"/>
              <a:t>employer name</a:t>
            </a:r>
            <a:r>
              <a:rPr lang="en-GB" sz="800" dirty="0"/>
              <a:t>] and B&amp;CE (the scheme administrator). </a:t>
            </a:r>
          </a:p>
          <a:p>
            <a:endParaRPr lang="en-GB" sz="800" dirty="0"/>
          </a:p>
          <a:p>
            <a:r>
              <a:rPr lang="en-GB" sz="800" dirty="0"/>
              <a:t>The People’s Pension is run by B&amp;CE, a not-for-profit organisation. That means any money they make is used to benefit members like you with improved services and products.</a:t>
            </a:r>
          </a:p>
          <a:p>
            <a:endParaRPr lang="en-GB" sz="800" dirty="0"/>
          </a:p>
          <a:p>
            <a:r>
              <a:rPr lang="en-GB" sz="800" dirty="0"/>
              <a:t>They have an independent Trustee whose job it is to make sure your workplace pension is run with your best interests at heart.</a:t>
            </a:r>
          </a:p>
          <a:p>
            <a:endParaRPr lang="en-GB" sz="800" dirty="0"/>
          </a:p>
          <a:p>
            <a:r>
              <a:rPr lang="en-GB" sz="800" dirty="0"/>
              <a:t>It’s worth knowing that other members of The People’s Pension include B&amp;CE’s own employees! </a:t>
            </a:r>
            <a:endParaRPr lang="en-GB" sz="300" dirty="0"/>
          </a:p>
          <a:p>
            <a:pPr marL="0" indent="0">
              <a:lnSpc>
                <a:spcPct val="150000"/>
              </a:lnSpc>
              <a:buFont typeface="Arial" panose="020B0604020202020204" pitchFamily="34" charset="0"/>
              <a:buNone/>
            </a:pPr>
            <a:endParaRPr lang="en-GB" sz="1200" b="1" i="1" u="sng" dirty="0">
              <a:effectLst>
                <a:outerShdw blurRad="38100" dist="38100" dir="2700000" algn="tl">
                  <a:srgbClr val="000000">
                    <a:alpha val="43137"/>
                  </a:srgbClr>
                </a:outerShdw>
              </a:effectLst>
            </a:endParaRP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4</a:t>
            </a:fld>
            <a:endParaRPr lang="en-US" dirty="0"/>
          </a:p>
        </p:txBody>
      </p:sp>
    </p:spTree>
    <p:extLst>
      <p:ext uri="{BB962C8B-B14F-4D97-AF65-F5344CB8AC3E}">
        <p14:creationId xmlns:p14="http://schemas.microsoft.com/office/powerpoint/2010/main" val="8181989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8" y="733425"/>
            <a:ext cx="6530975" cy="3675063"/>
          </a:xfrm>
        </p:spPr>
      </p:sp>
      <p:sp>
        <p:nvSpPr>
          <p:cNvPr id="3" name="Notes Placeholder 2"/>
          <p:cNvSpPr>
            <a:spLocks noGrp="1"/>
          </p:cNvSpPr>
          <p:nvPr>
            <p:ph type="body" idx="1"/>
          </p:nvPr>
        </p:nvSpPr>
        <p:spPr/>
        <p:txBody>
          <a:bodyPr/>
          <a:lstStyle/>
          <a:p>
            <a:r>
              <a:rPr lang="en-GB" sz="1100" b="1" dirty="0"/>
              <a:t>Purpose – to define what a controversial weapon is and how TPP gets the data to exclude those companies from our global and regional portfolios</a:t>
            </a:r>
          </a:p>
          <a:p>
            <a:r>
              <a:rPr lang="en-GB" sz="1100" b="1" dirty="0"/>
              <a:t>Audience - all</a:t>
            </a:r>
          </a:p>
          <a:p>
            <a:endParaRPr lang="en-GB" sz="1100" dirty="0"/>
          </a:p>
          <a:p>
            <a:pPr marL="171450" indent="-171450">
              <a:buFont typeface="Arial" panose="020B0604020202020204" pitchFamily="34" charset="0"/>
              <a:buChar char="•"/>
            </a:pPr>
            <a:r>
              <a:rPr lang="en-GB" sz="1100" dirty="0"/>
              <a:t>Because we use a couple of different data sources for this, the above list are those weapon systems that common to all three data providers definitions of controversial weapons. All our global and regional equity funds have excluded manufacturers of these weapons </a:t>
            </a:r>
          </a:p>
          <a:p>
            <a:endParaRPr lang="en-GB" sz="1100" dirty="0"/>
          </a:p>
          <a:p>
            <a:endParaRPr lang="en-GB" dirty="0"/>
          </a:p>
        </p:txBody>
      </p:sp>
      <p:sp>
        <p:nvSpPr>
          <p:cNvPr id="4" name="Slide Number Placeholder 3"/>
          <p:cNvSpPr>
            <a:spLocks noGrp="1"/>
          </p:cNvSpPr>
          <p:nvPr>
            <p:ph type="sldNum" sz="quarter" idx="10"/>
          </p:nvPr>
        </p:nvSpPr>
        <p:spPr/>
        <p:txBody>
          <a:bodyPr/>
          <a:lstStyle/>
          <a:p>
            <a:pPr marL="0" marR="0" lvl="0" indent="0" algn="r" defTabSz="584000" rtl="0" eaLnBrk="1" fontAlgn="auto" latinLnBrk="0" hangingPunct="1">
              <a:lnSpc>
                <a:spcPct val="100000"/>
              </a:lnSpc>
              <a:spcBef>
                <a:spcPts val="0"/>
              </a:spcBef>
              <a:spcAft>
                <a:spcPts val="0"/>
              </a:spcAft>
              <a:buClrTx/>
              <a:buSzTx/>
              <a:buFontTx/>
              <a:buNone/>
              <a:tabLst/>
              <a:defRPr/>
            </a:pPr>
            <a:fld id="{4B99A003-FBAE-E043-8ABD-37E069B49C0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5840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6833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Remember, the pension pots you’ve built up over your working life are designed to provide you with an income during your retirement.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It may be tempting to cash them in and use them for other things, but that might leave you with only the State Pension to live on and any other savings you have.</a:t>
            </a:r>
            <a:endParaRPr lang="en-GB" sz="1200" dirty="0">
              <a:solidFill>
                <a:schemeClr val="bg1"/>
              </a:solidFill>
            </a:endParaRP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42</a:t>
            </a:fld>
            <a:endParaRPr lang="en-US"/>
          </a:p>
        </p:txBody>
      </p:sp>
    </p:spTree>
    <p:extLst>
      <p:ext uri="{BB962C8B-B14F-4D97-AF65-F5344CB8AC3E}">
        <p14:creationId xmlns:p14="http://schemas.microsoft.com/office/powerpoint/2010/main" val="39199470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It might seem like a long way away for you right now, but it’s worth knowing about what happens when you retire.  After all, it’s the whole reason you’re saving…</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When you get close to your selected retirement age, you will be sent some information which will tell you what options you have with the money you have built up in your pension pot.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you have not selected a retirement age, your State Pension age will be used. If your State Pension age includes a number of months, your retirement age will be your birthday before your State Pension age. For example, if your State Pension age is 66 and 3 months, your retirement age will be 66.</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Normally you can only really access your money from the age of 55 (the government propose to increase this to 57 from 2028). This is the law, which applies to all pension providers. It helps to ensure the money that you intended for your retirement is used for that.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It helps to ensure the money that you intended for your retirement is used for that.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amount you’ll receive at retirement is based on many factors, like when you started to save, how much you or your employer pay in, investment performance, scheme charges and your retirement choices.</a:t>
            </a:r>
          </a:p>
          <a:p>
            <a:endParaRPr lang="en-US" dirty="0"/>
          </a:p>
        </p:txBody>
      </p:sp>
      <p:sp>
        <p:nvSpPr>
          <p:cNvPr id="4" name="Slide Number Placeholder 3"/>
          <p:cNvSpPr>
            <a:spLocks noGrp="1"/>
          </p:cNvSpPr>
          <p:nvPr>
            <p:ph type="sldNum" sz="quarter" idx="10"/>
          </p:nvPr>
        </p:nvSpPr>
        <p:spPr/>
        <p:txBody>
          <a:bodyPr/>
          <a:lstStyle/>
          <a:p>
            <a:fld id="{A1BACCDA-2C41-2B40-8E78-78C3B818F0B3}" type="slidenum">
              <a:rPr lang="en-US" smtClean="0"/>
              <a:t>43</a:t>
            </a:fld>
            <a:endParaRPr lang="en-US"/>
          </a:p>
        </p:txBody>
      </p:sp>
    </p:spTree>
    <p:extLst>
      <p:ext uri="{BB962C8B-B14F-4D97-AF65-F5344CB8AC3E}">
        <p14:creationId xmlns:p14="http://schemas.microsoft.com/office/powerpoint/2010/main" val="15263493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a number of options that you should consider when you come to take your pension pot and this animation explains these. </a:t>
            </a:r>
          </a:p>
        </p:txBody>
      </p:sp>
      <p:sp>
        <p:nvSpPr>
          <p:cNvPr id="4" name="Slide Number Placeholder 3"/>
          <p:cNvSpPr>
            <a:spLocks noGrp="1"/>
          </p:cNvSpPr>
          <p:nvPr>
            <p:ph type="sldNum" sz="quarter" idx="10"/>
          </p:nvPr>
        </p:nvSpPr>
        <p:spPr/>
        <p:txBody>
          <a:bodyPr/>
          <a:lstStyle/>
          <a:p>
            <a:fld id="{FEBE3019-B33B-284F-BF48-CACC86DBC562}" type="slidenum">
              <a:rPr lang="en-US" smtClean="0"/>
              <a:t>44</a:t>
            </a:fld>
            <a:endParaRPr lang="en-US"/>
          </a:p>
        </p:txBody>
      </p:sp>
    </p:spTree>
    <p:extLst>
      <p:ext uri="{BB962C8B-B14F-4D97-AF65-F5344CB8AC3E}">
        <p14:creationId xmlns:p14="http://schemas.microsoft.com/office/powerpoint/2010/main" val="21450232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EBE3019-B33B-284F-BF48-CACC86DBC562}" type="slidenum">
              <a:rPr lang="en-US" smtClean="0"/>
              <a:t>45</a:t>
            </a:fld>
            <a:endParaRPr lang="en-US"/>
          </a:p>
        </p:txBody>
      </p:sp>
    </p:spTree>
    <p:extLst>
      <p:ext uri="{BB962C8B-B14F-4D97-AF65-F5344CB8AC3E}">
        <p14:creationId xmlns:p14="http://schemas.microsoft.com/office/powerpoint/2010/main" val="3436004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779" indent="-275779">
              <a:buFontTx/>
              <a:buChar char="-"/>
            </a:pPr>
            <a:r>
              <a:rPr lang="en-GB" sz="1200" dirty="0"/>
              <a:t>The feedback we get from the pensions industry and our customers is very positive.</a:t>
            </a:r>
          </a:p>
          <a:p>
            <a:pPr marL="275779" indent="-275779">
              <a:buFontTx/>
              <a:buChar char="-"/>
            </a:pPr>
            <a:r>
              <a:rPr lang="en-GB" sz="1200" dirty="0"/>
              <a:t>I’m conscious that all providers talk about their awards – the proof is in the pudding; the acid test is what happens when payroll picks up the phone to us, or a member.</a:t>
            </a:r>
          </a:p>
          <a:p>
            <a:pPr marL="275779" indent="-275779">
              <a:buFontTx/>
              <a:buChar char="-"/>
            </a:pPr>
            <a:r>
              <a:rPr lang="en-GB" sz="1200" dirty="0"/>
              <a:t>Where we have been successful is in managing rapid growth, supporting employers with workplace pensions, and at the same time maintaining very high standards. What’s really pleasing is where we have won awards in successive years </a:t>
            </a:r>
            <a:r>
              <a:rPr lang="en-GB" sz="1200" dirty="0" err="1"/>
              <a:t>eg</a:t>
            </a:r>
            <a:r>
              <a:rPr lang="en-GB" sz="1200" dirty="0"/>
              <a:t> Prof Pensions, DC Pension Provider of the year in 2014/6/7/8, and a </a:t>
            </a:r>
            <a:r>
              <a:rPr lang="en-GB" sz="1200" dirty="0" err="1"/>
              <a:t>Defaqto</a:t>
            </a:r>
            <a:r>
              <a:rPr lang="en-GB" sz="1200" dirty="0"/>
              <a:t> 5 star rating since 2015. </a:t>
            </a:r>
          </a:p>
          <a:p>
            <a:pPr marL="275779" indent="-275779">
              <a:buFontTx/>
              <a:buChar char="-"/>
            </a:pPr>
            <a:r>
              <a:rPr lang="en-GB" sz="1200" dirty="0"/>
              <a:t>Be aware of Times top 100 and investors in Gold.</a:t>
            </a:r>
          </a:p>
          <a:p>
            <a:endParaRPr lang="en-GB" dirty="0"/>
          </a:p>
        </p:txBody>
      </p:sp>
      <p:sp>
        <p:nvSpPr>
          <p:cNvPr id="4" name="Slide Number Placeholder 3"/>
          <p:cNvSpPr>
            <a:spLocks noGrp="1"/>
          </p:cNvSpPr>
          <p:nvPr>
            <p:ph type="sldNum" sz="quarter" idx="5"/>
          </p:nvPr>
        </p:nvSpPr>
        <p:spPr/>
        <p:txBody>
          <a:bodyPr/>
          <a:lstStyle/>
          <a:p>
            <a:fld id="{FEBE3019-B33B-284F-BF48-CACC86DBC562}" type="slidenum">
              <a:rPr lang="en-US" smtClean="0"/>
              <a:t>5</a:t>
            </a:fld>
            <a:endParaRPr lang="en-US"/>
          </a:p>
        </p:txBody>
      </p:sp>
    </p:spTree>
    <p:extLst>
      <p:ext uri="{BB962C8B-B14F-4D97-AF65-F5344CB8AC3E}">
        <p14:creationId xmlns:p14="http://schemas.microsoft.com/office/powerpoint/2010/main" val="2253008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As a master trust, The People’s Pension is run by professional, independent trustees who are separate to B&amp;CE, and have a legal duty to act in the best interests of the members.  </a:t>
            </a:r>
          </a:p>
          <a:p>
            <a:pPr marL="171450" indent="-171450">
              <a:buFont typeface="Arial" panose="020B0604020202020204" pitchFamily="34" charset="0"/>
              <a:buChar char="•"/>
            </a:pPr>
            <a:r>
              <a:rPr lang="en-GB" dirty="0"/>
              <a:t>They also have to make sure that the scheme is fit for purpose, not only now, but in the future. </a:t>
            </a:r>
          </a:p>
          <a:p>
            <a:pPr marL="171450" indent="-171450">
              <a:buFont typeface="Arial" panose="020B0604020202020204" pitchFamily="34" charset="0"/>
              <a:buChar char="•"/>
            </a:pPr>
            <a:r>
              <a:rPr lang="en-GB" dirty="0"/>
              <a:t>They were the first master trust to achieve the first and second level of voluntary assurance for master trusts, which shows they’ve got the right processes in place. </a:t>
            </a:r>
          </a:p>
          <a:p>
            <a:pPr marL="171450" indent="-171450">
              <a:buFont typeface="Arial" panose="020B0604020202020204" pitchFamily="34" charset="0"/>
              <a:buChar char="•"/>
            </a:pPr>
            <a:r>
              <a:rPr lang="en-GB" dirty="0"/>
              <a:t>What’s more, The People’s Pension’s authorisation in 2019 as a master trust offers peace of mind to its members. This is because The Pensions Regulator’s authorisation regime has left stronger, well-governed master trusts – like them – in the market to offer better financial stability and protection to pension savers.</a:t>
            </a:r>
          </a:p>
          <a:p>
            <a:pPr marL="171450" indent="-171450">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6</a:t>
            </a:fld>
            <a:endParaRPr lang="en-US" dirty="0"/>
          </a:p>
        </p:txBody>
      </p:sp>
    </p:spTree>
    <p:extLst>
      <p:ext uri="{BB962C8B-B14F-4D97-AF65-F5344CB8AC3E}">
        <p14:creationId xmlns:p14="http://schemas.microsoft.com/office/powerpoint/2010/main" val="1586485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7</a:t>
            </a:fld>
            <a:endParaRPr lang="en-US" dirty="0"/>
          </a:p>
        </p:txBody>
      </p:sp>
    </p:spTree>
    <p:extLst>
      <p:ext uri="{BB962C8B-B14F-4D97-AF65-F5344CB8AC3E}">
        <p14:creationId xmlns:p14="http://schemas.microsoft.com/office/powerpoint/2010/main" val="2539491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Government legislation requires </a:t>
            </a:r>
            <a:r>
              <a:rPr lang="en-GB" sz="1200" b="1" u="none" kern="1200" dirty="0">
                <a:solidFill>
                  <a:schemeClr val="tx1"/>
                </a:solidFill>
                <a:effectLst/>
                <a:latin typeface="+mn-lt"/>
                <a:ea typeface="+mn-ea"/>
                <a:cs typeface="+mn-cs"/>
              </a:rPr>
              <a:t>all </a:t>
            </a:r>
            <a:r>
              <a:rPr lang="en-GB" sz="1200" kern="1200" dirty="0">
                <a:solidFill>
                  <a:schemeClr val="tx1"/>
                </a:solidFill>
                <a:effectLst/>
                <a:latin typeface="+mn-lt"/>
                <a:ea typeface="+mn-ea"/>
                <a:cs typeface="+mn-cs"/>
              </a:rPr>
              <a:t>employers to offer a workplace pension scheme, and to auto-enrol employees that meet a certain age and earnings criteria into it. Employers also need to make a minimum contribution in respect of their workers.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You’ll know if you’re eligible as you’ll have been auto-enrolled into a pension scheme when you joined here. If you’re not enrolled but would like to be, speak to your </a:t>
            </a:r>
            <a:r>
              <a:rPr lang="en-GB" sz="1200" kern="1200" dirty="0">
                <a:solidFill>
                  <a:srgbClr val="FF0000"/>
                </a:solidFill>
                <a:effectLst/>
                <a:latin typeface="+mn-lt"/>
                <a:ea typeface="+mn-ea"/>
                <a:cs typeface="+mn-cs"/>
              </a:rPr>
              <a:t>[</a:t>
            </a:r>
            <a:r>
              <a:rPr lang="en-GB" sz="1200" b="1" kern="1200" dirty="0">
                <a:solidFill>
                  <a:srgbClr val="FF0000"/>
                </a:solidFill>
                <a:effectLst/>
                <a:latin typeface="+mn-lt"/>
                <a:ea typeface="+mn-ea"/>
                <a:cs typeface="+mn-cs"/>
              </a:rPr>
              <a:t>HR team/manager</a:t>
            </a:r>
            <a:r>
              <a:rPr lang="en-GB" sz="1200" kern="1200" dirty="0">
                <a:solidFill>
                  <a:srgbClr val="FF0000"/>
                </a:solidFill>
                <a:effectLst/>
                <a:latin typeface="+mn-lt"/>
                <a:ea typeface="+mn-ea"/>
                <a:cs typeface="+mn-cs"/>
              </a:rPr>
              <a:t>]</a:t>
            </a:r>
            <a:r>
              <a:rPr lang="en-GB" sz="120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FEBE3019-B33B-284F-BF48-CACC86DBC562}" type="slidenum">
              <a:rPr lang="en-US" smtClean="0"/>
              <a:t>8</a:t>
            </a:fld>
            <a:endParaRPr lang="en-US"/>
          </a:p>
        </p:txBody>
      </p:sp>
    </p:spTree>
    <p:extLst>
      <p:ext uri="{BB962C8B-B14F-4D97-AF65-F5344CB8AC3E}">
        <p14:creationId xmlns:p14="http://schemas.microsoft.com/office/powerpoint/2010/main" val="3641704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Workplace pensions are a way of helping you save more for later life.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People are living for longer. And most people are not saving enough for their retirement now.</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 may not be able to have the lifestyle you want on the State Pension alone.</a:t>
            </a:r>
          </a:p>
          <a:p>
            <a:pPr lv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EBE3019-B33B-284F-BF48-CACC86DBC562}" type="slidenum">
              <a:rPr lang="en-US" smtClean="0"/>
              <a:t>9</a:t>
            </a:fld>
            <a:endParaRPr lang="en-US" dirty="0"/>
          </a:p>
        </p:txBody>
      </p:sp>
    </p:spTree>
    <p:extLst>
      <p:ext uri="{BB962C8B-B14F-4D97-AF65-F5344CB8AC3E}">
        <p14:creationId xmlns:p14="http://schemas.microsoft.com/office/powerpoint/2010/main" val="292960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22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p:txBody>
      </p:sp>
      <p:sp>
        <p:nvSpPr>
          <p:cNvPr id="7" name="Title Placeholder 1"/>
          <p:cNvSpPr>
            <a:spLocks noGrp="1"/>
          </p:cNvSpPr>
          <p:nvPr>
            <p:ph type="title"/>
          </p:nvPr>
        </p:nvSpPr>
        <p:spPr>
          <a:xfrm>
            <a:off x="195030" y="171023"/>
            <a:ext cx="7519543" cy="825217"/>
          </a:xfrm>
          <a:prstGeom prst="rect">
            <a:avLst/>
          </a:prstGeom>
        </p:spPr>
        <p:txBody>
          <a:bodyPr vert="horz" lIns="91440" tIns="45720" rIns="91440" bIns="45720" rtlCol="0" anchor="ctr">
            <a:normAutofit/>
          </a:bodyPr>
          <a:lstStyle/>
          <a:p>
            <a:r>
              <a:rPr lang="en-US" dirty="0"/>
              <a:t>Click to edit Master title style</a:t>
            </a:r>
            <a:br>
              <a:rPr lang="en-US" dirty="0"/>
            </a:br>
            <a:r>
              <a:rPr lang="en-US" sz="2400" b="0" dirty="0">
                <a:solidFill>
                  <a:schemeClr val="bg2"/>
                </a:solidFill>
              </a:rPr>
              <a:t>Click to edit Master title style</a:t>
            </a:r>
            <a:endParaRPr lang="en-US" dirty="0"/>
          </a:p>
        </p:txBody>
      </p:sp>
    </p:spTree>
    <p:extLst>
      <p:ext uri="{BB962C8B-B14F-4D97-AF65-F5344CB8AC3E}">
        <p14:creationId xmlns:p14="http://schemas.microsoft.com/office/powerpoint/2010/main" val="3220382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00856" y="1151335"/>
            <a:ext cx="3614447" cy="47982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200856" y="1631156"/>
            <a:ext cx="3614447" cy="2703527"/>
          </a:xfrm>
        </p:spPr>
        <p:txBody>
          <a:bodyPr>
            <a:normAutofit/>
          </a:bodyPr>
          <a:lstStyle>
            <a:lvl1pPr>
              <a:defRPr sz="1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p:txBody>
      </p:sp>
      <p:sp>
        <p:nvSpPr>
          <p:cNvPr id="5" name="Text Placeholder 4"/>
          <p:cNvSpPr>
            <a:spLocks noGrp="1"/>
          </p:cNvSpPr>
          <p:nvPr>
            <p:ph type="body" sz="quarter" idx="3"/>
          </p:nvPr>
        </p:nvSpPr>
        <p:spPr>
          <a:xfrm>
            <a:off x="4114440" y="1151335"/>
            <a:ext cx="3589638" cy="47982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114440" y="1631156"/>
            <a:ext cx="3589638" cy="2703527"/>
          </a:xfrm>
        </p:spPr>
        <p:txBody>
          <a:bodyPr>
            <a:normAutofit/>
          </a:bodyPr>
          <a:lstStyle>
            <a:lvl1pPr>
              <a:defRPr sz="1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p:txBody>
      </p:sp>
      <p:sp>
        <p:nvSpPr>
          <p:cNvPr id="10" name="Title Placeholder 1"/>
          <p:cNvSpPr>
            <a:spLocks noGrp="1"/>
          </p:cNvSpPr>
          <p:nvPr>
            <p:ph type="title"/>
          </p:nvPr>
        </p:nvSpPr>
        <p:spPr>
          <a:xfrm>
            <a:off x="195030" y="171023"/>
            <a:ext cx="7509047" cy="825217"/>
          </a:xfrm>
          <a:prstGeom prst="rect">
            <a:avLst/>
          </a:prstGeom>
        </p:spPr>
        <p:txBody>
          <a:bodyPr vert="horz" lIns="91440" tIns="45720" rIns="91440" bIns="45720" rtlCol="0" anchor="ctr">
            <a:normAutofit/>
          </a:bodyPr>
          <a:lstStyle/>
          <a:p>
            <a:r>
              <a:rPr lang="en-US" dirty="0"/>
              <a:t>Click to edit Master title style</a:t>
            </a:r>
            <a:br>
              <a:rPr lang="en-US" dirty="0"/>
            </a:br>
            <a:r>
              <a:rPr lang="en-US" sz="2400" b="0" dirty="0">
                <a:solidFill>
                  <a:schemeClr val="bg2"/>
                </a:solidFill>
              </a:rPr>
              <a:t>Click to edit Master title style</a:t>
            </a:r>
            <a:endParaRPr lang="en-US" dirty="0"/>
          </a:p>
        </p:txBody>
      </p:sp>
    </p:spTree>
    <p:extLst>
      <p:ext uri="{BB962C8B-B14F-4D97-AF65-F5344CB8AC3E}">
        <p14:creationId xmlns:p14="http://schemas.microsoft.com/office/powerpoint/2010/main" val="2486824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Break Slide">
    <p:spTree>
      <p:nvGrpSpPr>
        <p:cNvPr id="1" name=""/>
        <p:cNvGrpSpPr/>
        <p:nvPr/>
      </p:nvGrpSpPr>
      <p:grpSpPr>
        <a:xfrm>
          <a:off x="0" y="0"/>
          <a:ext cx="0" cy="0"/>
          <a:chOff x="0" y="0"/>
          <a:chExt cx="0" cy="0"/>
        </a:xfrm>
      </p:grpSpPr>
      <p:sp>
        <p:nvSpPr>
          <p:cNvPr id="6" name="Rectangle 5"/>
          <p:cNvSpPr/>
          <p:nvPr userDrawn="1"/>
        </p:nvSpPr>
        <p:spPr>
          <a:xfrm>
            <a:off x="0" y="0"/>
            <a:ext cx="9144000" cy="51435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Placeholder 1"/>
          <p:cNvSpPr>
            <a:spLocks noGrp="1"/>
          </p:cNvSpPr>
          <p:nvPr>
            <p:ph type="title"/>
          </p:nvPr>
        </p:nvSpPr>
        <p:spPr>
          <a:xfrm>
            <a:off x="195030" y="8335"/>
            <a:ext cx="7498551" cy="825217"/>
          </a:xfrm>
          <a:prstGeom prst="rect">
            <a:avLst/>
          </a:prstGeom>
        </p:spPr>
        <p:txBody>
          <a:bodyPr vert="horz" lIns="91440" tIns="45720" rIns="91440" bIns="45720" rtlCol="0" anchor="ctr">
            <a:normAutofit/>
          </a:bodyPr>
          <a:lstStyle>
            <a:lvl1pPr>
              <a:defRPr>
                <a:solidFill>
                  <a:srgbClr val="FFFFFF"/>
                </a:solidFill>
              </a:defRPr>
            </a:lvl1pPr>
          </a:lstStyle>
          <a:p>
            <a:r>
              <a:rPr lang="en-US" dirty="0"/>
              <a:t>Click to edit</a:t>
            </a:r>
          </a:p>
        </p:txBody>
      </p:sp>
      <p:pic>
        <p:nvPicPr>
          <p:cNvPr id="7" name="Picture 4"/>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7628927" y="287338"/>
            <a:ext cx="1158163" cy="756964"/>
          </a:xfrm>
          <a:prstGeom prst="rect">
            <a:avLst/>
          </a:prstGeom>
          <a:noFill/>
          <a:ln w="9525">
            <a:noFill/>
            <a:miter lim="800000"/>
            <a:headEnd/>
            <a:tailEnd/>
          </a:ln>
          <a:effectLst/>
        </p:spPr>
      </p:pic>
      <p:sp>
        <p:nvSpPr>
          <p:cNvPr id="8" name="Holder 4">
            <a:extLst>
              <a:ext uri="{FF2B5EF4-FFF2-40B4-BE49-F238E27FC236}">
                <a16:creationId xmlns:a16="http://schemas.microsoft.com/office/drawing/2014/main" id="{9B4DC700-1DBF-C84F-A5D3-69EBE0A20909}"/>
              </a:ext>
            </a:extLst>
          </p:cNvPr>
          <p:cNvSpPr>
            <a:spLocks noGrp="1"/>
          </p:cNvSpPr>
          <p:nvPr>
            <p:ph type="ftr" sz="quarter" idx="3"/>
          </p:nvPr>
        </p:nvSpPr>
        <p:spPr>
          <a:xfrm>
            <a:off x="7714573" y="4736768"/>
            <a:ext cx="1307942" cy="215900"/>
          </a:xfrm>
          <a:prstGeom prst="rect">
            <a:avLst/>
          </a:prstGeom>
        </p:spPr>
        <p:txBody>
          <a:bodyPr lIns="0" tIns="0" rIns="0" bIns="0"/>
          <a:lstStyle>
            <a:lvl1pPr>
              <a:defRPr sz="1200" b="1" i="0" spc="0" baseline="0">
                <a:solidFill>
                  <a:schemeClr val="bg1"/>
                </a:solidFill>
                <a:latin typeface="VAG Rounded Std Light" panose="020F0502020204020204" pitchFamily="34" charset="0"/>
                <a:cs typeface="Arial"/>
              </a:defRPr>
            </a:lvl1pPr>
          </a:lstStyle>
          <a:p>
            <a:pPr marL="12700">
              <a:spcBef>
                <a:spcPts val="25"/>
              </a:spcBef>
            </a:pPr>
            <a:r>
              <a:rPr lang="en-GB" dirty="0"/>
              <a:t>Profit for people</a:t>
            </a:r>
          </a:p>
        </p:txBody>
      </p:sp>
    </p:spTree>
    <p:extLst>
      <p:ext uri="{BB962C8B-B14F-4D97-AF65-F5344CB8AC3E}">
        <p14:creationId xmlns:p14="http://schemas.microsoft.com/office/powerpoint/2010/main" val="108471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6pt heading + blank NEW">
    <p:spTree>
      <p:nvGrpSpPr>
        <p:cNvPr id="1" name=""/>
        <p:cNvGrpSpPr/>
        <p:nvPr/>
      </p:nvGrpSpPr>
      <p:grpSpPr>
        <a:xfrm>
          <a:off x="0" y="0"/>
          <a:ext cx="0" cy="0"/>
          <a:chOff x="0" y="0"/>
          <a:chExt cx="0" cy="0"/>
        </a:xfrm>
      </p:grpSpPr>
      <p:sp>
        <p:nvSpPr>
          <p:cNvPr id="8" name="Text Placeholder 2"/>
          <p:cNvSpPr>
            <a:spLocks noGrp="1"/>
          </p:cNvSpPr>
          <p:nvPr>
            <p:ph type="body" idx="1"/>
          </p:nvPr>
        </p:nvSpPr>
        <p:spPr>
          <a:xfrm>
            <a:off x="348560" y="177274"/>
            <a:ext cx="7158130" cy="415499"/>
          </a:xfrm>
        </p:spPr>
        <p:txBody>
          <a:bodyPr wrap="square" lIns="0" tIns="0" rIns="0" bIns="0" anchor="t" anchorCtr="0">
            <a:spAutoFit/>
          </a:bodyPr>
          <a:lstStyle>
            <a:lvl1pPr marL="0" indent="0">
              <a:spcBef>
                <a:spcPts val="0"/>
              </a:spcBef>
              <a:buNone/>
              <a:defRPr sz="27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a:t>
            </a:r>
          </a:p>
        </p:txBody>
      </p:sp>
      <p:sp>
        <p:nvSpPr>
          <p:cNvPr id="3" name="Text Placeholder 3"/>
          <p:cNvSpPr>
            <a:spLocks noGrp="1"/>
          </p:cNvSpPr>
          <p:nvPr>
            <p:ph type="body" sz="half" idx="2"/>
          </p:nvPr>
        </p:nvSpPr>
        <p:spPr>
          <a:xfrm>
            <a:off x="354974" y="587962"/>
            <a:ext cx="7049490" cy="276999"/>
          </a:xfrm>
        </p:spPr>
        <p:txBody>
          <a:bodyPr wrap="square" lIns="0" tIns="0" rIns="0" bIns="0">
            <a:spAutoFit/>
          </a:bodyPr>
          <a:lstStyle>
            <a:lvl1pPr marL="0" indent="0">
              <a:buNone/>
              <a:defRPr sz="1800">
                <a:solidFill>
                  <a:schemeClr val="bg2"/>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GB" dirty="0"/>
              <a:t>Click to edit Master text styles</a:t>
            </a:r>
          </a:p>
        </p:txBody>
      </p:sp>
    </p:spTree>
    <p:extLst>
      <p:ext uri="{BB962C8B-B14F-4D97-AF65-F5344CB8AC3E}">
        <p14:creationId xmlns:p14="http://schemas.microsoft.com/office/powerpoint/2010/main" val="196376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down)">
                                      <p:cBhvr>
                                        <p:cTn id="8" dur="500"/>
                                        <p:tgtEl>
                                          <p:spTgt spid="8">
                                            <p:txEl>
                                              <p:pRg st="0" end="0"/>
                                            </p:txEl>
                                          </p:spTgt>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2" presetClass="entr" presetSubtype="1"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p:tgtEl>
                          <p:spTgt spid="8"/>
                        </p:tgtEl>
                        <p:attrNameLst>
                          <p:attrName>ppt_y</p:attrName>
                        </p:attrNameLst>
                      </p:cBhvr>
                      <p:tavLst>
                        <p:tav tm="0">
                          <p:val>
                            <p:strVal val="#ppt_y-#ppt_h*1.125000"/>
                          </p:val>
                        </p:tav>
                        <p:tav tm="100000">
                          <p:val>
                            <p:strVal val="#ppt_y"/>
                          </p:val>
                        </p:tav>
                      </p:tavLst>
                    </p:anim>
                    <p:animEffect transition="in" filter="wipe(down)">
                      <p:cBhvr>
                        <p:cTn dur="500"/>
                        <p:tgtEl>
                          <p:spTgt spid="8"/>
                        </p:tgtEl>
                      </p:cBhvr>
                    </p:animEffect>
                  </p:childTnLst>
                </p:cTn>
              </p:par>
            </p:tnLst>
          </p:tmpl>
        </p:tmplLst>
      </p:bldP>
      <p:bldP spid="3" grpId="0" build="p">
        <p:tmplLst>
          <p:tmpl lvl="1">
            <p:tnLst>
              <p:par>
                <p:cTn presetID="1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p:tgtEl>
                          <p:spTgt spid="3"/>
                        </p:tgtEl>
                        <p:attrNameLst>
                          <p:attrName>ppt_x</p:attrName>
                        </p:attrNameLst>
                      </p:cBhvr>
                      <p:tavLst>
                        <p:tav tm="0">
                          <p:val>
                            <p:strVal val="#ppt_x-#ppt_w*1.125000"/>
                          </p:val>
                        </p:tav>
                        <p:tav tm="100000">
                          <p:val>
                            <p:strVal val="#ppt_x"/>
                          </p:val>
                        </p:tav>
                      </p:tavLst>
                    </p:anim>
                    <p:animEffect transition="in" filter="wipe(right)">
                      <p:cBhvr>
                        <p:cTn dur="500"/>
                        <p:tgtEl>
                          <p:spTgt spid="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006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4"/>
          <p:cNvPicPr>
            <a:picLocks noChangeAspect="1" noChangeArrowheads="1"/>
          </p:cNvPicPr>
          <p:nvPr userDrawn="1"/>
        </p:nvPicPr>
        <p:blipFill>
          <a:blip r:embed="rId9">
            <a:extLst>
              <a:ext uri="{28A0092B-C50C-407E-A947-70E740481C1C}">
                <a14:useLocalDpi xmlns:a14="http://schemas.microsoft.com/office/drawing/2010/main"/>
              </a:ext>
            </a:extLst>
          </a:blip>
          <a:stretch>
            <a:fillRect/>
          </a:stretch>
        </p:blipFill>
        <p:spPr bwMode="auto">
          <a:xfrm>
            <a:off x="7628926" y="287338"/>
            <a:ext cx="1158165" cy="756964"/>
          </a:xfrm>
          <a:prstGeom prst="rect">
            <a:avLst/>
          </a:prstGeom>
          <a:noFill/>
          <a:ln w="9525">
            <a:noFill/>
            <a:miter lim="800000"/>
            <a:headEnd/>
            <a:tailEnd/>
          </a:ln>
          <a:effectLst/>
        </p:spPr>
      </p:pic>
      <p:sp>
        <p:nvSpPr>
          <p:cNvPr id="2" name="Title Placeholder 1"/>
          <p:cNvSpPr>
            <a:spLocks noGrp="1"/>
          </p:cNvSpPr>
          <p:nvPr>
            <p:ph type="title"/>
          </p:nvPr>
        </p:nvSpPr>
        <p:spPr>
          <a:xfrm>
            <a:off x="195030" y="171023"/>
            <a:ext cx="7519543" cy="825217"/>
          </a:xfrm>
          <a:prstGeom prst="rect">
            <a:avLst/>
          </a:prstGeom>
        </p:spPr>
        <p:txBody>
          <a:bodyPr vert="horz" lIns="91440" tIns="45720" rIns="91440" bIns="45720" rtlCol="0" anchor="ctr">
            <a:normAutofit/>
          </a:bodyPr>
          <a:lstStyle/>
          <a:p>
            <a:r>
              <a:rPr lang="en-US" dirty="0"/>
              <a:t>Click to edit Master title style</a:t>
            </a:r>
            <a:br>
              <a:rPr lang="en-US" dirty="0"/>
            </a:br>
            <a:r>
              <a:rPr lang="en-US" sz="2400" b="0" dirty="0">
                <a:solidFill>
                  <a:schemeClr val="bg2"/>
                </a:solidFill>
              </a:rPr>
              <a:t>Click to edit Master title style</a:t>
            </a:r>
            <a:endParaRPr lang="en-US" dirty="0"/>
          </a:p>
        </p:txBody>
      </p:sp>
      <p:sp>
        <p:nvSpPr>
          <p:cNvPr id="3" name="Text Placeholder 2"/>
          <p:cNvSpPr>
            <a:spLocks noGrp="1"/>
          </p:cNvSpPr>
          <p:nvPr>
            <p:ph type="body" idx="1"/>
          </p:nvPr>
        </p:nvSpPr>
        <p:spPr>
          <a:xfrm>
            <a:off x="200856" y="1200151"/>
            <a:ext cx="7513717" cy="31345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9" name="Holder 4">
            <a:extLst>
              <a:ext uri="{FF2B5EF4-FFF2-40B4-BE49-F238E27FC236}">
                <a16:creationId xmlns:a16="http://schemas.microsoft.com/office/drawing/2014/main" id="{1E2B2C3E-9CFF-E14C-9498-A965EBF1BB66}"/>
              </a:ext>
            </a:extLst>
          </p:cNvPr>
          <p:cNvSpPr>
            <a:spLocks noGrp="1"/>
          </p:cNvSpPr>
          <p:nvPr>
            <p:ph type="ftr" sz="quarter" idx="3"/>
          </p:nvPr>
        </p:nvSpPr>
        <p:spPr>
          <a:xfrm>
            <a:off x="7714573" y="4736768"/>
            <a:ext cx="1307942" cy="215900"/>
          </a:xfrm>
          <a:prstGeom prst="rect">
            <a:avLst/>
          </a:prstGeom>
        </p:spPr>
        <p:txBody>
          <a:bodyPr lIns="0" tIns="0" rIns="0" bIns="0"/>
          <a:lstStyle>
            <a:lvl1pPr>
              <a:defRPr sz="1200" b="1" i="0" spc="0" baseline="0">
                <a:solidFill>
                  <a:srgbClr val="7F8084"/>
                </a:solidFill>
                <a:latin typeface="VAG Rounded Std Light" panose="020F0502020204020204" pitchFamily="34" charset="0"/>
                <a:cs typeface="Arial"/>
              </a:defRPr>
            </a:lvl1pPr>
          </a:lstStyle>
          <a:p>
            <a:pPr marL="12700">
              <a:spcBef>
                <a:spcPts val="25"/>
              </a:spcBef>
            </a:pPr>
            <a:r>
              <a:rPr lang="en-GB" dirty="0"/>
              <a:t>Profit for people</a:t>
            </a: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2" r:id="rId1"/>
    <p:sldLayoutId id="2147493456" r:id="rId2"/>
    <p:sldLayoutId id="2147493457" r:id="rId3"/>
    <p:sldLayoutId id="2147493460" r:id="rId4"/>
    <p:sldLayoutId id="2147493461" r:id="rId5"/>
    <p:sldLayoutId id="2147493464" r:id="rId6"/>
    <p:sldLayoutId id="2147493482" r:id="rId7"/>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xStyles>
    <p:title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hyperlink" Target="http://www.thepeoplespension.co.uk/online-account-how-to"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7.xml"/><Relationship Id="rId4" Type="http://schemas.openxmlformats.org/officeDocument/2006/relationships/chart" Target="../charts/chart6.xml"/></Relationships>
</file>

<file path=ppt/slides/_rels/slide3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chart" Target="../charts/chart9.xml"/></Relationships>
</file>

<file path=ppt/slides/_rels/slide3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2.emf"/><Relationship Id="rId4" Type="http://schemas.openxmlformats.org/officeDocument/2006/relationships/image" Target="../media/image61.emf"/></Relationships>
</file>

<file path=ppt/slides/_rels/slide3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hyperlink" Target="http://www.thepeoplespension.co.uk/options-at-retirement"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02_Line.png"/>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5490632" y="2541271"/>
            <a:ext cx="538549" cy="1963583"/>
          </a:xfrm>
          <a:prstGeom prst="rect">
            <a:avLst/>
          </a:prstGeom>
        </p:spPr>
      </p:pic>
      <p:pic>
        <p:nvPicPr>
          <p:cNvPr id="12" name="Picture 11" descr="05_line.png"/>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727930" y="2268431"/>
            <a:ext cx="600280" cy="2236423"/>
          </a:xfrm>
          <a:prstGeom prst="rect">
            <a:avLst/>
          </a:prstGeom>
        </p:spPr>
      </p:pic>
      <p:pic>
        <p:nvPicPr>
          <p:cNvPr id="13" name="Picture 12" descr="06_Line.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54519" y="2268431"/>
            <a:ext cx="630081" cy="2236423"/>
          </a:xfrm>
          <a:prstGeom prst="rect">
            <a:avLst/>
          </a:prstGeom>
        </p:spPr>
      </p:pic>
      <p:pic>
        <p:nvPicPr>
          <p:cNvPr id="14" name="Picture 13" descr="03_Line.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937817" y="2541270"/>
            <a:ext cx="588645" cy="1963584"/>
          </a:xfrm>
          <a:prstGeom prst="rect">
            <a:avLst/>
          </a:prstGeom>
        </p:spPr>
      </p:pic>
      <p:pic>
        <p:nvPicPr>
          <p:cNvPr id="15" name="Picture 14" descr="01B_Line copy.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 y="4489550"/>
            <a:ext cx="5916780" cy="191311"/>
          </a:xfrm>
          <a:prstGeom prst="rect">
            <a:avLst/>
          </a:prstGeom>
        </p:spPr>
      </p:pic>
      <p:pic>
        <p:nvPicPr>
          <p:cNvPr id="16" name="Picture 15" descr="04_Line.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092811" y="4493573"/>
            <a:ext cx="1096256" cy="193350"/>
          </a:xfrm>
          <a:prstGeom prst="rect">
            <a:avLst/>
          </a:prstGeom>
        </p:spPr>
      </p:pic>
      <p:pic>
        <p:nvPicPr>
          <p:cNvPr id="17" name="Picture 16" descr="07_Line.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421923" y="4446308"/>
            <a:ext cx="1722079" cy="240615"/>
          </a:xfrm>
          <a:prstGeom prst="rect">
            <a:avLst/>
          </a:prstGeom>
        </p:spPr>
      </p:pic>
      <p:pic>
        <p:nvPicPr>
          <p:cNvPr id="18" name="Picture 17" descr="Smaller BlinkMan.png"/>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496629" y="2541271"/>
            <a:ext cx="1029835" cy="2053693"/>
          </a:xfrm>
          <a:prstGeom prst="rect">
            <a:avLst/>
          </a:prstGeom>
        </p:spPr>
      </p:pic>
      <p:sp>
        <p:nvSpPr>
          <p:cNvPr id="4" name="Title 1"/>
          <p:cNvSpPr txBox="1">
            <a:spLocks/>
          </p:cNvSpPr>
          <p:nvPr/>
        </p:nvSpPr>
        <p:spPr>
          <a:xfrm>
            <a:off x="263399" y="1268710"/>
            <a:ext cx="7772400" cy="844640"/>
          </a:xfrm>
          <a:prstGeom prst="rect">
            <a:avLst/>
          </a:prstGeom>
        </p:spPr>
        <p:txBody>
          <a:bodyP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a:noFill/>
                </a:ln>
                <a:solidFill>
                  <a:srgbClr val="7F8084"/>
                </a:solidFill>
                <a:effectLst/>
                <a:uLnTx/>
                <a:uFillTx/>
                <a:latin typeface="Calibri"/>
                <a:ea typeface="+mj-ea"/>
                <a:cs typeface="+mj-cs"/>
              </a:rPr>
              <a:t>The People’s Pension</a:t>
            </a:r>
          </a:p>
        </p:txBody>
      </p:sp>
      <p:sp>
        <p:nvSpPr>
          <p:cNvPr id="5" name="Subtitle 2"/>
          <p:cNvSpPr txBox="1">
            <a:spLocks/>
          </p:cNvSpPr>
          <p:nvPr/>
        </p:nvSpPr>
        <p:spPr>
          <a:xfrm>
            <a:off x="263399" y="893683"/>
            <a:ext cx="7772400" cy="672324"/>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
                <a:srgbClr val="00BBE4"/>
              </a:buClr>
              <a:buSzTx/>
              <a:buFont typeface="Arial"/>
              <a:buNone/>
              <a:tabLst/>
              <a:defRPr/>
            </a:pPr>
            <a:r>
              <a:rPr kumimoji="0" lang="en-US" sz="3200" i="0" u="none" strike="noStrike" kern="1200" cap="none" spc="0" normalizeH="0" baseline="0" noProof="0" dirty="0">
                <a:ln>
                  <a:noFill/>
                </a:ln>
                <a:solidFill>
                  <a:srgbClr val="00BBE4"/>
                </a:solidFill>
                <a:effectLst/>
                <a:uLnTx/>
                <a:uFillTx/>
                <a:latin typeface="Calibri"/>
                <a:ea typeface="+mn-ea"/>
                <a:cs typeface="+mn-cs"/>
              </a:rPr>
              <a:t>Welcome to</a:t>
            </a:r>
          </a:p>
        </p:txBody>
      </p:sp>
      <p:sp>
        <p:nvSpPr>
          <p:cNvPr id="10" name="TextBox 9"/>
          <p:cNvSpPr txBox="1"/>
          <p:nvPr/>
        </p:nvSpPr>
        <p:spPr>
          <a:xfrm>
            <a:off x="196095" y="4749931"/>
            <a:ext cx="7490012"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i="0" u="none" strike="noStrike" kern="1200" cap="none" spc="0" normalizeH="0" baseline="0" noProof="0" dirty="0">
                <a:ln>
                  <a:noFill/>
                </a:ln>
                <a:solidFill>
                  <a:srgbClr val="4A4A49"/>
                </a:solidFill>
                <a:effectLst/>
                <a:uLnTx/>
                <a:uFillTx/>
                <a:latin typeface="Calibri"/>
                <a:ea typeface="+mn-ea"/>
                <a:cs typeface="+mn-cs"/>
              </a:rPr>
              <a:t>Employees of B&amp;CE / The People’s Pension don’t provide financial advice</a:t>
            </a:r>
          </a:p>
        </p:txBody>
      </p:sp>
      <p:sp>
        <p:nvSpPr>
          <p:cNvPr id="19" name="Holder 4">
            <a:extLst>
              <a:ext uri="{FF2B5EF4-FFF2-40B4-BE49-F238E27FC236}">
                <a16:creationId xmlns:a16="http://schemas.microsoft.com/office/drawing/2014/main" id="{ECA6EBE8-20EE-A745-870D-74EEECCBF56B}"/>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46155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peechBubble_Large.png">
            <a:extLst>
              <a:ext uri="{FF2B5EF4-FFF2-40B4-BE49-F238E27FC236}">
                <a16:creationId xmlns:a16="http://schemas.microsoft.com/office/drawing/2014/main" id="{2A052B4C-6988-B94C-971B-36E58024814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60156" y="494864"/>
            <a:ext cx="11838477" cy="4153771"/>
          </a:xfrm>
          <a:prstGeom prst="rect">
            <a:avLst/>
          </a:prstGeom>
        </p:spPr>
      </p:pic>
      <p:sp>
        <p:nvSpPr>
          <p:cNvPr id="3" name="TextBox 2"/>
          <p:cNvSpPr txBox="1"/>
          <p:nvPr/>
        </p:nvSpPr>
        <p:spPr>
          <a:xfrm>
            <a:off x="2252510" y="1030049"/>
            <a:ext cx="5583015" cy="2475892"/>
          </a:xfrm>
          <a:prstGeom prst="rect">
            <a:avLst/>
          </a:prstGeom>
          <a:noFill/>
        </p:spPr>
        <p:txBody>
          <a:bodyPr wrap="square" lIns="0" tIns="0" rIns="0" bIns="0" rtlCol="0" anchor="ctr" anchorCtr="0">
            <a:spAutoFit/>
          </a:bodyPr>
          <a:lstStyle/>
          <a:p>
            <a:pPr algn="ctr">
              <a:lnSpc>
                <a:spcPts val="3200"/>
              </a:lnSpc>
              <a:buClr>
                <a:schemeClr val="bg2"/>
              </a:buClr>
            </a:pPr>
            <a:r>
              <a:rPr lang="en-GB" sz="3200" b="1" dirty="0">
                <a:solidFill>
                  <a:srgbClr val="7F8084"/>
                </a:solidFill>
                <a:latin typeface="Calibri"/>
              </a:rPr>
              <a:t>If you’re </a:t>
            </a:r>
            <a:br>
              <a:rPr lang="en-GB" sz="3200" b="1" dirty="0">
                <a:latin typeface="Calibri"/>
              </a:rPr>
            </a:br>
            <a:r>
              <a:rPr lang="en-GB" sz="3200" b="1" dirty="0">
                <a:solidFill>
                  <a:schemeClr val="bg2"/>
                </a:solidFill>
                <a:latin typeface="Calibri"/>
              </a:rPr>
              <a:t>at least </a:t>
            </a:r>
            <a:r>
              <a:rPr lang="en-GB" sz="3200" b="1" dirty="0">
                <a:solidFill>
                  <a:srgbClr val="00BBE4"/>
                </a:solidFill>
                <a:latin typeface="Calibri"/>
              </a:rPr>
              <a:t>22</a:t>
            </a:r>
            <a:r>
              <a:rPr lang="en-GB" sz="3200" b="1" dirty="0">
                <a:solidFill>
                  <a:srgbClr val="7F8084"/>
                </a:solidFill>
                <a:latin typeface="Calibri"/>
              </a:rPr>
              <a:t>, under </a:t>
            </a:r>
            <a:br>
              <a:rPr lang="en-GB" sz="3200" b="1" dirty="0">
                <a:latin typeface="Calibri"/>
              </a:rPr>
            </a:br>
            <a:r>
              <a:rPr lang="en-GB" sz="3200" b="1" dirty="0">
                <a:solidFill>
                  <a:srgbClr val="00BBE4"/>
                </a:solidFill>
                <a:latin typeface="Calibri"/>
              </a:rPr>
              <a:t>State Pension age</a:t>
            </a:r>
            <a:r>
              <a:rPr lang="en-GB" sz="3200" b="1" dirty="0">
                <a:latin typeface="Calibri"/>
              </a:rPr>
              <a:t> </a:t>
            </a:r>
            <a:r>
              <a:rPr lang="en-GB" sz="3200" b="1" dirty="0">
                <a:solidFill>
                  <a:srgbClr val="7F8084"/>
                </a:solidFill>
                <a:latin typeface="Calibri"/>
              </a:rPr>
              <a:t>and </a:t>
            </a:r>
            <a:br>
              <a:rPr lang="en-GB" sz="3200" b="1" dirty="0">
                <a:solidFill>
                  <a:srgbClr val="7F8084"/>
                </a:solidFill>
                <a:latin typeface="Calibri"/>
              </a:rPr>
            </a:br>
            <a:r>
              <a:rPr lang="en-GB" sz="3200" b="1" dirty="0">
                <a:solidFill>
                  <a:srgbClr val="7F8084"/>
                </a:solidFill>
                <a:latin typeface="Calibri"/>
              </a:rPr>
              <a:t>earn more than </a:t>
            </a:r>
            <a:br>
              <a:rPr lang="en-GB" sz="3200" b="1" dirty="0">
                <a:latin typeface="Calibri"/>
              </a:rPr>
            </a:br>
            <a:r>
              <a:rPr lang="en-GB" sz="3200" b="1" dirty="0">
                <a:solidFill>
                  <a:srgbClr val="00BBE4"/>
                </a:solidFill>
                <a:latin typeface="Calibri"/>
              </a:rPr>
              <a:t>£10,000</a:t>
            </a:r>
            <a:r>
              <a:rPr lang="en-GB" sz="3200" b="1" dirty="0">
                <a:latin typeface="Calibri"/>
              </a:rPr>
              <a:t> </a:t>
            </a:r>
            <a:br>
              <a:rPr lang="en-GB" sz="3200" b="1" dirty="0">
                <a:latin typeface="Calibri"/>
              </a:rPr>
            </a:br>
            <a:r>
              <a:rPr lang="en-GB" sz="3200" b="1" dirty="0">
                <a:solidFill>
                  <a:srgbClr val="7F8084"/>
                </a:solidFill>
                <a:latin typeface="Calibri"/>
              </a:rPr>
              <a:t>each year…</a:t>
            </a:r>
          </a:p>
        </p:txBody>
      </p:sp>
      <p:sp>
        <p:nvSpPr>
          <p:cNvPr id="5" name="Holder 4">
            <a:extLst>
              <a:ext uri="{FF2B5EF4-FFF2-40B4-BE49-F238E27FC236}">
                <a16:creationId xmlns:a16="http://schemas.microsoft.com/office/drawing/2014/main" id="{21D549A1-DD7F-334F-A8E9-34880D2A390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662446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eechBubble_Larg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60537" y="494864"/>
            <a:ext cx="11838477" cy="4153771"/>
          </a:xfrm>
          <a:prstGeom prst="rect">
            <a:avLst/>
          </a:prstGeom>
        </p:spPr>
      </p:pic>
      <p:sp>
        <p:nvSpPr>
          <p:cNvPr id="4" name="TextBox 3"/>
          <p:cNvSpPr txBox="1"/>
          <p:nvPr/>
        </p:nvSpPr>
        <p:spPr>
          <a:xfrm>
            <a:off x="2861235" y="1649557"/>
            <a:ext cx="4430060" cy="1236877"/>
          </a:xfrm>
          <a:prstGeom prst="rect">
            <a:avLst/>
          </a:prstGeom>
          <a:noFill/>
        </p:spPr>
        <p:txBody>
          <a:bodyPr wrap="square" lIns="0" tIns="0" rIns="0" bIns="0" rtlCol="0" anchor="ctr" anchorCtr="0">
            <a:spAutoFit/>
          </a:bodyPr>
          <a:lstStyle/>
          <a:p>
            <a:pPr algn="ctr">
              <a:lnSpc>
                <a:spcPts val="3200"/>
              </a:lnSpc>
            </a:pPr>
            <a:r>
              <a:rPr lang="en-US" sz="3200" b="1" dirty="0">
                <a:solidFill>
                  <a:srgbClr val="7F8084"/>
                </a:solidFill>
              </a:rPr>
              <a:t>What if </a:t>
            </a:r>
            <a:br>
              <a:rPr lang="en-US" sz="3200" b="1" dirty="0">
                <a:solidFill>
                  <a:srgbClr val="7F8084"/>
                </a:solidFill>
              </a:rPr>
            </a:br>
            <a:r>
              <a:rPr lang="en-US" sz="3200" b="1" dirty="0">
                <a:solidFill>
                  <a:srgbClr val="7F8084"/>
                </a:solidFill>
              </a:rPr>
              <a:t>you are not </a:t>
            </a:r>
            <a:br>
              <a:rPr lang="en-US" sz="3200" b="1" dirty="0">
                <a:solidFill>
                  <a:srgbClr val="7F8084"/>
                </a:solidFill>
              </a:rPr>
            </a:br>
            <a:r>
              <a:rPr lang="en-US" sz="3200" b="1" dirty="0">
                <a:solidFill>
                  <a:srgbClr val="7F8084"/>
                </a:solidFill>
              </a:rPr>
              <a:t>auto-enrolled?</a:t>
            </a:r>
          </a:p>
        </p:txBody>
      </p:sp>
      <p:sp>
        <p:nvSpPr>
          <p:cNvPr id="6" name="Holder 4">
            <a:extLst>
              <a:ext uri="{FF2B5EF4-FFF2-40B4-BE49-F238E27FC236}">
                <a16:creationId xmlns:a16="http://schemas.microsoft.com/office/drawing/2014/main" id="{BD604F8D-E8A2-3041-A61E-8F30C62A3003}"/>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00140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rot="10800000">
            <a:off x="4480230" y="1138702"/>
            <a:ext cx="3114320" cy="3651020"/>
            <a:chOff x="5050102" y="1945170"/>
            <a:chExt cx="3768460" cy="4417890"/>
          </a:xfrm>
        </p:grpSpPr>
        <p:pic>
          <p:nvPicPr>
            <p:cNvPr id="20" name="Picture 19" descr="01_Big_BlueArrow.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50102" y="1945170"/>
              <a:ext cx="3768460" cy="4417890"/>
            </a:xfrm>
            <a:prstGeom prst="rect">
              <a:avLst/>
            </a:prstGeom>
          </p:spPr>
        </p:pic>
        <p:sp>
          <p:nvSpPr>
            <p:cNvPr id="21" name="TextBox 20"/>
            <p:cNvSpPr txBox="1">
              <a:spLocks noChangeArrowheads="1"/>
            </p:cNvSpPr>
            <p:nvPr/>
          </p:nvSpPr>
          <p:spPr bwMode="auto">
            <a:xfrm rot="10800000">
              <a:off x="5808697" y="4204057"/>
              <a:ext cx="2232248" cy="1173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GB" sz="1900" b="1" dirty="0">
                  <a:solidFill>
                    <a:schemeClr val="bg1"/>
                  </a:solidFill>
                  <a:ea typeface="VAG Rounded Std Bold"/>
                  <a:cs typeface="VAG Rounded Std Bold"/>
                </a:rPr>
                <a:t>Your earnings are below the earnings trigger</a:t>
              </a:r>
            </a:p>
          </p:txBody>
        </p:sp>
        <p:pic>
          <p:nvPicPr>
            <p:cNvPr id="22" name="Picture 21" descr="no2.png"/>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800000">
              <a:off x="5283209" y="3860963"/>
              <a:ext cx="646568" cy="646568"/>
            </a:xfrm>
            <a:prstGeom prst="rect">
              <a:avLst/>
            </a:prstGeom>
          </p:spPr>
        </p:pic>
        <p:sp>
          <p:nvSpPr>
            <p:cNvPr id="23" name="TextBox 22"/>
            <p:cNvSpPr txBox="1">
              <a:spLocks noChangeArrowheads="1"/>
            </p:cNvSpPr>
            <p:nvPr/>
          </p:nvSpPr>
          <p:spPr bwMode="auto">
            <a:xfrm rot="10800000">
              <a:off x="5799657" y="2974611"/>
              <a:ext cx="2232248" cy="1228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GB" sz="2000" b="1" dirty="0">
                  <a:solidFill>
                    <a:schemeClr val="bg1"/>
                  </a:solidFill>
                  <a:latin typeface="+mj-lt"/>
                  <a:ea typeface="VAG Rounded Std Bold"/>
                  <a:cs typeface="VAG Rounded Std Bold"/>
                </a:rPr>
                <a:t>(currently £10,000 this tax year) </a:t>
              </a:r>
            </a:p>
          </p:txBody>
        </p:sp>
      </p:grpSp>
      <p:grpSp>
        <p:nvGrpSpPr>
          <p:cNvPr id="24" name="Group 23"/>
          <p:cNvGrpSpPr/>
          <p:nvPr/>
        </p:nvGrpSpPr>
        <p:grpSpPr>
          <a:xfrm>
            <a:off x="1362936" y="1145736"/>
            <a:ext cx="3114313" cy="3651020"/>
            <a:chOff x="2235267" y="1945170"/>
            <a:chExt cx="3768460" cy="4417890"/>
          </a:xfrm>
        </p:grpSpPr>
        <p:pic>
          <p:nvPicPr>
            <p:cNvPr id="25" name="Picture 24" descr="01_Big_Dark_BlueArrow.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35267" y="1945170"/>
              <a:ext cx="3768460" cy="4417890"/>
            </a:xfrm>
            <a:prstGeom prst="rect">
              <a:avLst/>
            </a:prstGeom>
          </p:spPr>
        </p:pic>
        <p:sp>
          <p:nvSpPr>
            <p:cNvPr id="26" name="TextBox 25"/>
            <p:cNvSpPr txBox="1">
              <a:spLocks noChangeArrowheads="1"/>
            </p:cNvSpPr>
            <p:nvPr/>
          </p:nvSpPr>
          <p:spPr bwMode="auto">
            <a:xfrm>
              <a:off x="3238129" y="3331641"/>
              <a:ext cx="2451653" cy="2144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spcAft>
                  <a:spcPts val="600"/>
                </a:spcAft>
              </a:pPr>
              <a:r>
                <a:rPr lang="en-GB" sz="2000" b="1" dirty="0">
                  <a:solidFill>
                    <a:schemeClr val="bg1"/>
                  </a:solidFill>
                  <a:latin typeface="+mj-lt"/>
                  <a:ea typeface="VAG Rounded Std Bold"/>
                  <a:cs typeface="VAG Rounded Std Bold"/>
                </a:rPr>
                <a:t>You are </a:t>
              </a:r>
              <a:br>
                <a:rPr lang="en-GB" sz="2000" b="1" dirty="0">
                  <a:solidFill>
                    <a:schemeClr val="bg1"/>
                  </a:solidFill>
                  <a:latin typeface="+mj-lt"/>
                  <a:ea typeface="VAG Rounded Std Bold"/>
                  <a:cs typeface="VAG Rounded Std Bold"/>
                </a:rPr>
              </a:br>
              <a:r>
                <a:rPr lang="en-GB" sz="2000" b="1" dirty="0">
                  <a:solidFill>
                    <a:schemeClr val="bg1"/>
                  </a:solidFill>
                  <a:latin typeface="+mj-lt"/>
                  <a:ea typeface="VAG Rounded Std Bold"/>
                  <a:cs typeface="VAG Rounded Std Bold"/>
                </a:rPr>
                <a:t>under 22 or </a:t>
              </a:r>
              <a:br>
                <a:rPr lang="en-GB" sz="2000" b="1" dirty="0">
                  <a:solidFill>
                    <a:schemeClr val="bg1"/>
                  </a:solidFill>
                  <a:latin typeface="+mj-lt"/>
                  <a:ea typeface="VAG Rounded Std Bold"/>
                  <a:cs typeface="VAG Rounded Std Bold"/>
                </a:rPr>
              </a:br>
              <a:r>
                <a:rPr lang="en-GB" sz="2000" b="1" dirty="0">
                  <a:solidFill>
                    <a:schemeClr val="bg1"/>
                  </a:solidFill>
                  <a:latin typeface="+mj-lt"/>
                  <a:ea typeface="VAG Rounded Std Bold"/>
                  <a:cs typeface="VAG Rounded Std Bold"/>
                </a:rPr>
                <a:t>over the State Pension age </a:t>
              </a:r>
            </a:p>
            <a:p>
              <a:pPr marL="342900" indent="-342900">
                <a:lnSpc>
                  <a:spcPts val="2900"/>
                </a:lnSpc>
                <a:spcAft>
                  <a:spcPts val="600"/>
                </a:spcAft>
                <a:buFont typeface="Arial" pitchFamily="34" charset="0"/>
                <a:buChar char="•"/>
              </a:pPr>
              <a:endParaRPr lang="en-GB" sz="2400" dirty="0">
                <a:solidFill>
                  <a:schemeClr val="bg1">
                    <a:lumMod val="65000"/>
                  </a:schemeClr>
                </a:solidFill>
                <a:latin typeface="+mj-lt"/>
                <a:ea typeface="VAG Rounded Std Bold"/>
                <a:cs typeface="VAG Rounded Std Bold"/>
              </a:endParaRPr>
            </a:p>
          </p:txBody>
        </p:sp>
        <p:pic>
          <p:nvPicPr>
            <p:cNvPr id="27" name="Picture 26" descr="no1.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08840" y="3820183"/>
              <a:ext cx="646568" cy="646568"/>
            </a:xfrm>
            <a:prstGeom prst="rect">
              <a:avLst/>
            </a:prstGeom>
          </p:spPr>
        </p:pic>
      </p:grpSp>
      <p:sp>
        <p:nvSpPr>
          <p:cNvPr id="2" name="TextBox 1"/>
          <p:cNvSpPr txBox="1"/>
          <p:nvPr/>
        </p:nvSpPr>
        <p:spPr>
          <a:xfrm>
            <a:off x="4217801" y="2106873"/>
            <a:ext cx="478301" cy="369332"/>
          </a:xfrm>
          <a:prstGeom prst="rect">
            <a:avLst/>
          </a:prstGeom>
          <a:noFill/>
        </p:spPr>
        <p:txBody>
          <a:bodyPr wrap="square" rtlCol="0">
            <a:spAutoFit/>
          </a:bodyPr>
          <a:lstStyle/>
          <a:p>
            <a:r>
              <a:rPr lang="en-GB" dirty="0"/>
              <a:t>OR</a:t>
            </a:r>
          </a:p>
        </p:txBody>
      </p:sp>
      <p:sp>
        <p:nvSpPr>
          <p:cNvPr id="3" name="TextBox 2"/>
          <p:cNvSpPr txBox="1"/>
          <p:nvPr/>
        </p:nvSpPr>
        <p:spPr>
          <a:xfrm>
            <a:off x="165669" y="164356"/>
            <a:ext cx="4965527" cy="1477328"/>
          </a:xfrm>
          <a:prstGeom prst="rect">
            <a:avLst/>
          </a:prstGeom>
          <a:noFill/>
        </p:spPr>
        <p:txBody>
          <a:bodyPr wrap="none" rtlCol="0">
            <a:spAutoFit/>
          </a:bodyPr>
          <a:lstStyle/>
          <a:p>
            <a:pPr>
              <a:lnSpc>
                <a:spcPts val="3600"/>
              </a:lnSpc>
            </a:pPr>
            <a:r>
              <a:rPr lang="en-GB" sz="3400" b="1" dirty="0">
                <a:solidFill>
                  <a:srgbClr val="7F8084"/>
                </a:solidFill>
                <a:ea typeface="VAG Rounded Std Bold"/>
                <a:cs typeface="VAG Rounded Std Bold"/>
              </a:rPr>
              <a:t>If you’re not auto-enrolled</a:t>
            </a:r>
          </a:p>
          <a:p>
            <a:pPr>
              <a:lnSpc>
                <a:spcPts val="3600"/>
              </a:lnSpc>
            </a:pPr>
            <a:r>
              <a:rPr lang="en-GB" sz="3400" b="1" dirty="0">
                <a:solidFill>
                  <a:srgbClr val="7F8084"/>
                </a:solidFill>
                <a:ea typeface="VAG Rounded Std Bold"/>
                <a:cs typeface="VAG Rounded Std Bold"/>
              </a:rPr>
              <a:t>this could be because:</a:t>
            </a:r>
          </a:p>
          <a:p>
            <a:pPr>
              <a:lnSpc>
                <a:spcPts val="3600"/>
              </a:lnSpc>
            </a:pPr>
            <a:endParaRPr lang="en-US" sz="3400" dirty="0">
              <a:solidFill>
                <a:srgbClr val="7F8084"/>
              </a:solidFill>
            </a:endParaRPr>
          </a:p>
        </p:txBody>
      </p:sp>
      <p:sp>
        <p:nvSpPr>
          <p:cNvPr id="13" name="Holder 4">
            <a:extLst>
              <a:ext uri="{FF2B5EF4-FFF2-40B4-BE49-F238E27FC236}">
                <a16:creationId xmlns:a16="http://schemas.microsoft.com/office/drawing/2014/main" id="{3D6EBCE1-9304-AC46-A773-D35F026953D6}"/>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90420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decel="5000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5030" y="171023"/>
            <a:ext cx="6586770" cy="2406330"/>
          </a:xfrm>
          <a:prstGeom prst="rect">
            <a:avLst/>
          </a:prstGeom>
        </p:spPr>
        <p:txBody>
          <a:bodyP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lvl="0">
              <a:lnSpc>
                <a:spcPts val="3600"/>
              </a:lnSpc>
            </a:pPr>
            <a:r>
              <a:rPr lang="en-GB" sz="3400" dirty="0">
                <a:solidFill>
                  <a:srgbClr val="7F8084"/>
                </a:solidFill>
              </a:rPr>
              <a:t>What’s in it for you?</a:t>
            </a:r>
          </a:p>
        </p:txBody>
      </p:sp>
      <p:pic>
        <p:nvPicPr>
          <p:cNvPr id="3" name="Content Placeholder 3" descr="126_Thought_Cloud_A4.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1560648"/>
            <a:ext cx="9050694" cy="3224884"/>
          </a:xfrm>
          <a:prstGeom prst="rect">
            <a:avLst/>
          </a:prstGeom>
        </p:spPr>
      </p:pic>
      <p:sp>
        <p:nvSpPr>
          <p:cNvPr id="4" name="Holder 4">
            <a:extLst>
              <a:ext uri="{FF2B5EF4-FFF2-40B4-BE49-F238E27FC236}">
                <a16:creationId xmlns:a16="http://schemas.microsoft.com/office/drawing/2014/main" id="{F27B8AE1-C483-474F-AFE5-79B5687F650F}"/>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676664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000" fill="hold"/>
                                        <p:tgtEl>
                                          <p:spTgt spid="3"/>
                                        </p:tgtEl>
                                        <p:attrNameLst>
                                          <p:attrName>ppt_x</p:attrName>
                                        </p:attrNameLst>
                                      </p:cBhvr>
                                      <p:tavLst>
                                        <p:tav tm="0">
                                          <p:val>
                                            <p:strVal val="0-#ppt_w/2"/>
                                          </p:val>
                                        </p:tav>
                                        <p:tav tm="100000">
                                          <p:val>
                                            <p:strVal val="#ppt_x"/>
                                          </p:val>
                                        </p:tav>
                                      </p:tavLst>
                                    </p:anim>
                                    <p:anim calcmode="lin" valueType="num">
                                      <p:cBhvr additive="base">
                                        <p:cTn id="11"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t_Pension_Fill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4546" y="2360618"/>
            <a:ext cx="11054656" cy="2309630"/>
          </a:xfrm>
          <a:prstGeom prst="rect">
            <a:avLst/>
          </a:prstGeom>
        </p:spPr>
      </p:pic>
      <p:sp>
        <p:nvSpPr>
          <p:cNvPr id="3" name="Title Placeholder 1"/>
          <p:cNvSpPr txBox="1">
            <a:spLocks/>
          </p:cNvSpPr>
          <p:nvPr/>
        </p:nvSpPr>
        <p:spPr>
          <a:xfrm>
            <a:off x="195030" y="274196"/>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Growing your pension savings</a:t>
            </a:r>
            <a:br>
              <a:rPr lang="en-US" dirty="0">
                <a:solidFill>
                  <a:srgbClr val="7F8084"/>
                </a:solidFill>
              </a:rPr>
            </a:br>
            <a:endParaRPr lang="en-US" dirty="0">
              <a:solidFill>
                <a:srgbClr val="7F8084"/>
              </a:solidFill>
            </a:endParaRPr>
          </a:p>
        </p:txBody>
      </p:sp>
      <p:sp>
        <p:nvSpPr>
          <p:cNvPr id="13" name="Content Placeholder 1"/>
          <p:cNvSpPr txBox="1">
            <a:spLocks/>
          </p:cNvSpPr>
          <p:nvPr/>
        </p:nvSpPr>
        <p:spPr>
          <a:xfrm>
            <a:off x="241597" y="1078572"/>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GB" dirty="0">
                <a:solidFill>
                  <a:schemeClr val="tx1">
                    <a:lumMod val="50000"/>
                  </a:schemeClr>
                </a:solidFill>
              </a:rPr>
              <a:t>Your pension savings will be made up of:</a:t>
            </a:r>
          </a:p>
        </p:txBody>
      </p:sp>
      <p:sp>
        <p:nvSpPr>
          <p:cNvPr id="15" name="Content Placeholder 1"/>
          <p:cNvSpPr txBox="1">
            <a:spLocks/>
          </p:cNvSpPr>
          <p:nvPr/>
        </p:nvSpPr>
        <p:spPr>
          <a:xfrm>
            <a:off x="920454" y="1558391"/>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lumMod val="50000"/>
                  </a:schemeClr>
                </a:solidFill>
              </a:rPr>
              <a:t>Your contributions</a:t>
            </a:r>
            <a:endParaRPr lang="en-US" dirty="0">
              <a:solidFill>
                <a:schemeClr val="tx1">
                  <a:lumMod val="50000"/>
                </a:schemeClr>
              </a:solidFill>
              <a:effectLst/>
            </a:endParaRPr>
          </a:p>
        </p:txBody>
      </p:sp>
      <p:sp>
        <p:nvSpPr>
          <p:cNvPr id="16" name="Content Placeholder 1"/>
          <p:cNvSpPr txBox="1">
            <a:spLocks/>
          </p:cNvSpPr>
          <p:nvPr/>
        </p:nvSpPr>
        <p:spPr>
          <a:xfrm>
            <a:off x="920455" y="1976057"/>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400"/>
              </a:lnSpc>
            </a:pPr>
            <a:r>
              <a:rPr lang="en-US" dirty="0">
                <a:solidFill>
                  <a:schemeClr val="tx1">
                    <a:lumMod val="50000"/>
                  </a:schemeClr>
                </a:solidFill>
              </a:rPr>
              <a:t>Your employer contributions</a:t>
            </a:r>
            <a:endParaRPr lang="en-GB" dirty="0">
              <a:solidFill>
                <a:schemeClr val="tx1">
                  <a:lumMod val="50000"/>
                </a:schemeClr>
              </a:solidFill>
            </a:endParaRPr>
          </a:p>
        </p:txBody>
      </p:sp>
      <p:sp>
        <p:nvSpPr>
          <p:cNvPr id="17" name="Content Placeholder 1"/>
          <p:cNvSpPr txBox="1">
            <a:spLocks/>
          </p:cNvSpPr>
          <p:nvPr/>
        </p:nvSpPr>
        <p:spPr>
          <a:xfrm>
            <a:off x="920455" y="2320580"/>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400"/>
              </a:lnSpc>
            </a:pPr>
            <a:r>
              <a:rPr lang="en-US" dirty="0">
                <a:solidFill>
                  <a:schemeClr val="tx1">
                    <a:lumMod val="50000"/>
                  </a:schemeClr>
                </a:solidFill>
              </a:rPr>
              <a:t>Tax relief from the government</a:t>
            </a:r>
            <a:endParaRPr lang="en-GB" dirty="0">
              <a:solidFill>
                <a:schemeClr val="tx1">
                  <a:lumMod val="50000"/>
                </a:schemeClr>
              </a:solidFill>
            </a:endParaRPr>
          </a:p>
        </p:txBody>
      </p:sp>
      <p:sp>
        <p:nvSpPr>
          <p:cNvPr id="18" name="Content Placeholder 1"/>
          <p:cNvSpPr txBox="1">
            <a:spLocks/>
          </p:cNvSpPr>
          <p:nvPr/>
        </p:nvSpPr>
        <p:spPr>
          <a:xfrm>
            <a:off x="1324807" y="2272210"/>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endParaRPr lang="en-GB" dirty="0"/>
          </a:p>
        </p:txBody>
      </p:sp>
      <p:sp>
        <p:nvSpPr>
          <p:cNvPr id="19" name="Content Placeholder 1"/>
          <p:cNvSpPr txBox="1">
            <a:spLocks/>
          </p:cNvSpPr>
          <p:nvPr/>
        </p:nvSpPr>
        <p:spPr>
          <a:xfrm>
            <a:off x="1324807" y="2674724"/>
            <a:ext cx="7513717" cy="359910"/>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endParaRPr lang="en-GB" dirty="0"/>
          </a:p>
        </p:txBody>
      </p:sp>
      <p:sp>
        <p:nvSpPr>
          <p:cNvPr id="8" name="Rectangle 7"/>
          <p:cNvSpPr/>
          <p:nvPr/>
        </p:nvSpPr>
        <p:spPr>
          <a:xfrm>
            <a:off x="953655" y="2794127"/>
            <a:ext cx="1159124" cy="16238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cs typeface="Calibri"/>
            </a:endParaRPr>
          </a:p>
        </p:txBody>
      </p:sp>
      <p:sp>
        <p:nvSpPr>
          <p:cNvPr id="10" name="Rectangle 9"/>
          <p:cNvSpPr/>
          <p:nvPr/>
        </p:nvSpPr>
        <p:spPr>
          <a:xfrm>
            <a:off x="2112779" y="2794127"/>
            <a:ext cx="1442149" cy="16238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cs typeface="Calibri"/>
            </a:endParaRPr>
          </a:p>
        </p:txBody>
      </p:sp>
      <p:sp>
        <p:nvSpPr>
          <p:cNvPr id="12" name="Rectangle 11"/>
          <p:cNvSpPr/>
          <p:nvPr/>
        </p:nvSpPr>
        <p:spPr>
          <a:xfrm>
            <a:off x="3554929" y="2794126"/>
            <a:ext cx="2029692" cy="16238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cs typeface="Calibri"/>
            </a:endParaRPr>
          </a:p>
        </p:txBody>
      </p:sp>
      <p:sp>
        <p:nvSpPr>
          <p:cNvPr id="14" name="Holder 4">
            <a:extLst>
              <a:ext uri="{FF2B5EF4-FFF2-40B4-BE49-F238E27FC236}">
                <a16:creationId xmlns:a16="http://schemas.microsoft.com/office/drawing/2014/main" id="{DCF461A6-460D-AA48-96D5-A697D036FFA7}"/>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52454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2" presetClass="entr" presetSubtype="8"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animEffect transition="in" filter="fade">
                                      <p:cBhvr>
                                        <p:cTn id="16" dur="1000"/>
                                        <p:tgtEl>
                                          <p:spTgt spid="13">
                                            <p:txEl>
                                              <p:pRg st="0" end="0"/>
                                            </p:txEl>
                                          </p:spTgt>
                                        </p:tgtEl>
                                      </p:cBhvr>
                                    </p:animEffect>
                                  </p:childTnLst>
                                </p:cTn>
                              </p:par>
                              <p:par>
                                <p:cTn id="17" presetID="10" presetClass="exit" presetSubtype="0" fill="hold" grpId="0" nodeType="withEffect">
                                  <p:stCondLst>
                                    <p:cond delay="0"/>
                                  </p:stCondLst>
                                  <p:childTnLst>
                                    <p:animEffect transition="out" filter="fade">
                                      <p:cBhvr>
                                        <p:cTn id="18" dur="1000"/>
                                        <p:tgtEl>
                                          <p:spTgt spid="8"/>
                                        </p:tgtEl>
                                      </p:cBhvr>
                                    </p:animEffect>
                                    <p:set>
                                      <p:cBhvr>
                                        <p:cTn id="19" dur="1" fill="hold">
                                          <p:stCondLst>
                                            <p:cond delay="999"/>
                                          </p:stCondLst>
                                        </p:cTn>
                                        <p:tgtEl>
                                          <p:spTgt spid="8"/>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fade">
                                      <p:cBhvr>
                                        <p:cTn id="22" dur="1000"/>
                                        <p:tgtEl>
                                          <p:spTgt spid="15">
                                            <p:txEl>
                                              <p:pRg st="0" end="0"/>
                                            </p:txEl>
                                          </p:spTgt>
                                        </p:tgtEl>
                                      </p:cBhvr>
                                    </p:animEffect>
                                  </p:childTnLst>
                                </p:cTn>
                              </p:par>
                              <p:par>
                                <p:cTn id="23" presetID="10" presetClass="exit" presetSubtype="0" fill="hold" grpId="0" nodeType="withEffect">
                                  <p:stCondLst>
                                    <p:cond delay="0"/>
                                  </p:stCondLst>
                                  <p:childTnLst>
                                    <p:animEffect transition="out" filter="fade">
                                      <p:cBhvr>
                                        <p:cTn id="24" dur="1000"/>
                                        <p:tgtEl>
                                          <p:spTgt spid="10"/>
                                        </p:tgtEl>
                                      </p:cBhvr>
                                    </p:animEffect>
                                    <p:set>
                                      <p:cBhvr>
                                        <p:cTn id="25" dur="1" fill="hold">
                                          <p:stCondLst>
                                            <p:cond delay="999"/>
                                          </p:stCondLst>
                                        </p:cTn>
                                        <p:tgtEl>
                                          <p:spTgt spid="10"/>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16">
                                            <p:txEl>
                                              <p:pRg st="0" end="0"/>
                                            </p:txEl>
                                          </p:spTgt>
                                        </p:tgtEl>
                                        <p:attrNameLst>
                                          <p:attrName>style.visibility</p:attrName>
                                        </p:attrNameLst>
                                      </p:cBhvr>
                                      <p:to>
                                        <p:strVal val="visible"/>
                                      </p:to>
                                    </p:set>
                                    <p:animEffect transition="in" filter="fade">
                                      <p:cBhvr>
                                        <p:cTn id="28" dur="1000"/>
                                        <p:tgtEl>
                                          <p:spTgt spid="16">
                                            <p:txEl>
                                              <p:pRg st="0" end="0"/>
                                            </p:txEl>
                                          </p:spTgt>
                                        </p:tgtEl>
                                      </p:cBhvr>
                                    </p:animEffect>
                                  </p:childTnLst>
                                </p:cTn>
                              </p:par>
                              <p:par>
                                <p:cTn id="29" presetID="10" presetClass="exit" presetSubtype="0" fill="hold" grpId="0" nodeType="withEffect">
                                  <p:stCondLst>
                                    <p:cond delay="0"/>
                                  </p:stCondLst>
                                  <p:childTnLst>
                                    <p:animEffect transition="out" filter="fade">
                                      <p:cBhvr>
                                        <p:cTn id="30" dur="1000"/>
                                        <p:tgtEl>
                                          <p:spTgt spid="12"/>
                                        </p:tgtEl>
                                      </p:cBhvr>
                                    </p:animEffect>
                                    <p:set>
                                      <p:cBhvr>
                                        <p:cTn id="31" dur="1" fill="hold">
                                          <p:stCondLst>
                                            <p:cond delay="999"/>
                                          </p:stCondLst>
                                        </p:cTn>
                                        <p:tgtEl>
                                          <p:spTgt spid="12"/>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7">
                                            <p:txEl>
                                              <p:pRg st="0" end="0"/>
                                            </p:txEl>
                                          </p:spTgt>
                                        </p:tgtEl>
                                        <p:attrNameLst>
                                          <p:attrName>style.visibility</p:attrName>
                                        </p:attrNameLst>
                                      </p:cBhvr>
                                      <p:to>
                                        <p:strVal val="visible"/>
                                      </p:to>
                                    </p:set>
                                    <p:animEffect transition="in" filter="fade">
                                      <p:cBhvr>
                                        <p:cTn id="34" dur="1000"/>
                                        <p:tgtEl>
                                          <p:spTgt spid="17">
                                            <p:txEl>
                                              <p:pRg st="0" end="0"/>
                                            </p:txEl>
                                          </p:spTgt>
                                        </p:tgtEl>
                                      </p:cBhvr>
                                    </p:animEffect>
                                  </p:childTnLst>
                                </p:cTn>
                              </p:par>
                            </p:childTnLst>
                          </p:cTn>
                        </p:par>
                        <p:par>
                          <p:cTn id="35" fill="hold">
                            <p:stCondLst>
                              <p:cond delay="3000"/>
                            </p:stCondLst>
                            <p:childTnLst>
                              <p:par>
                                <p:cTn id="36" presetID="10" presetClass="entr" presetSubtype="0" fill="hold" nodeType="afterEffect" nodePh="1">
                                  <p:stCondLst>
                                    <p:cond delay="0"/>
                                  </p:stCondLst>
                                  <p:endCondLst>
                                    <p:cond evt="begin" delay="0">
                                      <p:tn val="36"/>
                                    </p:cond>
                                  </p:endCondLst>
                                  <p:childTnLst>
                                    <p:set>
                                      <p:cBhvr>
                                        <p:cTn id="37" dur="1" fill="hold">
                                          <p:stCondLst>
                                            <p:cond delay="0"/>
                                          </p:stCondLst>
                                        </p:cTn>
                                        <p:tgtEl>
                                          <p:spTgt spid="18">
                                            <p:txEl>
                                              <p:pRg st="0" end="0"/>
                                            </p:txEl>
                                          </p:spTgt>
                                        </p:tgtEl>
                                        <p:attrNameLst>
                                          <p:attrName>style.visibility</p:attrName>
                                        </p:attrNameLst>
                                      </p:cBhvr>
                                      <p:to>
                                        <p:strVal val="visible"/>
                                      </p:to>
                                    </p:set>
                                    <p:animEffect transition="in" filter="fade">
                                      <p:cBhvr>
                                        <p:cTn id="38" dur="1000"/>
                                        <p:tgtEl>
                                          <p:spTgt spid="18">
                                            <p:txEl>
                                              <p:pRg st="0" end="0"/>
                                            </p:txEl>
                                          </p:spTgt>
                                        </p:tgtEl>
                                      </p:cBhvr>
                                    </p:animEffect>
                                  </p:childTnLst>
                                </p:cTn>
                              </p:par>
                            </p:childTnLst>
                          </p:cTn>
                        </p:par>
                        <p:par>
                          <p:cTn id="39" fill="hold">
                            <p:stCondLst>
                              <p:cond delay="4000"/>
                            </p:stCondLst>
                            <p:childTnLst>
                              <p:par>
                                <p:cTn id="40" presetID="10" presetClass="entr" presetSubtype="0" fill="hold" nodeType="afterEffect" nodePh="1">
                                  <p:stCondLst>
                                    <p:cond delay="0"/>
                                  </p:stCondLst>
                                  <p:endCondLst>
                                    <p:cond evt="begin" delay="0">
                                      <p:tn val="40"/>
                                    </p:cond>
                                  </p:endCondLst>
                                  <p:childTnLst>
                                    <p:set>
                                      <p:cBhvr>
                                        <p:cTn id="41" dur="1" fill="hold">
                                          <p:stCondLst>
                                            <p:cond delay="0"/>
                                          </p:stCondLst>
                                        </p:cTn>
                                        <p:tgtEl>
                                          <p:spTgt spid="19">
                                            <p:txEl>
                                              <p:pRg st="0" end="0"/>
                                            </p:txEl>
                                          </p:spTgt>
                                        </p:tgtEl>
                                        <p:attrNameLst>
                                          <p:attrName>style.visibility</p:attrName>
                                        </p:attrNameLst>
                                      </p:cBhvr>
                                      <p:to>
                                        <p:strVal val="visible"/>
                                      </p:to>
                                    </p:set>
                                    <p:animEffect transition="in" filter="fade">
                                      <p:cBhvr>
                                        <p:cTn id="42"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10"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laceholder 1"/>
          <p:cNvSpPr txBox="1">
            <a:spLocks/>
          </p:cNvSpPr>
          <p:nvPr/>
        </p:nvSpPr>
        <p:spPr>
          <a:xfrm>
            <a:off x="195030" y="274562"/>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How can you make your pot bigger?</a:t>
            </a:r>
            <a:br>
              <a:rPr lang="en-US" dirty="0">
                <a:solidFill>
                  <a:srgbClr val="7F8084"/>
                </a:solidFill>
              </a:rPr>
            </a:br>
            <a:endParaRPr lang="en-US" dirty="0">
              <a:solidFill>
                <a:srgbClr val="7F8084"/>
              </a:solidFill>
            </a:endParaRPr>
          </a:p>
        </p:txBody>
      </p:sp>
      <p:pic>
        <p:nvPicPr>
          <p:cNvPr id="6" name="Picture 5"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1800" y="4324164"/>
            <a:ext cx="329514" cy="314743"/>
          </a:xfrm>
          <a:prstGeom prst="rect">
            <a:avLst/>
          </a:prstGeom>
          <a:effectLst/>
        </p:spPr>
      </p:pic>
      <p:pic>
        <p:nvPicPr>
          <p:cNvPr id="7" name="Picture 6"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35969" y="4318230"/>
            <a:ext cx="329514" cy="314743"/>
          </a:xfrm>
          <a:prstGeom prst="rect">
            <a:avLst/>
          </a:prstGeom>
          <a:effectLst/>
        </p:spPr>
      </p:pic>
      <p:pic>
        <p:nvPicPr>
          <p:cNvPr id="8" name="Picture 7"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00726" y="4318230"/>
            <a:ext cx="329514" cy="314743"/>
          </a:xfrm>
          <a:prstGeom prst="rect">
            <a:avLst/>
          </a:prstGeom>
          <a:effectLst/>
        </p:spPr>
      </p:pic>
      <p:pic>
        <p:nvPicPr>
          <p:cNvPr id="23" name="Picture 22"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4589" y="4091771"/>
            <a:ext cx="329514" cy="314743"/>
          </a:xfrm>
          <a:prstGeom prst="rect">
            <a:avLst/>
          </a:prstGeom>
          <a:effectLst/>
        </p:spPr>
      </p:pic>
      <p:pic>
        <p:nvPicPr>
          <p:cNvPr id="24" name="Picture 23"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7043" y="4091771"/>
            <a:ext cx="329514" cy="314743"/>
          </a:xfrm>
          <a:prstGeom prst="rect">
            <a:avLst/>
          </a:prstGeom>
          <a:effectLst/>
        </p:spPr>
      </p:pic>
      <p:pic>
        <p:nvPicPr>
          <p:cNvPr id="25" name="Picture 24"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77453" y="4318230"/>
            <a:ext cx="329514" cy="314743"/>
          </a:xfrm>
          <a:prstGeom prst="rect">
            <a:avLst/>
          </a:prstGeom>
          <a:effectLst/>
        </p:spPr>
      </p:pic>
      <p:pic>
        <p:nvPicPr>
          <p:cNvPr id="26" name="Picture 25"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84450" y="4003487"/>
            <a:ext cx="329514" cy="314743"/>
          </a:xfrm>
          <a:prstGeom prst="rect">
            <a:avLst/>
          </a:prstGeom>
          <a:effectLst/>
        </p:spPr>
      </p:pic>
      <p:pic>
        <p:nvPicPr>
          <p:cNvPr id="27" name="Picture 26"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42210" y="4160858"/>
            <a:ext cx="329514" cy="314743"/>
          </a:xfrm>
          <a:prstGeom prst="rect">
            <a:avLst/>
          </a:prstGeom>
          <a:effectLst/>
        </p:spPr>
      </p:pic>
      <p:pic>
        <p:nvPicPr>
          <p:cNvPr id="28" name="Picture 27"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73961" y="4050233"/>
            <a:ext cx="329514" cy="314743"/>
          </a:xfrm>
          <a:prstGeom prst="rect">
            <a:avLst/>
          </a:prstGeom>
          <a:effectLst/>
        </p:spPr>
      </p:pic>
      <p:pic>
        <p:nvPicPr>
          <p:cNvPr id="29" name="Picture 28"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00726" y="3846115"/>
            <a:ext cx="329514" cy="314743"/>
          </a:xfrm>
          <a:prstGeom prst="rect">
            <a:avLst/>
          </a:prstGeom>
          <a:effectLst/>
        </p:spPr>
      </p:pic>
      <p:pic>
        <p:nvPicPr>
          <p:cNvPr id="30" name="Picture 29"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49832" y="3892861"/>
            <a:ext cx="329514" cy="314743"/>
          </a:xfrm>
          <a:prstGeom prst="rect">
            <a:avLst/>
          </a:prstGeom>
          <a:effectLst/>
        </p:spPr>
      </p:pic>
      <p:pic>
        <p:nvPicPr>
          <p:cNvPr id="31" name="Picture 30"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04885" y="3735490"/>
            <a:ext cx="329514" cy="314743"/>
          </a:xfrm>
          <a:prstGeom prst="rect">
            <a:avLst/>
          </a:prstGeom>
          <a:effectLst/>
        </p:spPr>
      </p:pic>
      <p:pic>
        <p:nvPicPr>
          <p:cNvPr id="32" name="Picture 31"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79349" y="3578118"/>
            <a:ext cx="329514" cy="314743"/>
          </a:xfrm>
          <a:prstGeom prst="rect">
            <a:avLst/>
          </a:prstGeom>
          <a:effectLst/>
        </p:spPr>
      </p:pic>
      <p:pic>
        <p:nvPicPr>
          <p:cNvPr id="33" name="Picture 32"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28039" y="3846115"/>
            <a:ext cx="329514" cy="314743"/>
          </a:xfrm>
          <a:prstGeom prst="rect">
            <a:avLst/>
          </a:prstGeom>
          <a:effectLst/>
        </p:spPr>
      </p:pic>
      <p:pic>
        <p:nvPicPr>
          <p:cNvPr id="34" name="Picture 33"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98330" y="3846115"/>
            <a:ext cx="329514" cy="314743"/>
          </a:xfrm>
          <a:prstGeom prst="rect">
            <a:avLst/>
          </a:prstGeom>
          <a:effectLst/>
        </p:spPr>
      </p:pic>
      <p:pic>
        <p:nvPicPr>
          <p:cNvPr id="35" name="Picture 34"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4592" y="3367793"/>
            <a:ext cx="329514" cy="314743"/>
          </a:xfrm>
          <a:prstGeom prst="rect">
            <a:avLst/>
          </a:prstGeom>
          <a:effectLst/>
        </p:spPr>
      </p:pic>
      <p:pic>
        <p:nvPicPr>
          <p:cNvPr id="36" name="Picture 35"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55402" y="3735490"/>
            <a:ext cx="329514" cy="314743"/>
          </a:xfrm>
          <a:prstGeom prst="rect">
            <a:avLst/>
          </a:prstGeom>
          <a:effectLst/>
        </p:spPr>
      </p:pic>
      <p:pic>
        <p:nvPicPr>
          <p:cNvPr id="37" name="Picture 36"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3475" y="3626048"/>
            <a:ext cx="329514" cy="314743"/>
          </a:xfrm>
          <a:prstGeom prst="rect">
            <a:avLst/>
          </a:prstGeom>
          <a:effectLst/>
        </p:spPr>
      </p:pic>
      <p:pic>
        <p:nvPicPr>
          <p:cNvPr id="38" name="Picture 37"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89207" y="3626048"/>
            <a:ext cx="329514" cy="314743"/>
          </a:xfrm>
          <a:prstGeom prst="rect">
            <a:avLst/>
          </a:prstGeom>
          <a:effectLst/>
        </p:spPr>
      </p:pic>
      <p:pic>
        <p:nvPicPr>
          <p:cNvPr id="39" name="Picture 38"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02339" y="3590213"/>
            <a:ext cx="329514" cy="314743"/>
          </a:xfrm>
          <a:prstGeom prst="rect">
            <a:avLst/>
          </a:prstGeom>
          <a:effectLst/>
        </p:spPr>
      </p:pic>
      <p:pic>
        <p:nvPicPr>
          <p:cNvPr id="40" name="Picture 39"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67529" y="3317239"/>
            <a:ext cx="329514" cy="314743"/>
          </a:xfrm>
          <a:prstGeom prst="rect">
            <a:avLst/>
          </a:prstGeom>
          <a:effectLst/>
        </p:spPr>
      </p:pic>
      <p:pic>
        <p:nvPicPr>
          <p:cNvPr id="41" name="Picture 40"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27844" y="3468676"/>
            <a:ext cx="329514" cy="314743"/>
          </a:xfrm>
          <a:prstGeom prst="rect">
            <a:avLst/>
          </a:prstGeom>
          <a:effectLst/>
        </p:spPr>
      </p:pic>
      <p:pic>
        <p:nvPicPr>
          <p:cNvPr id="42" name="Picture 41"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26303" y="3367792"/>
            <a:ext cx="329514" cy="314743"/>
          </a:xfrm>
          <a:prstGeom prst="rect">
            <a:avLst/>
          </a:prstGeom>
          <a:effectLst/>
        </p:spPr>
      </p:pic>
      <p:pic>
        <p:nvPicPr>
          <p:cNvPr id="43" name="Picture 42"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91060" y="3525164"/>
            <a:ext cx="329514" cy="314743"/>
          </a:xfrm>
          <a:prstGeom prst="rect">
            <a:avLst/>
          </a:prstGeom>
          <a:effectLst/>
        </p:spPr>
      </p:pic>
      <p:pic>
        <p:nvPicPr>
          <p:cNvPr id="44" name="Picture 43"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03284" y="3367792"/>
            <a:ext cx="329514" cy="314743"/>
          </a:xfrm>
          <a:prstGeom prst="rect">
            <a:avLst/>
          </a:prstGeom>
          <a:effectLst/>
        </p:spPr>
      </p:pic>
      <p:pic>
        <p:nvPicPr>
          <p:cNvPr id="45" name="Picture 44"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53964" y="3281177"/>
            <a:ext cx="329514" cy="314743"/>
          </a:xfrm>
          <a:prstGeom prst="rect">
            <a:avLst/>
          </a:prstGeom>
          <a:effectLst/>
        </p:spPr>
      </p:pic>
      <p:pic>
        <p:nvPicPr>
          <p:cNvPr id="46" name="Picture 45"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91602" y="3531372"/>
            <a:ext cx="329514" cy="314743"/>
          </a:xfrm>
          <a:prstGeom prst="rect">
            <a:avLst/>
          </a:prstGeom>
          <a:effectLst/>
        </p:spPr>
      </p:pic>
      <p:pic>
        <p:nvPicPr>
          <p:cNvPr id="47" name="Picture 46"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44447" y="3085573"/>
            <a:ext cx="329514" cy="314743"/>
          </a:xfrm>
          <a:prstGeom prst="rect">
            <a:avLst/>
          </a:prstGeom>
          <a:effectLst/>
        </p:spPr>
      </p:pic>
      <p:pic>
        <p:nvPicPr>
          <p:cNvPr id="48" name="Picture 47"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29271" y="3216629"/>
            <a:ext cx="329514" cy="314743"/>
          </a:xfrm>
          <a:prstGeom prst="rect">
            <a:avLst/>
          </a:prstGeom>
          <a:effectLst/>
        </p:spPr>
      </p:pic>
      <p:pic>
        <p:nvPicPr>
          <p:cNvPr id="49" name="Picture 48"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61546" y="3112391"/>
            <a:ext cx="329514" cy="314743"/>
          </a:xfrm>
          <a:prstGeom prst="rect">
            <a:avLst/>
          </a:prstGeom>
          <a:effectLst/>
        </p:spPr>
      </p:pic>
      <p:pic>
        <p:nvPicPr>
          <p:cNvPr id="50" name="Picture 49"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99757" y="2966434"/>
            <a:ext cx="329514" cy="314743"/>
          </a:xfrm>
          <a:prstGeom prst="rect">
            <a:avLst/>
          </a:prstGeom>
          <a:effectLst/>
        </p:spPr>
      </p:pic>
      <p:pic>
        <p:nvPicPr>
          <p:cNvPr id="51" name="Picture 50"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67169" y="2951938"/>
            <a:ext cx="329514" cy="314743"/>
          </a:xfrm>
          <a:prstGeom prst="rect">
            <a:avLst/>
          </a:prstGeom>
          <a:effectLst/>
        </p:spPr>
      </p:pic>
      <p:pic>
        <p:nvPicPr>
          <p:cNvPr id="52" name="Picture 51"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06455" y="3216629"/>
            <a:ext cx="329514" cy="314743"/>
          </a:xfrm>
          <a:prstGeom prst="rect">
            <a:avLst/>
          </a:prstGeom>
          <a:effectLst/>
        </p:spPr>
      </p:pic>
      <p:pic>
        <p:nvPicPr>
          <p:cNvPr id="53" name="Picture 52"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38718" y="2707673"/>
            <a:ext cx="329514" cy="314743"/>
          </a:xfrm>
          <a:prstGeom prst="rect">
            <a:avLst/>
          </a:prstGeom>
          <a:effectLst/>
        </p:spPr>
      </p:pic>
      <p:pic>
        <p:nvPicPr>
          <p:cNvPr id="54" name="Picture 53"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38718" y="2966434"/>
            <a:ext cx="329514" cy="314743"/>
          </a:xfrm>
          <a:prstGeom prst="rect">
            <a:avLst/>
          </a:prstGeom>
          <a:effectLst/>
        </p:spPr>
      </p:pic>
      <p:pic>
        <p:nvPicPr>
          <p:cNvPr id="56" name="Picture 55"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49207" y="3210420"/>
            <a:ext cx="329514" cy="314743"/>
          </a:xfrm>
          <a:prstGeom prst="rect">
            <a:avLst/>
          </a:prstGeom>
          <a:effectLst/>
        </p:spPr>
      </p:pic>
      <p:pic>
        <p:nvPicPr>
          <p:cNvPr id="59" name="Picture 58" descr="Coin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26303" y="-437014"/>
            <a:ext cx="329514" cy="314743"/>
          </a:xfrm>
          <a:prstGeom prst="rect">
            <a:avLst/>
          </a:prstGeom>
          <a:effectLst/>
        </p:spPr>
      </p:pic>
      <p:pic>
        <p:nvPicPr>
          <p:cNvPr id="2" name="Picture 1" descr="Pot_Pension_Fill1.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84546" y="2360618"/>
            <a:ext cx="11054656" cy="2309630"/>
          </a:xfrm>
          <a:prstGeom prst="rect">
            <a:avLst/>
          </a:prstGeom>
        </p:spPr>
      </p:pic>
      <p:sp>
        <p:nvSpPr>
          <p:cNvPr id="5" name="Content Placeholder 1"/>
          <p:cNvSpPr txBox="1">
            <a:spLocks/>
          </p:cNvSpPr>
          <p:nvPr/>
        </p:nvSpPr>
        <p:spPr>
          <a:xfrm>
            <a:off x="200689" y="1017232"/>
            <a:ext cx="5346051" cy="3300998"/>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400"/>
              </a:lnSpc>
            </a:pPr>
            <a:r>
              <a:rPr lang="en-GB" sz="1800" dirty="0">
                <a:solidFill>
                  <a:schemeClr val="tx1">
                    <a:lumMod val="50000"/>
                  </a:schemeClr>
                </a:solidFill>
              </a:rPr>
              <a:t>Increasing your regular contributions either through your payroll or by Direct Debit</a:t>
            </a:r>
          </a:p>
          <a:p>
            <a:pPr>
              <a:lnSpc>
                <a:spcPts val="2400"/>
              </a:lnSpc>
            </a:pPr>
            <a:r>
              <a:rPr lang="en-GB" sz="1800" dirty="0">
                <a:solidFill>
                  <a:schemeClr val="tx1">
                    <a:lumMod val="50000"/>
                  </a:schemeClr>
                </a:solidFill>
              </a:rPr>
              <a:t>Making a one-off lump sum payment</a:t>
            </a:r>
          </a:p>
          <a:p>
            <a:pPr>
              <a:lnSpc>
                <a:spcPts val="2400"/>
              </a:lnSpc>
            </a:pPr>
            <a:r>
              <a:rPr lang="en-GB" sz="1800" dirty="0">
                <a:solidFill>
                  <a:schemeClr val="tx1">
                    <a:lumMod val="50000"/>
                  </a:schemeClr>
                </a:solidFill>
              </a:rPr>
              <a:t>Reviewing your investment options</a:t>
            </a:r>
          </a:p>
          <a:p>
            <a:pPr>
              <a:lnSpc>
                <a:spcPts val="2400"/>
              </a:lnSpc>
            </a:pPr>
            <a:r>
              <a:rPr lang="en-GB" sz="1800" dirty="0">
                <a:solidFill>
                  <a:schemeClr val="tx1">
                    <a:lumMod val="50000"/>
                  </a:schemeClr>
                </a:solidFill>
              </a:rPr>
              <a:t>Transfer other pensions you may have into one pension pot – it could mean you pay less in charges</a:t>
            </a:r>
          </a:p>
        </p:txBody>
      </p:sp>
      <p:sp>
        <p:nvSpPr>
          <p:cNvPr id="55" name="Holder 4">
            <a:extLst>
              <a:ext uri="{FF2B5EF4-FFF2-40B4-BE49-F238E27FC236}">
                <a16:creationId xmlns:a16="http://schemas.microsoft.com/office/drawing/2014/main" id="{B6BCA7FC-CDE7-CE4C-9FED-E002922CA657}"/>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84376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additive="base">
                                        <p:cTn id="14"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5">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300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4000"/>
                                  </p:stCondLst>
                                  <p:childTnLst>
                                    <p:set>
                                      <p:cBhvr>
                                        <p:cTn id="21" dur="1" fill="hold">
                                          <p:stCondLst>
                                            <p:cond delay="0"/>
                                          </p:stCondLst>
                                        </p:cTn>
                                        <p:tgtEl>
                                          <p:spTgt spid="5">
                                            <p:txEl>
                                              <p:pRg st="2" end="2"/>
                                            </p:txEl>
                                          </p:spTgt>
                                        </p:tgtEl>
                                        <p:attrNameLst>
                                          <p:attrName>style.visibility</p:attrName>
                                        </p:attrNameLst>
                                      </p:cBhvr>
                                      <p:to>
                                        <p:strVal val="visible"/>
                                      </p:to>
                                    </p:set>
                                    <p:anim calcmode="lin" valueType="num">
                                      <p:cBhvr additive="base">
                                        <p:cTn id="22"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txEl>
                                              <p:pRg st="2" end="2"/>
                                            </p:txEl>
                                          </p:spTgt>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4000"/>
                                  </p:stCondLst>
                                  <p:childTnLst>
                                    <p:set>
                                      <p:cBhvr>
                                        <p:cTn id="25" dur="1" fill="hold">
                                          <p:stCondLst>
                                            <p:cond delay="0"/>
                                          </p:stCondLst>
                                        </p:cTn>
                                        <p:tgtEl>
                                          <p:spTgt spid="5">
                                            <p:txEl>
                                              <p:pRg st="3" end="3"/>
                                            </p:txEl>
                                          </p:spTgt>
                                        </p:tgtEl>
                                        <p:attrNameLst>
                                          <p:attrName>style.visibility</p:attrName>
                                        </p:attrNameLst>
                                      </p:cBhvr>
                                      <p:to>
                                        <p:strVal val="visible"/>
                                      </p:to>
                                    </p:set>
                                    <p:anim calcmode="lin" valueType="num">
                                      <p:cBhvr additive="base">
                                        <p:cTn id="26"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5">
                                            <p:txEl>
                                              <p:pRg st="3" end="3"/>
                                            </p:txEl>
                                          </p:spTgt>
                                        </p:tgtEl>
                                        <p:attrNameLst>
                                          <p:attrName>ppt_y</p:attrName>
                                        </p:attrNameLst>
                                      </p:cBhvr>
                                      <p:tavLst>
                                        <p:tav tm="0">
                                          <p:val>
                                            <p:strVal val="#ppt_y"/>
                                          </p:val>
                                        </p:tav>
                                        <p:tav tm="100000">
                                          <p:val>
                                            <p:strVal val="#ppt_y"/>
                                          </p:val>
                                        </p:tav>
                                      </p:tavLst>
                                    </p:anim>
                                  </p:childTnLst>
                                </p:cTn>
                              </p:par>
                              <p:par>
                                <p:cTn id="28" presetID="2" presetClass="entr" presetSubtype="1" fill="hold"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30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40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ppt_x"/>
                                          </p:val>
                                        </p:tav>
                                        <p:tav tm="100000">
                                          <p:val>
                                            <p:strVal val="#ppt_x"/>
                                          </p:val>
                                        </p:tav>
                                      </p:tavLst>
                                    </p:anim>
                                    <p:anim calcmode="lin" valueType="num">
                                      <p:cBhvr additive="base">
                                        <p:cTn id="57" dur="500" fill="hold"/>
                                        <p:tgtEl>
                                          <p:spTgt spid="26"/>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ppt_x"/>
                                          </p:val>
                                        </p:tav>
                                        <p:tav tm="100000">
                                          <p:val>
                                            <p:strVal val="#ppt_x"/>
                                          </p:val>
                                        </p:tav>
                                      </p:tavLst>
                                    </p:anim>
                                    <p:anim calcmode="lin" valueType="num">
                                      <p:cBhvr additive="base">
                                        <p:cTn id="65" dur="500" fill="hold"/>
                                        <p:tgtEl>
                                          <p:spTgt spid="28"/>
                                        </p:tgtEl>
                                        <p:attrNameLst>
                                          <p:attrName>ppt_y</p:attrName>
                                        </p:attrNameLst>
                                      </p:cBhvr>
                                      <p:tavLst>
                                        <p:tav tm="0">
                                          <p:val>
                                            <p:strVal val="0-#ppt_h/2"/>
                                          </p:val>
                                        </p:tav>
                                        <p:tav tm="100000">
                                          <p:val>
                                            <p:strVal val="#ppt_y"/>
                                          </p:val>
                                        </p:tav>
                                      </p:tavLst>
                                    </p:anim>
                                  </p:childTnLst>
                                </p:cTn>
                              </p:par>
                            </p:childTnLst>
                          </p:cTn>
                        </p:par>
                        <p:par>
                          <p:cTn id="66" fill="hold">
                            <p:stCondLst>
                              <p:cond delay="5500"/>
                            </p:stCondLst>
                            <p:childTnLst>
                              <p:par>
                                <p:cTn id="67" presetID="2" presetClass="entr" presetSubtype="1"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ppt_x"/>
                                          </p:val>
                                        </p:tav>
                                        <p:tav tm="100000">
                                          <p:val>
                                            <p:strVal val="#ppt_x"/>
                                          </p:val>
                                        </p:tav>
                                      </p:tavLst>
                                    </p:anim>
                                    <p:anim calcmode="lin" valueType="num">
                                      <p:cBhvr additive="base">
                                        <p:cTn id="70" dur="500" fill="hold"/>
                                        <p:tgtEl>
                                          <p:spTgt spid="29"/>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0-#ppt_h/2"/>
                                          </p:val>
                                        </p:tav>
                                        <p:tav tm="100000">
                                          <p:val>
                                            <p:strVal val="#ppt_y"/>
                                          </p:val>
                                        </p:tav>
                                      </p:tavLst>
                                    </p:anim>
                                  </p:childTnLst>
                                </p:cTn>
                              </p:par>
                            </p:childTnLst>
                          </p:cTn>
                        </p:par>
                        <p:par>
                          <p:cTn id="79" fill="hold">
                            <p:stCondLst>
                              <p:cond delay="6000"/>
                            </p:stCondLst>
                            <p:childTnLst>
                              <p:par>
                                <p:cTn id="80" presetID="2" presetClass="entr" presetSubtype="1"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0-#ppt_h/2"/>
                                          </p:val>
                                        </p:tav>
                                        <p:tav tm="100000">
                                          <p:val>
                                            <p:strVal val="#ppt_y"/>
                                          </p:val>
                                        </p:tav>
                                      </p:tavLst>
                                    </p:anim>
                                  </p:childTnLst>
                                </p:cTn>
                              </p:par>
                              <p:par>
                                <p:cTn id="84" presetID="2" presetClass="entr" presetSubtype="1" fill="hold" nodeType="with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fill="hold"/>
                                        <p:tgtEl>
                                          <p:spTgt spid="33"/>
                                        </p:tgtEl>
                                        <p:attrNameLst>
                                          <p:attrName>ppt_x</p:attrName>
                                        </p:attrNameLst>
                                      </p:cBhvr>
                                      <p:tavLst>
                                        <p:tav tm="0">
                                          <p:val>
                                            <p:strVal val="#ppt_x"/>
                                          </p:val>
                                        </p:tav>
                                        <p:tav tm="100000">
                                          <p:val>
                                            <p:strVal val="#ppt_x"/>
                                          </p:val>
                                        </p:tav>
                                      </p:tavLst>
                                    </p:anim>
                                    <p:anim calcmode="lin" valueType="num">
                                      <p:cBhvr additive="base">
                                        <p:cTn id="87" dur="500" fill="hold"/>
                                        <p:tgtEl>
                                          <p:spTgt spid="33"/>
                                        </p:tgtEl>
                                        <p:attrNameLst>
                                          <p:attrName>ppt_y</p:attrName>
                                        </p:attrNameLst>
                                      </p:cBhvr>
                                      <p:tavLst>
                                        <p:tav tm="0">
                                          <p:val>
                                            <p:strVal val="0-#ppt_h/2"/>
                                          </p:val>
                                        </p:tav>
                                        <p:tav tm="100000">
                                          <p:val>
                                            <p:strVal val="#ppt_y"/>
                                          </p:val>
                                        </p:tav>
                                      </p:tavLst>
                                    </p:anim>
                                  </p:childTnLst>
                                </p:cTn>
                              </p:par>
                              <p:par>
                                <p:cTn id="88" presetID="2" presetClass="entr" presetSubtype="1" fill="hold"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ppt_x"/>
                                          </p:val>
                                        </p:tav>
                                        <p:tav tm="100000">
                                          <p:val>
                                            <p:strVal val="#ppt_x"/>
                                          </p:val>
                                        </p:tav>
                                      </p:tavLst>
                                    </p:anim>
                                    <p:anim calcmode="lin" valueType="num">
                                      <p:cBhvr additive="base">
                                        <p:cTn id="91" dur="500" fill="hold"/>
                                        <p:tgtEl>
                                          <p:spTgt spid="34"/>
                                        </p:tgtEl>
                                        <p:attrNameLst>
                                          <p:attrName>ppt_y</p:attrName>
                                        </p:attrNameLst>
                                      </p:cBhvr>
                                      <p:tavLst>
                                        <p:tav tm="0">
                                          <p:val>
                                            <p:strVal val="0-#ppt_h/2"/>
                                          </p:val>
                                        </p:tav>
                                        <p:tav tm="100000">
                                          <p:val>
                                            <p:strVal val="#ppt_y"/>
                                          </p:val>
                                        </p:tav>
                                      </p:tavLst>
                                    </p:anim>
                                  </p:childTnLst>
                                </p:cTn>
                              </p:par>
                            </p:childTnLst>
                          </p:cTn>
                        </p:par>
                        <p:par>
                          <p:cTn id="92" fill="hold">
                            <p:stCondLst>
                              <p:cond delay="6500"/>
                            </p:stCondLst>
                            <p:childTnLst>
                              <p:par>
                                <p:cTn id="93" presetID="2" presetClass="entr" presetSubtype="1"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ppt_x"/>
                                          </p:val>
                                        </p:tav>
                                        <p:tav tm="100000">
                                          <p:val>
                                            <p:strVal val="#ppt_x"/>
                                          </p:val>
                                        </p:tav>
                                      </p:tavLst>
                                    </p:anim>
                                    <p:anim calcmode="lin" valueType="num">
                                      <p:cBhvr additive="base">
                                        <p:cTn id="96" dur="500" fill="hold"/>
                                        <p:tgtEl>
                                          <p:spTgt spid="35"/>
                                        </p:tgtEl>
                                        <p:attrNameLst>
                                          <p:attrName>ppt_y</p:attrName>
                                        </p:attrNameLst>
                                      </p:cBhvr>
                                      <p:tavLst>
                                        <p:tav tm="0">
                                          <p:val>
                                            <p:strVal val="0-#ppt_h/2"/>
                                          </p:val>
                                        </p:tav>
                                        <p:tav tm="100000">
                                          <p:val>
                                            <p:strVal val="#ppt_y"/>
                                          </p:val>
                                        </p:tav>
                                      </p:tavLst>
                                    </p:anim>
                                  </p:childTnLst>
                                </p:cTn>
                              </p:par>
                              <p:par>
                                <p:cTn id="97" presetID="2" presetClass="entr" presetSubtype="1" fill="hold"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fill="hold"/>
                                        <p:tgtEl>
                                          <p:spTgt spid="36"/>
                                        </p:tgtEl>
                                        <p:attrNameLst>
                                          <p:attrName>ppt_x</p:attrName>
                                        </p:attrNameLst>
                                      </p:cBhvr>
                                      <p:tavLst>
                                        <p:tav tm="0">
                                          <p:val>
                                            <p:strVal val="#ppt_x"/>
                                          </p:val>
                                        </p:tav>
                                        <p:tav tm="100000">
                                          <p:val>
                                            <p:strVal val="#ppt_x"/>
                                          </p:val>
                                        </p:tav>
                                      </p:tavLst>
                                    </p:anim>
                                    <p:anim calcmode="lin" valueType="num">
                                      <p:cBhvr additive="base">
                                        <p:cTn id="100" dur="500" fill="hold"/>
                                        <p:tgtEl>
                                          <p:spTgt spid="36"/>
                                        </p:tgtEl>
                                        <p:attrNameLst>
                                          <p:attrName>ppt_y</p:attrName>
                                        </p:attrNameLst>
                                      </p:cBhvr>
                                      <p:tavLst>
                                        <p:tav tm="0">
                                          <p:val>
                                            <p:strVal val="0-#ppt_h/2"/>
                                          </p:val>
                                        </p:tav>
                                        <p:tav tm="100000">
                                          <p:val>
                                            <p:strVal val="#ppt_y"/>
                                          </p:val>
                                        </p:tav>
                                      </p:tavLst>
                                    </p:anim>
                                  </p:childTnLst>
                                </p:cTn>
                              </p:par>
                              <p:par>
                                <p:cTn id="101" presetID="2" presetClass="entr" presetSubtype="1" fill="hold" nodeType="with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0-#ppt_h/2"/>
                                          </p:val>
                                        </p:tav>
                                        <p:tav tm="100000">
                                          <p:val>
                                            <p:strVal val="#ppt_y"/>
                                          </p:val>
                                        </p:tav>
                                      </p:tavLst>
                                    </p:anim>
                                  </p:childTnLst>
                                </p:cTn>
                              </p:par>
                            </p:childTnLst>
                          </p:cTn>
                        </p:par>
                        <p:par>
                          <p:cTn id="105" fill="hold">
                            <p:stCondLst>
                              <p:cond delay="7000"/>
                            </p:stCondLst>
                            <p:childTnLst>
                              <p:par>
                                <p:cTn id="106" presetID="2" presetClass="entr" presetSubtype="1" fill="hold"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additive="base">
                                        <p:cTn id="108" dur="500" fill="hold"/>
                                        <p:tgtEl>
                                          <p:spTgt spid="38"/>
                                        </p:tgtEl>
                                        <p:attrNameLst>
                                          <p:attrName>ppt_x</p:attrName>
                                        </p:attrNameLst>
                                      </p:cBhvr>
                                      <p:tavLst>
                                        <p:tav tm="0">
                                          <p:val>
                                            <p:strVal val="#ppt_x"/>
                                          </p:val>
                                        </p:tav>
                                        <p:tav tm="100000">
                                          <p:val>
                                            <p:strVal val="#ppt_x"/>
                                          </p:val>
                                        </p:tav>
                                      </p:tavLst>
                                    </p:anim>
                                    <p:anim calcmode="lin" valueType="num">
                                      <p:cBhvr additive="base">
                                        <p:cTn id="109" dur="500" fill="hold"/>
                                        <p:tgtEl>
                                          <p:spTgt spid="38"/>
                                        </p:tgtEl>
                                        <p:attrNameLst>
                                          <p:attrName>ppt_y</p:attrName>
                                        </p:attrNameLst>
                                      </p:cBhvr>
                                      <p:tavLst>
                                        <p:tav tm="0">
                                          <p:val>
                                            <p:strVal val="0-#ppt_h/2"/>
                                          </p:val>
                                        </p:tav>
                                        <p:tav tm="100000">
                                          <p:val>
                                            <p:strVal val="#ppt_y"/>
                                          </p:val>
                                        </p:tav>
                                      </p:tavLst>
                                    </p:anim>
                                  </p:childTnLst>
                                </p:cTn>
                              </p:par>
                              <p:par>
                                <p:cTn id="110" presetID="2" presetClass="entr" presetSubtype="1" fill="hold" nodeType="withEffect">
                                  <p:stCondLst>
                                    <p:cond delay="0"/>
                                  </p:stCondLst>
                                  <p:childTnLst>
                                    <p:set>
                                      <p:cBhvr>
                                        <p:cTn id="111" dur="1" fill="hold">
                                          <p:stCondLst>
                                            <p:cond delay="0"/>
                                          </p:stCondLst>
                                        </p:cTn>
                                        <p:tgtEl>
                                          <p:spTgt spid="39"/>
                                        </p:tgtEl>
                                        <p:attrNameLst>
                                          <p:attrName>style.visibility</p:attrName>
                                        </p:attrNameLst>
                                      </p:cBhvr>
                                      <p:to>
                                        <p:strVal val="visible"/>
                                      </p:to>
                                    </p:set>
                                    <p:anim calcmode="lin" valueType="num">
                                      <p:cBhvr additive="base">
                                        <p:cTn id="112" dur="500" fill="hold"/>
                                        <p:tgtEl>
                                          <p:spTgt spid="39"/>
                                        </p:tgtEl>
                                        <p:attrNameLst>
                                          <p:attrName>ppt_x</p:attrName>
                                        </p:attrNameLst>
                                      </p:cBhvr>
                                      <p:tavLst>
                                        <p:tav tm="0">
                                          <p:val>
                                            <p:strVal val="#ppt_x"/>
                                          </p:val>
                                        </p:tav>
                                        <p:tav tm="100000">
                                          <p:val>
                                            <p:strVal val="#ppt_x"/>
                                          </p:val>
                                        </p:tav>
                                      </p:tavLst>
                                    </p:anim>
                                    <p:anim calcmode="lin" valueType="num">
                                      <p:cBhvr additive="base">
                                        <p:cTn id="113" dur="500" fill="hold"/>
                                        <p:tgtEl>
                                          <p:spTgt spid="39"/>
                                        </p:tgtEl>
                                        <p:attrNameLst>
                                          <p:attrName>ppt_y</p:attrName>
                                        </p:attrNameLst>
                                      </p:cBhvr>
                                      <p:tavLst>
                                        <p:tav tm="0">
                                          <p:val>
                                            <p:strVal val="0-#ppt_h/2"/>
                                          </p:val>
                                        </p:tav>
                                        <p:tav tm="100000">
                                          <p:val>
                                            <p:strVal val="#ppt_y"/>
                                          </p:val>
                                        </p:tav>
                                      </p:tavLst>
                                    </p:anim>
                                  </p:childTnLst>
                                </p:cTn>
                              </p:par>
                              <p:par>
                                <p:cTn id="114" presetID="2" presetClass="entr" presetSubtype="1" fill="hold" nodeType="with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500" fill="hold"/>
                                        <p:tgtEl>
                                          <p:spTgt spid="40"/>
                                        </p:tgtEl>
                                        <p:attrNameLst>
                                          <p:attrName>ppt_x</p:attrName>
                                        </p:attrNameLst>
                                      </p:cBhvr>
                                      <p:tavLst>
                                        <p:tav tm="0">
                                          <p:val>
                                            <p:strVal val="#ppt_x"/>
                                          </p:val>
                                        </p:tav>
                                        <p:tav tm="100000">
                                          <p:val>
                                            <p:strVal val="#ppt_x"/>
                                          </p:val>
                                        </p:tav>
                                      </p:tavLst>
                                    </p:anim>
                                    <p:anim calcmode="lin" valueType="num">
                                      <p:cBhvr additive="base">
                                        <p:cTn id="117" dur="500" fill="hold"/>
                                        <p:tgtEl>
                                          <p:spTgt spid="40"/>
                                        </p:tgtEl>
                                        <p:attrNameLst>
                                          <p:attrName>ppt_y</p:attrName>
                                        </p:attrNameLst>
                                      </p:cBhvr>
                                      <p:tavLst>
                                        <p:tav tm="0">
                                          <p:val>
                                            <p:strVal val="0-#ppt_h/2"/>
                                          </p:val>
                                        </p:tav>
                                        <p:tav tm="100000">
                                          <p:val>
                                            <p:strVal val="#ppt_y"/>
                                          </p:val>
                                        </p:tav>
                                      </p:tavLst>
                                    </p:anim>
                                  </p:childTnLst>
                                </p:cTn>
                              </p:par>
                            </p:childTnLst>
                          </p:cTn>
                        </p:par>
                        <p:par>
                          <p:cTn id="118" fill="hold">
                            <p:stCondLst>
                              <p:cond delay="7500"/>
                            </p:stCondLst>
                            <p:childTnLst>
                              <p:par>
                                <p:cTn id="119" presetID="2" presetClass="entr" presetSubtype="1" fill="hold" nodeType="after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500" fill="hold"/>
                                        <p:tgtEl>
                                          <p:spTgt spid="41"/>
                                        </p:tgtEl>
                                        <p:attrNameLst>
                                          <p:attrName>ppt_x</p:attrName>
                                        </p:attrNameLst>
                                      </p:cBhvr>
                                      <p:tavLst>
                                        <p:tav tm="0">
                                          <p:val>
                                            <p:strVal val="#ppt_x"/>
                                          </p:val>
                                        </p:tav>
                                        <p:tav tm="100000">
                                          <p:val>
                                            <p:strVal val="#ppt_x"/>
                                          </p:val>
                                        </p:tav>
                                      </p:tavLst>
                                    </p:anim>
                                    <p:anim calcmode="lin" valueType="num">
                                      <p:cBhvr additive="base">
                                        <p:cTn id="122" dur="500" fill="hold"/>
                                        <p:tgtEl>
                                          <p:spTgt spid="4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42"/>
                                        </p:tgtEl>
                                        <p:attrNameLst>
                                          <p:attrName>style.visibility</p:attrName>
                                        </p:attrNameLst>
                                      </p:cBhvr>
                                      <p:to>
                                        <p:strVal val="visible"/>
                                      </p:to>
                                    </p:set>
                                    <p:anim calcmode="lin" valueType="num">
                                      <p:cBhvr additive="base">
                                        <p:cTn id="125" dur="500" fill="hold"/>
                                        <p:tgtEl>
                                          <p:spTgt spid="42"/>
                                        </p:tgtEl>
                                        <p:attrNameLst>
                                          <p:attrName>ppt_x</p:attrName>
                                        </p:attrNameLst>
                                      </p:cBhvr>
                                      <p:tavLst>
                                        <p:tav tm="0">
                                          <p:val>
                                            <p:strVal val="#ppt_x"/>
                                          </p:val>
                                        </p:tav>
                                        <p:tav tm="100000">
                                          <p:val>
                                            <p:strVal val="#ppt_x"/>
                                          </p:val>
                                        </p:tav>
                                      </p:tavLst>
                                    </p:anim>
                                    <p:anim calcmode="lin" valueType="num">
                                      <p:cBhvr additive="base">
                                        <p:cTn id="126" dur="500" fill="hold"/>
                                        <p:tgtEl>
                                          <p:spTgt spid="42"/>
                                        </p:tgtEl>
                                        <p:attrNameLst>
                                          <p:attrName>ppt_y</p:attrName>
                                        </p:attrNameLst>
                                      </p:cBhvr>
                                      <p:tavLst>
                                        <p:tav tm="0">
                                          <p:val>
                                            <p:strVal val="0-#ppt_h/2"/>
                                          </p:val>
                                        </p:tav>
                                        <p:tav tm="100000">
                                          <p:val>
                                            <p:strVal val="#ppt_y"/>
                                          </p:val>
                                        </p:tav>
                                      </p:tavLst>
                                    </p:anim>
                                  </p:childTnLst>
                                </p:cTn>
                              </p:par>
                              <p:par>
                                <p:cTn id="127" presetID="2" presetClass="entr" presetSubtype="1" fill="hold" nodeType="with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additive="base">
                                        <p:cTn id="129" dur="500" fill="hold"/>
                                        <p:tgtEl>
                                          <p:spTgt spid="43"/>
                                        </p:tgtEl>
                                        <p:attrNameLst>
                                          <p:attrName>ppt_x</p:attrName>
                                        </p:attrNameLst>
                                      </p:cBhvr>
                                      <p:tavLst>
                                        <p:tav tm="0">
                                          <p:val>
                                            <p:strVal val="#ppt_x"/>
                                          </p:val>
                                        </p:tav>
                                        <p:tav tm="100000">
                                          <p:val>
                                            <p:strVal val="#ppt_x"/>
                                          </p:val>
                                        </p:tav>
                                      </p:tavLst>
                                    </p:anim>
                                    <p:anim calcmode="lin" valueType="num">
                                      <p:cBhvr additive="base">
                                        <p:cTn id="130" dur="500" fill="hold"/>
                                        <p:tgtEl>
                                          <p:spTgt spid="43"/>
                                        </p:tgtEl>
                                        <p:attrNameLst>
                                          <p:attrName>ppt_y</p:attrName>
                                        </p:attrNameLst>
                                      </p:cBhvr>
                                      <p:tavLst>
                                        <p:tav tm="0">
                                          <p:val>
                                            <p:strVal val="0-#ppt_h/2"/>
                                          </p:val>
                                        </p:tav>
                                        <p:tav tm="100000">
                                          <p:val>
                                            <p:strVal val="#ppt_y"/>
                                          </p:val>
                                        </p:tav>
                                      </p:tavLst>
                                    </p:anim>
                                  </p:childTnLst>
                                </p:cTn>
                              </p:par>
                            </p:childTnLst>
                          </p:cTn>
                        </p:par>
                        <p:par>
                          <p:cTn id="131" fill="hold">
                            <p:stCondLst>
                              <p:cond delay="8000"/>
                            </p:stCondLst>
                            <p:childTnLst>
                              <p:par>
                                <p:cTn id="132" presetID="2" presetClass="entr" presetSubtype="1" fill="hold" nodeType="afterEffect">
                                  <p:stCondLst>
                                    <p:cond delay="0"/>
                                  </p:stCondLst>
                                  <p:childTnLst>
                                    <p:set>
                                      <p:cBhvr>
                                        <p:cTn id="133" dur="1" fill="hold">
                                          <p:stCondLst>
                                            <p:cond delay="0"/>
                                          </p:stCondLst>
                                        </p:cTn>
                                        <p:tgtEl>
                                          <p:spTgt spid="44"/>
                                        </p:tgtEl>
                                        <p:attrNameLst>
                                          <p:attrName>style.visibility</p:attrName>
                                        </p:attrNameLst>
                                      </p:cBhvr>
                                      <p:to>
                                        <p:strVal val="visible"/>
                                      </p:to>
                                    </p:set>
                                    <p:anim calcmode="lin" valueType="num">
                                      <p:cBhvr additive="base">
                                        <p:cTn id="134" dur="500" fill="hold"/>
                                        <p:tgtEl>
                                          <p:spTgt spid="44"/>
                                        </p:tgtEl>
                                        <p:attrNameLst>
                                          <p:attrName>ppt_x</p:attrName>
                                        </p:attrNameLst>
                                      </p:cBhvr>
                                      <p:tavLst>
                                        <p:tav tm="0">
                                          <p:val>
                                            <p:strVal val="#ppt_x"/>
                                          </p:val>
                                        </p:tav>
                                        <p:tav tm="100000">
                                          <p:val>
                                            <p:strVal val="#ppt_x"/>
                                          </p:val>
                                        </p:tav>
                                      </p:tavLst>
                                    </p:anim>
                                    <p:anim calcmode="lin" valueType="num">
                                      <p:cBhvr additive="base">
                                        <p:cTn id="135" dur="500" fill="hold"/>
                                        <p:tgtEl>
                                          <p:spTgt spid="44"/>
                                        </p:tgtEl>
                                        <p:attrNameLst>
                                          <p:attrName>ppt_y</p:attrName>
                                        </p:attrNameLst>
                                      </p:cBhvr>
                                      <p:tavLst>
                                        <p:tav tm="0">
                                          <p:val>
                                            <p:strVal val="0-#ppt_h/2"/>
                                          </p:val>
                                        </p:tav>
                                        <p:tav tm="100000">
                                          <p:val>
                                            <p:strVal val="#ppt_y"/>
                                          </p:val>
                                        </p:tav>
                                      </p:tavLst>
                                    </p:anim>
                                  </p:childTnLst>
                                </p:cTn>
                              </p:par>
                              <p:par>
                                <p:cTn id="136" presetID="2" presetClass="entr" presetSubtype="1" fill="hold" nodeType="withEffect">
                                  <p:stCondLst>
                                    <p:cond delay="0"/>
                                  </p:stCondLst>
                                  <p:childTnLst>
                                    <p:set>
                                      <p:cBhvr>
                                        <p:cTn id="137" dur="1" fill="hold">
                                          <p:stCondLst>
                                            <p:cond delay="0"/>
                                          </p:stCondLst>
                                        </p:cTn>
                                        <p:tgtEl>
                                          <p:spTgt spid="45"/>
                                        </p:tgtEl>
                                        <p:attrNameLst>
                                          <p:attrName>style.visibility</p:attrName>
                                        </p:attrNameLst>
                                      </p:cBhvr>
                                      <p:to>
                                        <p:strVal val="visible"/>
                                      </p:to>
                                    </p:set>
                                    <p:anim calcmode="lin" valueType="num">
                                      <p:cBhvr additive="base">
                                        <p:cTn id="138" dur="500" fill="hold"/>
                                        <p:tgtEl>
                                          <p:spTgt spid="45"/>
                                        </p:tgtEl>
                                        <p:attrNameLst>
                                          <p:attrName>ppt_x</p:attrName>
                                        </p:attrNameLst>
                                      </p:cBhvr>
                                      <p:tavLst>
                                        <p:tav tm="0">
                                          <p:val>
                                            <p:strVal val="#ppt_x"/>
                                          </p:val>
                                        </p:tav>
                                        <p:tav tm="100000">
                                          <p:val>
                                            <p:strVal val="#ppt_x"/>
                                          </p:val>
                                        </p:tav>
                                      </p:tavLst>
                                    </p:anim>
                                    <p:anim calcmode="lin" valueType="num">
                                      <p:cBhvr additive="base">
                                        <p:cTn id="139" dur="500" fill="hold"/>
                                        <p:tgtEl>
                                          <p:spTgt spid="45"/>
                                        </p:tgtEl>
                                        <p:attrNameLst>
                                          <p:attrName>ppt_y</p:attrName>
                                        </p:attrNameLst>
                                      </p:cBhvr>
                                      <p:tavLst>
                                        <p:tav tm="0">
                                          <p:val>
                                            <p:strVal val="0-#ppt_h/2"/>
                                          </p:val>
                                        </p:tav>
                                        <p:tav tm="100000">
                                          <p:val>
                                            <p:strVal val="#ppt_y"/>
                                          </p:val>
                                        </p:tav>
                                      </p:tavLst>
                                    </p:anim>
                                  </p:childTnLst>
                                </p:cTn>
                              </p:par>
                              <p:par>
                                <p:cTn id="140" presetID="2" presetClass="entr" presetSubtype="1" fill="hold" nodeType="withEffect">
                                  <p:stCondLst>
                                    <p:cond delay="0"/>
                                  </p:stCondLst>
                                  <p:childTnLst>
                                    <p:set>
                                      <p:cBhvr>
                                        <p:cTn id="141" dur="1" fill="hold">
                                          <p:stCondLst>
                                            <p:cond delay="0"/>
                                          </p:stCondLst>
                                        </p:cTn>
                                        <p:tgtEl>
                                          <p:spTgt spid="46"/>
                                        </p:tgtEl>
                                        <p:attrNameLst>
                                          <p:attrName>style.visibility</p:attrName>
                                        </p:attrNameLst>
                                      </p:cBhvr>
                                      <p:to>
                                        <p:strVal val="visible"/>
                                      </p:to>
                                    </p:set>
                                    <p:anim calcmode="lin" valueType="num">
                                      <p:cBhvr additive="base">
                                        <p:cTn id="142" dur="500" fill="hold"/>
                                        <p:tgtEl>
                                          <p:spTgt spid="46"/>
                                        </p:tgtEl>
                                        <p:attrNameLst>
                                          <p:attrName>ppt_x</p:attrName>
                                        </p:attrNameLst>
                                      </p:cBhvr>
                                      <p:tavLst>
                                        <p:tav tm="0">
                                          <p:val>
                                            <p:strVal val="#ppt_x"/>
                                          </p:val>
                                        </p:tav>
                                        <p:tav tm="100000">
                                          <p:val>
                                            <p:strVal val="#ppt_x"/>
                                          </p:val>
                                        </p:tav>
                                      </p:tavLst>
                                    </p:anim>
                                    <p:anim calcmode="lin" valueType="num">
                                      <p:cBhvr additive="base">
                                        <p:cTn id="143" dur="500" fill="hold"/>
                                        <p:tgtEl>
                                          <p:spTgt spid="46"/>
                                        </p:tgtEl>
                                        <p:attrNameLst>
                                          <p:attrName>ppt_y</p:attrName>
                                        </p:attrNameLst>
                                      </p:cBhvr>
                                      <p:tavLst>
                                        <p:tav tm="0">
                                          <p:val>
                                            <p:strVal val="0-#ppt_h/2"/>
                                          </p:val>
                                        </p:tav>
                                        <p:tav tm="100000">
                                          <p:val>
                                            <p:strVal val="#ppt_y"/>
                                          </p:val>
                                        </p:tav>
                                      </p:tavLst>
                                    </p:anim>
                                  </p:childTnLst>
                                </p:cTn>
                              </p:par>
                            </p:childTnLst>
                          </p:cTn>
                        </p:par>
                        <p:par>
                          <p:cTn id="144" fill="hold">
                            <p:stCondLst>
                              <p:cond delay="8500"/>
                            </p:stCondLst>
                            <p:childTnLst>
                              <p:par>
                                <p:cTn id="145" presetID="2" presetClass="entr" presetSubtype="1" fill="hold" nodeType="afterEffect">
                                  <p:stCondLst>
                                    <p:cond delay="0"/>
                                  </p:stCondLst>
                                  <p:childTnLst>
                                    <p:set>
                                      <p:cBhvr>
                                        <p:cTn id="146" dur="1" fill="hold">
                                          <p:stCondLst>
                                            <p:cond delay="0"/>
                                          </p:stCondLst>
                                        </p:cTn>
                                        <p:tgtEl>
                                          <p:spTgt spid="47"/>
                                        </p:tgtEl>
                                        <p:attrNameLst>
                                          <p:attrName>style.visibility</p:attrName>
                                        </p:attrNameLst>
                                      </p:cBhvr>
                                      <p:to>
                                        <p:strVal val="visible"/>
                                      </p:to>
                                    </p:set>
                                    <p:anim calcmode="lin" valueType="num">
                                      <p:cBhvr additive="base">
                                        <p:cTn id="147" dur="500" fill="hold"/>
                                        <p:tgtEl>
                                          <p:spTgt spid="47"/>
                                        </p:tgtEl>
                                        <p:attrNameLst>
                                          <p:attrName>ppt_x</p:attrName>
                                        </p:attrNameLst>
                                      </p:cBhvr>
                                      <p:tavLst>
                                        <p:tav tm="0">
                                          <p:val>
                                            <p:strVal val="#ppt_x"/>
                                          </p:val>
                                        </p:tav>
                                        <p:tav tm="100000">
                                          <p:val>
                                            <p:strVal val="#ppt_x"/>
                                          </p:val>
                                        </p:tav>
                                      </p:tavLst>
                                    </p:anim>
                                    <p:anim calcmode="lin" valueType="num">
                                      <p:cBhvr additive="base">
                                        <p:cTn id="148" dur="500" fill="hold"/>
                                        <p:tgtEl>
                                          <p:spTgt spid="47"/>
                                        </p:tgtEl>
                                        <p:attrNameLst>
                                          <p:attrName>ppt_y</p:attrName>
                                        </p:attrNameLst>
                                      </p:cBhvr>
                                      <p:tavLst>
                                        <p:tav tm="0">
                                          <p:val>
                                            <p:strVal val="0-#ppt_h/2"/>
                                          </p:val>
                                        </p:tav>
                                        <p:tav tm="100000">
                                          <p:val>
                                            <p:strVal val="#ppt_y"/>
                                          </p:val>
                                        </p:tav>
                                      </p:tavLst>
                                    </p:anim>
                                  </p:childTnLst>
                                </p:cTn>
                              </p:par>
                              <p:par>
                                <p:cTn id="149" presetID="2" presetClass="entr" presetSubtype="1" fill="hold" nodeType="withEffect">
                                  <p:stCondLst>
                                    <p:cond delay="0"/>
                                  </p:stCondLst>
                                  <p:childTnLst>
                                    <p:set>
                                      <p:cBhvr>
                                        <p:cTn id="150" dur="1" fill="hold">
                                          <p:stCondLst>
                                            <p:cond delay="0"/>
                                          </p:stCondLst>
                                        </p:cTn>
                                        <p:tgtEl>
                                          <p:spTgt spid="48"/>
                                        </p:tgtEl>
                                        <p:attrNameLst>
                                          <p:attrName>style.visibility</p:attrName>
                                        </p:attrNameLst>
                                      </p:cBhvr>
                                      <p:to>
                                        <p:strVal val="visible"/>
                                      </p:to>
                                    </p:set>
                                    <p:anim calcmode="lin" valueType="num">
                                      <p:cBhvr additive="base">
                                        <p:cTn id="151" dur="500" fill="hold"/>
                                        <p:tgtEl>
                                          <p:spTgt spid="48"/>
                                        </p:tgtEl>
                                        <p:attrNameLst>
                                          <p:attrName>ppt_x</p:attrName>
                                        </p:attrNameLst>
                                      </p:cBhvr>
                                      <p:tavLst>
                                        <p:tav tm="0">
                                          <p:val>
                                            <p:strVal val="#ppt_x"/>
                                          </p:val>
                                        </p:tav>
                                        <p:tav tm="100000">
                                          <p:val>
                                            <p:strVal val="#ppt_x"/>
                                          </p:val>
                                        </p:tav>
                                      </p:tavLst>
                                    </p:anim>
                                    <p:anim calcmode="lin" valueType="num">
                                      <p:cBhvr additive="base">
                                        <p:cTn id="152" dur="500" fill="hold"/>
                                        <p:tgtEl>
                                          <p:spTgt spid="48"/>
                                        </p:tgtEl>
                                        <p:attrNameLst>
                                          <p:attrName>ppt_y</p:attrName>
                                        </p:attrNameLst>
                                      </p:cBhvr>
                                      <p:tavLst>
                                        <p:tav tm="0">
                                          <p:val>
                                            <p:strVal val="0-#ppt_h/2"/>
                                          </p:val>
                                        </p:tav>
                                        <p:tav tm="100000">
                                          <p:val>
                                            <p:strVal val="#ppt_y"/>
                                          </p:val>
                                        </p:tav>
                                      </p:tavLst>
                                    </p:anim>
                                  </p:childTnLst>
                                </p:cTn>
                              </p:par>
                              <p:par>
                                <p:cTn id="153" presetID="2" presetClass="entr" presetSubtype="1" fill="hold" nodeType="withEffect">
                                  <p:stCondLst>
                                    <p:cond delay="0"/>
                                  </p:stCondLst>
                                  <p:childTnLst>
                                    <p:set>
                                      <p:cBhvr>
                                        <p:cTn id="154" dur="1" fill="hold">
                                          <p:stCondLst>
                                            <p:cond delay="0"/>
                                          </p:stCondLst>
                                        </p:cTn>
                                        <p:tgtEl>
                                          <p:spTgt spid="49"/>
                                        </p:tgtEl>
                                        <p:attrNameLst>
                                          <p:attrName>style.visibility</p:attrName>
                                        </p:attrNameLst>
                                      </p:cBhvr>
                                      <p:to>
                                        <p:strVal val="visible"/>
                                      </p:to>
                                    </p:set>
                                    <p:anim calcmode="lin" valueType="num">
                                      <p:cBhvr additive="base">
                                        <p:cTn id="155" dur="500" fill="hold"/>
                                        <p:tgtEl>
                                          <p:spTgt spid="49"/>
                                        </p:tgtEl>
                                        <p:attrNameLst>
                                          <p:attrName>ppt_x</p:attrName>
                                        </p:attrNameLst>
                                      </p:cBhvr>
                                      <p:tavLst>
                                        <p:tav tm="0">
                                          <p:val>
                                            <p:strVal val="#ppt_x"/>
                                          </p:val>
                                        </p:tav>
                                        <p:tav tm="100000">
                                          <p:val>
                                            <p:strVal val="#ppt_x"/>
                                          </p:val>
                                        </p:tav>
                                      </p:tavLst>
                                    </p:anim>
                                    <p:anim calcmode="lin" valueType="num">
                                      <p:cBhvr additive="base">
                                        <p:cTn id="156" dur="500" fill="hold"/>
                                        <p:tgtEl>
                                          <p:spTgt spid="49"/>
                                        </p:tgtEl>
                                        <p:attrNameLst>
                                          <p:attrName>ppt_y</p:attrName>
                                        </p:attrNameLst>
                                      </p:cBhvr>
                                      <p:tavLst>
                                        <p:tav tm="0">
                                          <p:val>
                                            <p:strVal val="0-#ppt_h/2"/>
                                          </p:val>
                                        </p:tav>
                                        <p:tav tm="100000">
                                          <p:val>
                                            <p:strVal val="#ppt_y"/>
                                          </p:val>
                                        </p:tav>
                                      </p:tavLst>
                                    </p:anim>
                                  </p:childTnLst>
                                </p:cTn>
                              </p:par>
                            </p:childTnLst>
                          </p:cTn>
                        </p:par>
                        <p:par>
                          <p:cTn id="157" fill="hold">
                            <p:stCondLst>
                              <p:cond delay="9000"/>
                            </p:stCondLst>
                            <p:childTnLst>
                              <p:par>
                                <p:cTn id="158" presetID="2" presetClass="entr" presetSubtype="1" fill="hold" nodeType="afterEffect">
                                  <p:stCondLst>
                                    <p:cond delay="0"/>
                                  </p:stCondLst>
                                  <p:childTnLst>
                                    <p:set>
                                      <p:cBhvr>
                                        <p:cTn id="159" dur="1" fill="hold">
                                          <p:stCondLst>
                                            <p:cond delay="0"/>
                                          </p:stCondLst>
                                        </p:cTn>
                                        <p:tgtEl>
                                          <p:spTgt spid="50"/>
                                        </p:tgtEl>
                                        <p:attrNameLst>
                                          <p:attrName>style.visibility</p:attrName>
                                        </p:attrNameLst>
                                      </p:cBhvr>
                                      <p:to>
                                        <p:strVal val="visible"/>
                                      </p:to>
                                    </p:set>
                                    <p:anim calcmode="lin" valueType="num">
                                      <p:cBhvr additive="base">
                                        <p:cTn id="160" dur="500" fill="hold"/>
                                        <p:tgtEl>
                                          <p:spTgt spid="50"/>
                                        </p:tgtEl>
                                        <p:attrNameLst>
                                          <p:attrName>ppt_x</p:attrName>
                                        </p:attrNameLst>
                                      </p:cBhvr>
                                      <p:tavLst>
                                        <p:tav tm="0">
                                          <p:val>
                                            <p:strVal val="#ppt_x"/>
                                          </p:val>
                                        </p:tav>
                                        <p:tav tm="100000">
                                          <p:val>
                                            <p:strVal val="#ppt_x"/>
                                          </p:val>
                                        </p:tav>
                                      </p:tavLst>
                                    </p:anim>
                                    <p:anim calcmode="lin" valueType="num">
                                      <p:cBhvr additive="base">
                                        <p:cTn id="161" dur="500" fill="hold"/>
                                        <p:tgtEl>
                                          <p:spTgt spid="50"/>
                                        </p:tgtEl>
                                        <p:attrNameLst>
                                          <p:attrName>ppt_y</p:attrName>
                                        </p:attrNameLst>
                                      </p:cBhvr>
                                      <p:tavLst>
                                        <p:tav tm="0">
                                          <p:val>
                                            <p:strVal val="0-#ppt_h/2"/>
                                          </p:val>
                                        </p:tav>
                                        <p:tav tm="100000">
                                          <p:val>
                                            <p:strVal val="#ppt_y"/>
                                          </p:val>
                                        </p:tav>
                                      </p:tavLst>
                                    </p:anim>
                                  </p:childTnLst>
                                </p:cTn>
                              </p:par>
                              <p:par>
                                <p:cTn id="162" presetID="2" presetClass="entr" presetSubtype="1" fill="hold" nodeType="withEffect">
                                  <p:stCondLst>
                                    <p:cond delay="0"/>
                                  </p:stCondLst>
                                  <p:childTnLst>
                                    <p:set>
                                      <p:cBhvr>
                                        <p:cTn id="163" dur="1" fill="hold">
                                          <p:stCondLst>
                                            <p:cond delay="0"/>
                                          </p:stCondLst>
                                        </p:cTn>
                                        <p:tgtEl>
                                          <p:spTgt spid="51"/>
                                        </p:tgtEl>
                                        <p:attrNameLst>
                                          <p:attrName>style.visibility</p:attrName>
                                        </p:attrNameLst>
                                      </p:cBhvr>
                                      <p:to>
                                        <p:strVal val="visible"/>
                                      </p:to>
                                    </p:set>
                                    <p:anim calcmode="lin" valueType="num">
                                      <p:cBhvr additive="base">
                                        <p:cTn id="164" dur="500" fill="hold"/>
                                        <p:tgtEl>
                                          <p:spTgt spid="51"/>
                                        </p:tgtEl>
                                        <p:attrNameLst>
                                          <p:attrName>ppt_x</p:attrName>
                                        </p:attrNameLst>
                                      </p:cBhvr>
                                      <p:tavLst>
                                        <p:tav tm="0">
                                          <p:val>
                                            <p:strVal val="#ppt_x"/>
                                          </p:val>
                                        </p:tav>
                                        <p:tav tm="100000">
                                          <p:val>
                                            <p:strVal val="#ppt_x"/>
                                          </p:val>
                                        </p:tav>
                                      </p:tavLst>
                                    </p:anim>
                                    <p:anim calcmode="lin" valueType="num">
                                      <p:cBhvr additive="base">
                                        <p:cTn id="165" dur="500" fill="hold"/>
                                        <p:tgtEl>
                                          <p:spTgt spid="51"/>
                                        </p:tgtEl>
                                        <p:attrNameLst>
                                          <p:attrName>ppt_y</p:attrName>
                                        </p:attrNameLst>
                                      </p:cBhvr>
                                      <p:tavLst>
                                        <p:tav tm="0">
                                          <p:val>
                                            <p:strVal val="0-#ppt_h/2"/>
                                          </p:val>
                                        </p:tav>
                                        <p:tav tm="100000">
                                          <p:val>
                                            <p:strVal val="#ppt_y"/>
                                          </p:val>
                                        </p:tav>
                                      </p:tavLst>
                                    </p:anim>
                                  </p:childTnLst>
                                </p:cTn>
                              </p:par>
                              <p:par>
                                <p:cTn id="166" presetID="2" presetClass="entr" presetSubtype="1" fill="hold" nodeType="withEffect">
                                  <p:stCondLst>
                                    <p:cond delay="0"/>
                                  </p:stCondLst>
                                  <p:childTnLst>
                                    <p:set>
                                      <p:cBhvr>
                                        <p:cTn id="167" dur="1" fill="hold">
                                          <p:stCondLst>
                                            <p:cond delay="0"/>
                                          </p:stCondLst>
                                        </p:cTn>
                                        <p:tgtEl>
                                          <p:spTgt spid="52"/>
                                        </p:tgtEl>
                                        <p:attrNameLst>
                                          <p:attrName>style.visibility</p:attrName>
                                        </p:attrNameLst>
                                      </p:cBhvr>
                                      <p:to>
                                        <p:strVal val="visible"/>
                                      </p:to>
                                    </p:set>
                                    <p:anim calcmode="lin" valueType="num">
                                      <p:cBhvr additive="base">
                                        <p:cTn id="168" dur="500" fill="hold"/>
                                        <p:tgtEl>
                                          <p:spTgt spid="52"/>
                                        </p:tgtEl>
                                        <p:attrNameLst>
                                          <p:attrName>ppt_x</p:attrName>
                                        </p:attrNameLst>
                                      </p:cBhvr>
                                      <p:tavLst>
                                        <p:tav tm="0">
                                          <p:val>
                                            <p:strVal val="#ppt_x"/>
                                          </p:val>
                                        </p:tav>
                                        <p:tav tm="100000">
                                          <p:val>
                                            <p:strVal val="#ppt_x"/>
                                          </p:val>
                                        </p:tav>
                                      </p:tavLst>
                                    </p:anim>
                                    <p:anim calcmode="lin" valueType="num">
                                      <p:cBhvr additive="base">
                                        <p:cTn id="169" dur="500" fill="hold"/>
                                        <p:tgtEl>
                                          <p:spTgt spid="52"/>
                                        </p:tgtEl>
                                        <p:attrNameLst>
                                          <p:attrName>ppt_y</p:attrName>
                                        </p:attrNameLst>
                                      </p:cBhvr>
                                      <p:tavLst>
                                        <p:tav tm="0">
                                          <p:val>
                                            <p:strVal val="0-#ppt_h/2"/>
                                          </p:val>
                                        </p:tav>
                                        <p:tav tm="100000">
                                          <p:val>
                                            <p:strVal val="#ppt_y"/>
                                          </p:val>
                                        </p:tav>
                                      </p:tavLst>
                                    </p:anim>
                                  </p:childTnLst>
                                </p:cTn>
                              </p:par>
                            </p:childTnLst>
                          </p:cTn>
                        </p:par>
                        <p:par>
                          <p:cTn id="170" fill="hold">
                            <p:stCondLst>
                              <p:cond delay="9500"/>
                            </p:stCondLst>
                            <p:childTnLst>
                              <p:par>
                                <p:cTn id="171" presetID="2" presetClass="entr" presetSubtype="1" fill="hold" nodeType="afterEffect">
                                  <p:stCondLst>
                                    <p:cond delay="0"/>
                                  </p:stCondLst>
                                  <p:childTnLst>
                                    <p:set>
                                      <p:cBhvr>
                                        <p:cTn id="172" dur="1" fill="hold">
                                          <p:stCondLst>
                                            <p:cond delay="0"/>
                                          </p:stCondLst>
                                        </p:cTn>
                                        <p:tgtEl>
                                          <p:spTgt spid="53"/>
                                        </p:tgtEl>
                                        <p:attrNameLst>
                                          <p:attrName>style.visibility</p:attrName>
                                        </p:attrNameLst>
                                      </p:cBhvr>
                                      <p:to>
                                        <p:strVal val="visible"/>
                                      </p:to>
                                    </p:set>
                                    <p:anim calcmode="lin" valueType="num">
                                      <p:cBhvr additive="base">
                                        <p:cTn id="173" dur="500" fill="hold"/>
                                        <p:tgtEl>
                                          <p:spTgt spid="53"/>
                                        </p:tgtEl>
                                        <p:attrNameLst>
                                          <p:attrName>ppt_x</p:attrName>
                                        </p:attrNameLst>
                                      </p:cBhvr>
                                      <p:tavLst>
                                        <p:tav tm="0">
                                          <p:val>
                                            <p:strVal val="#ppt_x"/>
                                          </p:val>
                                        </p:tav>
                                        <p:tav tm="100000">
                                          <p:val>
                                            <p:strVal val="#ppt_x"/>
                                          </p:val>
                                        </p:tav>
                                      </p:tavLst>
                                    </p:anim>
                                    <p:anim calcmode="lin" valueType="num">
                                      <p:cBhvr additive="base">
                                        <p:cTn id="174" dur="500" fill="hold"/>
                                        <p:tgtEl>
                                          <p:spTgt spid="53"/>
                                        </p:tgtEl>
                                        <p:attrNameLst>
                                          <p:attrName>ppt_y</p:attrName>
                                        </p:attrNameLst>
                                      </p:cBhvr>
                                      <p:tavLst>
                                        <p:tav tm="0">
                                          <p:val>
                                            <p:strVal val="0-#ppt_h/2"/>
                                          </p:val>
                                        </p:tav>
                                        <p:tav tm="100000">
                                          <p:val>
                                            <p:strVal val="#ppt_y"/>
                                          </p:val>
                                        </p:tav>
                                      </p:tavLst>
                                    </p:anim>
                                  </p:childTnLst>
                                </p:cTn>
                              </p:par>
                              <p:par>
                                <p:cTn id="175" presetID="2" presetClass="entr" presetSubtype="1" fill="hold" nodeType="withEffect">
                                  <p:stCondLst>
                                    <p:cond delay="0"/>
                                  </p:stCondLst>
                                  <p:childTnLst>
                                    <p:set>
                                      <p:cBhvr>
                                        <p:cTn id="176" dur="1" fill="hold">
                                          <p:stCondLst>
                                            <p:cond delay="0"/>
                                          </p:stCondLst>
                                        </p:cTn>
                                        <p:tgtEl>
                                          <p:spTgt spid="54"/>
                                        </p:tgtEl>
                                        <p:attrNameLst>
                                          <p:attrName>style.visibility</p:attrName>
                                        </p:attrNameLst>
                                      </p:cBhvr>
                                      <p:to>
                                        <p:strVal val="visible"/>
                                      </p:to>
                                    </p:set>
                                    <p:anim calcmode="lin" valueType="num">
                                      <p:cBhvr additive="base">
                                        <p:cTn id="177" dur="500" fill="hold"/>
                                        <p:tgtEl>
                                          <p:spTgt spid="54"/>
                                        </p:tgtEl>
                                        <p:attrNameLst>
                                          <p:attrName>ppt_x</p:attrName>
                                        </p:attrNameLst>
                                      </p:cBhvr>
                                      <p:tavLst>
                                        <p:tav tm="0">
                                          <p:val>
                                            <p:strVal val="#ppt_x"/>
                                          </p:val>
                                        </p:tav>
                                        <p:tav tm="100000">
                                          <p:val>
                                            <p:strVal val="#ppt_x"/>
                                          </p:val>
                                        </p:tav>
                                      </p:tavLst>
                                    </p:anim>
                                    <p:anim calcmode="lin" valueType="num">
                                      <p:cBhvr additive="base">
                                        <p:cTn id="178" dur="500" fill="hold"/>
                                        <p:tgtEl>
                                          <p:spTgt spid="54"/>
                                        </p:tgtEl>
                                        <p:attrNameLst>
                                          <p:attrName>ppt_y</p:attrName>
                                        </p:attrNameLst>
                                      </p:cBhvr>
                                      <p:tavLst>
                                        <p:tav tm="0">
                                          <p:val>
                                            <p:strVal val="0-#ppt_h/2"/>
                                          </p:val>
                                        </p:tav>
                                        <p:tav tm="100000">
                                          <p:val>
                                            <p:strVal val="#ppt_y"/>
                                          </p:val>
                                        </p:tav>
                                      </p:tavLst>
                                    </p:anim>
                                  </p:childTnLst>
                                </p:cTn>
                              </p:par>
                            </p:childTnLst>
                          </p:cTn>
                        </p:par>
                        <p:par>
                          <p:cTn id="179" fill="hold">
                            <p:stCondLst>
                              <p:cond delay="10000"/>
                            </p:stCondLst>
                            <p:childTnLst>
                              <p:par>
                                <p:cTn id="180" presetID="2" presetClass="entr" presetSubtype="1" fill="hold" nodeType="afterEffect">
                                  <p:stCondLst>
                                    <p:cond delay="0"/>
                                  </p:stCondLst>
                                  <p:childTnLst>
                                    <p:set>
                                      <p:cBhvr>
                                        <p:cTn id="181" dur="1" fill="hold">
                                          <p:stCondLst>
                                            <p:cond delay="0"/>
                                          </p:stCondLst>
                                        </p:cTn>
                                        <p:tgtEl>
                                          <p:spTgt spid="56"/>
                                        </p:tgtEl>
                                        <p:attrNameLst>
                                          <p:attrName>style.visibility</p:attrName>
                                        </p:attrNameLst>
                                      </p:cBhvr>
                                      <p:to>
                                        <p:strVal val="visible"/>
                                      </p:to>
                                    </p:set>
                                    <p:anim calcmode="lin" valueType="num">
                                      <p:cBhvr additive="base">
                                        <p:cTn id="182" dur="500" fill="hold"/>
                                        <p:tgtEl>
                                          <p:spTgt spid="56"/>
                                        </p:tgtEl>
                                        <p:attrNameLst>
                                          <p:attrName>ppt_x</p:attrName>
                                        </p:attrNameLst>
                                      </p:cBhvr>
                                      <p:tavLst>
                                        <p:tav tm="0">
                                          <p:val>
                                            <p:strVal val="#ppt_x"/>
                                          </p:val>
                                        </p:tav>
                                        <p:tav tm="100000">
                                          <p:val>
                                            <p:strVal val="#ppt_x"/>
                                          </p:val>
                                        </p:tav>
                                      </p:tavLst>
                                    </p:anim>
                                    <p:anim calcmode="lin" valueType="num">
                                      <p:cBhvr additive="base">
                                        <p:cTn id="183" dur="500" fill="hold"/>
                                        <p:tgtEl>
                                          <p:spTgt spid="56"/>
                                        </p:tgtEl>
                                        <p:attrNameLst>
                                          <p:attrName>ppt_y</p:attrName>
                                        </p:attrNameLst>
                                      </p:cBhvr>
                                      <p:tavLst>
                                        <p:tav tm="0">
                                          <p:val>
                                            <p:strVal val="0-#ppt_h/2"/>
                                          </p:val>
                                        </p:tav>
                                        <p:tav tm="100000">
                                          <p:val>
                                            <p:strVal val="#ppt_y"/>
                                          </p:val>
                                        </p:tav>
                                      </p:tavLst>
                                    </p:anim>
                                  </p:childTnLst>
                                </p:cTn>
                              </p:par>
                            </p:childTnLst>
                          </p:cTn>
                        </p:par>
                        <p:par>
                          <p:cTn id="184" fill="hold">
                            <p:stCondLst>
                              <p:cond delay="10500"/>
                            </p:stCondLst>
                            <p:childTnLst>
                              <p:par>
                                <p:cTn id="185" presetID="0" presetClass="path" presetSubtype="0" decel="50000" fill="hold" nodeType="afterEffect">
                                  <p:stCondLst>
                                    <p:cond delay="0"/>
                                  </p:stCondLst>
                                  <p:childTnLst>
                                    <p:animMotion origin="layout" path="M 0.00034 4.22709E-6 C -0.00018 0.17525 -0.00018 0.3505 -0.00104 0.52607 C -0.00122 0.5273 -0.00191 0.5236 -0.00226 0.52267 C -0.00278 0.52175 -0.00313 0.52082 -0.00365 0.52021 C -0.00625 0.51712 -0.00625 0.51897 -0.00816 0.51558 C -0.01215 0.50848 -0.01684 0.50416 -0.02239 0.50169 C -0.02673 0.49706 -0.03212 0.49768 -0.0368 0.4949 C -0.046 0.4949 -0.07308 0.49213 -0.08731 0.4983 C -0.09252 0.50046 -0.09582 0.50663 -0.10103 0.50879 C -0.10398 0.51187 -0.10675 0.51434 -0.11005 0.51558 C -0.11457 0.51835 -0.11804 0.52237 -0.12168 0.5273 C -0.11439 0.52854 -0.1071 0.53039 -0.09964 0.53193 C -0.09582 0.53502 -0.09217 0.53748 -0.08801 0.53872 C -0.08558 0.5415 -0.08506 0.54612 -0.0828 0.55013 C -0.08002 0.55538 -0.07673 0.56093 -0.07308 0.56525 C -0.07187 0.57112 -0.06857 0.57605 -0.06596 0.58037 C -0.06544 0.58099 -0.06475 0.58161 -0.06405 0.58253 C -0.06371 0.58315 -0.06214 0.585 -0.06267 0.585 C -0.06353 0.585 -0.06388 0.58315 -0.06457 0.58253 C -0.06527 0.58191 -0.06787 0.58068 -0.06857 0.58037 C -0.07516 0.58161 -0.08245 0.58284 -0.08801 0.58932 C -0.08922 0.59271 -0.09061 0.59457 -0.09131 0.59858 C -0.09148 0.60043 -0.09183 0.60444 -0.09183 0.60444 " pathEditMode="relative" ptsTypes="ffffffffffffffffffffffA">
                                      <p:cBhvr>
                                        <p:cTn id="186" dur="1000" fill="hold"/>
                                        <p:tgtEl>
                                          <p:spTgt spid="5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F90624C-99C6-4F23-ABA1-9FEC65010E03}"/>
              </a:ext>
            </a:extLst>
          </p:cNvPr>
          <p:cNvGrpSpPr/>
          <p:nvPr/>
        </p:nvGrpSpPr>
        <p:grpSpPr>
          <a:xfrm>
            <a:off x="5946327" y="2080844"/>
            <a:ext cx="2662936" cy="390792"/>
            <a:chOff x="6250860" y="1613087"/>
            <a:chExt cx="2662936" cy="390792"/>
          </a:xfrm>
        </p:grpSpPr>
        <p:pic>
          <p:nvPicPr>
            <p:cNvPr id="5" name="Picture 4">
              <a:extLst>
                <a:ext uri="{FF2B5EF4-FFF2-40B4-BE49-F238E27FC236}">
                  <a16:creationId xmlns:a16="http://schemas.microsoft.com/office/drawing/2014/main" id="{7210A2A1-9E82-4F4A-99B8-58CEC9A73C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50860" y="1677071"/>
              <a:ext cx="282237" cy="282237"/>
            </a:xfrm>
            <a:prstGeom prst="rect">
              <a:avLst/>
            </a:prstGeom>
          </p:spPr>
        </p:pic>
        <p:sp>
          <p:nvSpPr>
            <p:cNvPr id="6" name="TextBox 5">
              <a:extLst>
                <a:ext uri="{FF2B5EF4-FFF2-40B4-BE49-F238E27FC236}">
                  <a16:creationId xmlns:a16="http://schemas.microsoft.com/office/drawing/2014/main" id="{71C8991B-7E2B-49BB-A25D-DDF868BCE1F6}"/>
                </a:ext>
              </a:extLst>
            </p:cNvPr>
            <p:cNvSpPr txBox="1"/>
            <p:nvPr/>
          </p:nvSpPr>
          <p:spPr>
            <a:xfrm>
              <a:off x="6522311" y="1613087"/>
              <a:ext cx="552555" cy="369332"/>
            </a:xfrm>
            <a:prstGeom prst="rect">
              <a:avLst/>
            </a:prstGeom>
            <a:noFill/>
          </p:spPr>
          <p:txBody>
            <a:bodyPr wrap="none" rtlCol="0">
              <a:spAutoFit/>
            </a:bodyPr>
            <a:lstStyle/>
            <a:p>
              <a:r>
                <a:rPr lang="en-US" b="1" dirty="0"/>
                <a:t>You</a:t>
              </a:r>
            </a:p>
          </p:txBody>
        </p:sp>
        <p:sp>
          <p:nvSpPr>
            <p:cNvPr id="7" name="TextBox 6">
              <a:extLst>
                <a:ext uri="{FF2B5EF4-FFF2-40B4-BE49-F238E27FC236}">
                  <a16:creationId xmlns:a16="http://schemas.microsoft.com/office/drawing/2014/main" id="{3B042D3B-55BB-462B-853C-384343FF8168}"/>
                </a:ext>
              </a:extLst>
            </p:cNvPr>
            <p:cNvSpPr txBox="1"/>
            <p:nvPr/>
          </p:nvSpPr>
          <p:spPr>
            <a:xfrm>
              <a:off x="8083119" y="1613087"/>
              <a:ext cx="830677" cy="369332"/>
            </a:xfrm>
            <a:prstGeom prst="rect">
              <a:avLst/>
            </a:prstGeom>
            <a:noFill/>
          </p:spPr>
          <p:txBody>
            <a:bodyPr wrap="none" rtlCol="0">
              <a:spAutoFit/>
            </a:bodyPr>
            <a:lstStyle/>
            <a:p>
              <a:r>
                <a:rPr lang="en-US" b="1" dirty="0"/>
                <a:t>£62.53</a:t>
              </a:r>
            </a:p>
          </p:txBody>
        </p:sp>
        <p:cxnSp>
          <p:nvCxnSpPr>
            <p:cNvPr id="8" name="Straight Connector 7">
              <a:extLst>
                <a:ext uri="{FF2B5EF4-FFF2-40B4-BE49-F238E27FC236}">
                  <a16:creationId xmlns:a16="http://schemas.microsoft.com/office/drawing/2014/main" id="{7152B657-FE04-4C9C-B3F2-2A9314AAB1C7}"/>
                </a:ext>
              </a:extLst>
            </p:cNvPr>
            <p:cNvCxnSpPr/>
            <p:nvPr/>
          </p:nvCxnSpPr>
          <p:spPr>
            <a:xfrm>
              <a:off x="6268665" y="2003879"/>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21121792-9609-438C-BB03-AEC047A7BF93}"/>
              </a:ext>
            </a:extLst>
          </p:cNvPr>
          <p:cNvGrpSpPr/>
          <p:nvPr/>
        </p:nvGrpSpPr>
        <p:grpSpPr>
          <a:xfrm>
            <a:off x="5946327" y="2449781"/>
            <a:ext cx="2662936" cy="386259"/>
            <a:chOff x="6250860" y="1982024"/>
            <a:chExt cx="2662936" cy="386259"/>
          </a:xfrm>
        </p:grpSpPr>
        <p:pic>
          <p:nvPicPr>
            <p:cNvPr id="10" name="Picture 9" descr="ER.png">
              <a:extLst>
                <a:ext uri="{FF2B5EF4-FFF2-40B4-BE49-F238E27FC236}">
                  <a16:creationId xmlns:a16="http://schemas.microsoft.com/office/drawing/2014/main" id="{FC85B15D-D4C1-4E8F-B674-2B45200DBD3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50860" y="2046008"/>
              <a:ext cx="282237" cy="282237"/>
            </a:xfrm>
            <a:prstGeom prst="rect">
              <a:avLst/>
            </a:prstGeom>
          </p:spPr>
        </p:pic>
        <p:sp>
          <p:nvSpPr>
            <p:cNvPr id="11" name="TextBox 10">
              <a:extLst>
                <a:ext uri="{FF2B5EF4-FFF2-40B4-BE49-F238E27FC236}">
                  <a16:creationId xmlns:a16="http://schemas.microsoft.com/office/drawing/2014/main" id="{E778EC36-266B-4D1A-9366-BBD1019C0107}"/>
                </a:ext>
              </a:extLst>
            </p:cNvPr>
            <p:cNvSpPr txBox="1"/>
            <p:nvPr/>
          </p:nvSpPr>
          <p:spPr>
            <a:xfrm>
              <a:off x="6522311" y="1982024"/>
              <a:ext cx="1603023" cy="369332"/>
            </a:xfrm>
            <a:prstGeom prst="rect">
              <a:avLst/>
            </a:prstGeom>
            <a:noFill/>
          </p:spPr>
          <p:txBody>
            <a:bodyPr wrap="none" rtlCol="0">
              <a:spAutoFit/>
            </a:bodyPr>
            <a:lstStyle/>
            <a:p>
              <a:r>
                <a:rPr lang="en-US" b="1" dirty="0"/>
                <a:t>Your employer</a:t>
              </a:r>
            </a:p>
          </p:txBody>
        </p:sp>
        <p:sp>
          <p:nvSpPr>
            <p:cNvPr id="12" name="TextBox 11">
              <a:extLst>
                <a:ext uri="{FF2B5EF4-FFF2-40B4-BE49-F238E27FC236}">
                  <a16:creationId xmlns:a16="http://schemas.microsoft.com/office/drawing/2014/main" id="{427DB007-B7FD-4B37-A30F-7CFADBA598AC}"/>
                </a:ext>
              </a:extLst>
            </p:cNvPr>
            <p:cNvSpPr txBox="1"/>
            <p:nvPr/>
          </p:nvSpPr>
          <p:spPr>
            <a:xfrm>
              <a:off x="8083119" y="1982024"/>
              <a:ext cx="830677" cy="369332"/>
            </a:xfrm>
            <a:prstGeom prst="rect">
              <a:avLst/>
            </a:prstGeom>
            <a:noFill/>
          </p:spPr>
          <p:txBody>
            <a:bodyPr wrap="none" rtlCol="0">
              <a:spAutoFit/>
            </a:bodyPr>
            <a:lstStyle/>
            <a:p>
              <a:r>
                <a:rPr lang="en-US" b="1" dirty="0"/>
                <a:t>£46.90</a:t>
              </a:r>
            </a:p>
          </p:txBody>
        </p:sp>
        <p:cxnSp>
          <p:nvCxnSpPr>
            <p:cNvPr id="13" name="Straight Connector 12">
              <a:extLst>
                <a:ext uri="{FF2B5EF4-FFF2-40B4-BE49-F238E27FC236}">
                  <a16:creationId xmlns:a16="http://schemas.microsoft.com/office/drawing/2014/main" id="{1A1AADA2-5818-4BD3-A659-124352EDAB60}"/>
                </a:ext>
              </a:extLst>
            </p:cNvPr>
            <p:cNvCxnSpPr/>
            <p:nvPr/>
          </p:nvCxnSpPr>
          <p:spPr>
            <a:xfrm flipV="1">
              <a:off x="6268665" y="2368282"/>
              <a:ext cx="2556343" cy="1"/>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14" name="Group 13">
            <a:extLst>
              <a:ext uri="{FF2B5EF4-FFF2-40B4-BE49-F238E27FC236}">
                <a16:creationId xmlns:a16="http://schemas.microsoft.com/office/drawing/2014/main" id="{73A691F4-C6A5-4B95-BC15-1BE9C0FC3472}"/>
              </a:ext>
            </a:extLst>
          </p:cNvPr>
          <p:cNvGrpSpPr/>
          <p:nvPr/>
        </p:nvGrpSpPr>
        <p:grpSpPr>
          <a:xfrm>
            <a:off x="5946327" y="2800916"/>
            <a:ext cx="2779930" cy="399527"/>
            <a:chOff x="6250860" y="2333159"/>
            <a:chExt cx="2779930" cy="399527"/>
          </a:xfrm>
        </p:grpSpPr>
        <p:pic>
          <p:nvPicPr>
            <p:cNvPr id="15" name="Picture 14">
              <a:extLst>
                <a:ext uri="{FF2B5EF4-FFF2-40B4-BE49-F238E27FC236}">
                  <a16:creationId xmlns:a16="http://schemas.microsoft.com/office/drawing/2014/main" id="{79E2981C-B758-4ECF-AB74-4AB293BC2E0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50860" y="2403077"/>
              <a:ext cx="282237" cy="282237"/>
            </a:xfrm>
            <a:prstGeom prst="rect">
              <a:avLst/>
            </a:prstGeom>
          </p:spPr>
        </p:pic>
        <p:sp>
          <p:nvSpPr>
            <p:cNvPr id="16" name="TextBox 15">
              <a:extLst>
                <a:ext uri="{FF2B5EF4-FFF2-40B4-BE49-F238E27FC236}">
                  <a16:creationId xmlns:a16="http://schemas.microsoft.com/office/drawing/2014/main" id="{9033794D-3332-456D-8017-1C807BEB050F}"/>
                </a:ext>
              </a:extLst>
            </p:cNvPr>
            <p:cNvSpPr txBox="1"/>
            <p:nvPr/>
          </p:nvSpPr>
          <p:spPr>
            <a:xfrm>
              <a:off x="6522311" y="2333159"/>
              <a:ext cx="1082348" cy="369332"/>
            </a:xfrm>
            <a:prstGeom prst="rect">
              <a:avLst/>
            </a:prstGeom>
            <a:noFill/>
          </p:spPr>
          <p:txBody>
            <a:bodyPr wrap="none" rtlCol="0">
              <a:spAutoFit/>
            </a:bodyPr>
            <a:lstStyle/>
            <a:p>
              <a:r>
                <a:rPr lang="en-US" b="1" dirty="0"/>
                <a:t>Tax relief</a:t>
              </a:r>
            </a:p>
          </p:txBody>
        </p:sp>
        <p:sp>
          <p:nvSpPr>
            <p:cNvPr id="17" name="TextBox 16">
              <a:extLst>
                <a:ext uri="{FF2B5EF4-FFF2-40B4-BE49-F238E27FC236}">
                  <a16:creationId xmlns:a16="http://schemas.microsoft.com/office/drawing/2014/main" id="{63016FA1-5D9F-4CBD-9717-48A1D6829D8E}"/>
                </a:ext>
              </a:extLst>
            </p:cNvPr>
            <p:cNvSpPr txBox="1"/>
            <p:nvPr/>
          </p:nvSpPr>
          <p:spPr>
            <a:xfrm>
              <a:off x="8200113" y="2333159"/>
              <a:ext cx="830677" cy="369332"/>
            </a:xfrm>
            <a:prstGeom prst="rect">
              <a:avLst/>
            </a:prstGeom>
            <a:noFill/>
          </p:spPr>
          <p:txBody>
            <a:bodyPr wrap="none" rtlCol="0">
              <a:spAutoFit/>
            </a:bodyPr>
            <a:lstStyle/>
            <a:p>
              <a:r>
                <a:rPr lang="en-US" b="1" dirty="0"/>
                <a:t>£15.63</a:t>
              </a:r>
            </a:p>
          </p:txBody>
        </p:sp>
        <p:cxnSp>
          <p:nvCxnSpPr>
            <p:cNvPr id="18" name="Straight Connector 17">
              <a:extLst>
                <a:ext uri="{FF2B5EF4-FFF2-40B4-BE49-F238E27FC236}">
                  <a16:creationId xmlns:a16="http://schemas.microsoft.com/office/drawing/2014/main" id="{3DA4311B-7395-4B2C-A303-EADE402682D1}"/>
                </a:ext>
              </a:extLst>
            </p:cNvPr>
            <p:cNvCxnSpPr/>
            <p:nvPr/>
          </p:nvCxnSpPr>
          <p:spPr>
            <a:xfrm>
              <a:off x="6268665" y="2732686"/>
              <a:ext cx="2556343"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19" name="Group 18">
            <a:extLst>
              <a:ext uri="{FF2B5EF4-FFF2-40B4-BE49-F238E27FC236}">
                <a16:creationId xmlns:a16="http://schemas.microsoft.com/office/drawing/2014/main" id="{9BAC10BF-F4F2-4DB3-BFF7-53209E5F5944}"/>
              </a:ext>
            </a:extLst>
          </p:cNvPr>
          <p:cNvGrpSpPr/>
          <p:nvPr/>
        </p:nvGrpSpPr>
        <p:grpSpPr>
          <a:xfrm>
            <a:off x="5859768" y="1524340"/>
            <a:ext cx="2663748" cy="567833"/>
            <a:chOff x="6164301" y="1071643"/>
            <a:chExt cx="2663748" cy="567833"/>
          </a:xfrm>
        </p:grpSpPr>
        <p:cxnSp>
          <p:nvCxnSpPr>
            <p:cNvPr id="20" name="Straight Connector 19">
              <a:extLst>
                <a:ext uri="{FF2B5EF4-FFF2-40B4-BE49-F238E27FC236}">
                  <a16:creationId xmlns:a16="http://schemas.microsoft.com/office/drawing/2014/main" id="{BACF7C36-4603-44FE-9643-8BFEF0EA6959}"/>
                </a:ext>
              </a:extLst>
            </p:cNvPr>
            <p:cNvCxnSpPr/>
            <p:nvPr/>
          </p:nvCxnSpPr>
          <p:spPr>
            <a:xfrm>
              <a:off x="6268665" y="1639476"/>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D1D10A3F-DC01-4B79-AE16-DBA8B8458409}"/>
                </a:ext>
              </a:extLst>
            </p:cNvPr>
            <p:cNvSpPr txBox="1"/>
            <p:nvPr/>
          </p:nvSpPr>
          <p:spPr>
            <a:xfrm>
              <a:off x="6164301" y="1071643"/>
              <a:ext cx="2663748" cy="561692"/>
            </a:xfrm>
            <a:prstGeom prst="rect">
              <a:avLst/>
            </a:prstGeom>
            <a:noFill/>
          </p:spPr>
          <p:txBody>
            <a:bodyPr wrap="none" rtlCol="0">
              <a:spAutoFit/>
            </a:bodyPr>
            <a:lstStyle/>
            <a:p>
              <a:pPr>
                <a:lnSpc>
                  <a:spcPts val="1800"/>
                </a:lnSpc>
              </a:pPr>
              <a:r>
                <a:rPr lang="en-US" b="1" dirty="0">
                  <a:solidFill>
                    <a:schemeClr val="bg2"/>
                  </a:solidFill>
                </a:rPr>
                <a:t>Example: </a:t>
              </a:r>
              <a:br>
                <a:rPr lang="en-US" b="1" dirty="0">
                  <a:solidFill>
                    <a:schemeClr val="bg2"/>
                  </a:solidFill>
                </a:rPr>
              </a:br>
              <a:r>
                <a:rPr lang="en-US" b="1" dirty="0">
                  <a:solidFill>
                    <a:schemeClr val="bg2"/>
                  </a:solidFill>
                </a:rPr>
                <a:t>salary of £25,000 per year</a:t>
              </a:r>
            </a:p>
          </p:txBody>
        </p:sp>
      </p:grpSp>
      <p:grpSp>
        <p:nvGrpSpPr>
          <p:cNvPr id="22" name="Group 21">
            <a:extLst>
              <a:ext uri="{FF2B5EF4-FFF2-40B4-BE49-F238E27FC236}">
                <a16:creationId xmlns:a16="http://schemas.microsoft.com/office/drawing/2014/main" id="{BA6F0C3C-3C73-4B9B-B6A8-3B4AADC2F478}"/>
              </a:ext>
            </a:extLst>
          </p:cNvPr>
          <p:cNvGrpSpPr/>
          <p:nvPr/>
        </p:nvGrpSpPr>
        <p:grpSpPr>
          <a:xfrm>
            <a:off x="5946327" y="3235126"/>
            <a:ext cx="2779954" cy="560092"/>
            <a:chOff x="6250860" y="2767369"/>
            <a:chExt cx="2779954" cy="560092"/>
          </a:xfrm>
        </p:grpSpPr>
        <p:sp>
          <p:nvSpPr>
            <p:cNvPr id="23" name="TextBox 22">
              <a:extLst>
                <a:ext uri="{FF2B5EF4-FFF2-40B4-BE49-F238E27FC236}">
                  <a16:creationId xmlns:a16="http://schemas.microsoft.com/office/drawing/2014/main" id="{F15DA7C5-40CB-4045-AA8E-5279435FE6E8}"/>
                </a:ext>
              </a:extLst>
            </p:cNvPr>
            <p:cNvSpPr txBox="1"/>
            <p:nvPr/>
          </p:nvSpPr>
          <p:spPr>
            <a:xfrm>
              <a:off x="6522311" y="2767369"/>
              <a:ext cx="1056700" cy="369332"/>
            </a:xfrm>
            <a:prstGeom prst="rect">
              <a:avLst/>
            </a:prstGeom>
            <a:noFill/>
          </p:spPr>
          <p:txBody>
            <a:bodyPr wrap="none" rtlCol="0">
              <a:spAutoFit/>
            </a:bodyPr>
            <a:lstStyle/>
            <a:p>
              <a:r>
                <a:rPr lang="en-US" b="1" dirty="0"/>
                <a:t>TOTAL of</a:t>
              </a:r>
            </a:p>
          </p:txBody>
        </p:sp>
        <p:sp>
          <p:nvSpPr>
            <p:cNvPr id="24" name="TextBox 23">
              <a:extLst>
                <a:ext uri="{FF2B5EF4-FFF2-40B4-BE49-F238E27FC236}">
                  <a16:creationId xmlns:a16="http://schemas.microsoft.com/office/drawing/2014/main" id="{832D8361-4359-437C-9727-276326C63D36}"/>
                </a:ext>
              </a:extLst>
            </p:cNvPr>
            <p:cNvSpPr txBox="1"/>
            <p:nvPr/>
          </p:nvSpPr>
          <p:spPr>
            <a:xfrm>
              <a:off x="8083119" y="2767369"/>
              <a:ext cx="947695" cy="553998"/>
            </a:xfrm>
            <a:prstGeom prst="rect">
              <a:avLst/>
            </a:prstGeom>
            <a:noFill/>
          </p:spPr>
          <p:txBody>
            <a:bodyPr wrap="none" rtlCol="0">
              <a:spAutoFit/>
            </a:bodyPr>
            <a:lstStyle/>
            <a:p>
              <a:r>
                <a:rPr lang="en-US" b="1" dirty="0"/>
                <a:t>£125.06</a:t>
              </a:r>
              <a:br>
                <a:rPr lang="en-US" b="1" dirty="0"/>
              </a:br>
              <a:r>
                <a:rPr lang="en-US" sz="1200" dirty="0"/>
                <a:t>per month</a:t>
              </a:r>
            </a:p>
          </p:txBody>
        </p:sp>
        <p:pic>
          <p:nvPicPr>
            <p:cNvPr id="25" name="Picture 24" descr="Pot_Pension_Fill3.png">
              <a:extLst>
                <a:ext uri="{FF2B5EF4-FFF2-40B4-BE49-F238E27FC236}">
                  <a16:creationId xmlns:a16="http://schemas.microsoft.com/office/drawing/2014/main" id="{F753A3B4-28F1-432B-A580-195B3C3C097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250860" y="2798279"/>
              <a:ext cx="293416" cy="328933"/>
            </a:xfrm>
            <a:prstGeom prst="rect">
              <a:avLst/>
            </a:prstGeom>
          </p:spPr>
        </p:pic>
        <p:cxnSp>
          <p:nvCxnSpPr>
            <p:cNvPr id="26" name="Straight Connector 25">
              <a:extLst>
                <a:ext uri="{FF2B5EF4-FFF2-40B4-BE49-F238E27FC236}">
                  <a16:creationId xmlns:a16="http://schemas.microsoft.com/office/drawing/2014/main" id="{012779B2-676E-4A8A-805A-8589BE0CA7F0}"/>
                </a:ext>
              </a:extLst>
            </p:cNvPr>
            <p:cNvCxnSpPr/>
            <p:nvPr/>
          </p:nvCxnSpPr>
          <p:spPr>
            <a:xfrm>
              <a:off x="8125334" y="3327461"/>
              <a:ext cx="699674"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27" name="Group 26">
            <a:extLst>
              <a:ext uri="{FF2B5EF4-FFF2-40B4-BE49-F238E27FC236}">
                <a16:creationId xmlns:a16="http://schemas.microsoft.com/office/drawing/2014/main" id="{6D0A7FE7-265B-4583-8E32-CC59D322750F}"/>
              </a:ext>
            </a:extLst>
          </p:cNvPr>
          <p:cNvGrpSpPr/>
          <p:nvPr/>
        </p:nvGrpSpPr>
        <p:grpSpPr>
          <a:xfrm>
            <a:off x="3083845" y="2080844"/>
            <a:ext cx="2693942" cy="390792"/>
            <a:chOff x="3388378" y="1613087"/>
            <a:chExt cx="2693942" cy="390792"/>
          </a:xfrm>
        </p:grpSpPr>
        <p:pic>
          <p:nvPicPr>
            <p:cNvPr id="28" name="Picture 27">
              <a:extLst>
                <a:ext uri="{FF2B5EF4-FFF2-40B4-BE49-F238E27FC236}">
                  <a16:creationId xmlns:a16="http://schemas.microsoft.com/office/drawing/2014/main" id="{A7A62E76-A0CF-4D6B-BBEC-FF9500EF37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88378" y="1677071"/>
              <a:ext cx="282237" cy="282237"/>
            </a:xfrm>
            <a:prstGeom prst="rect">
              <a:avLst/>
            </a:prstGeom>
          </p:spPr>
        </p:pic>
        <p:sp>
          <p:nvSpPr>
            <p:cNvPr id="29" name="TextBox 28">
              <a:extLst>
                <a:ext uri="{FF2B5EF4-FFF2-40B4-BE49-F238E27FC236}">
                  <a16:creationId xmlns:a16="http://schemas.microsoft.com/office/drawing/2014/main" id="{E2E75521-6837-4CA1-87B8-C32720CD9439}"/>
                </a:ext>
              </a:extLst>
            </p:cNvPr>
            <p:cNvSpPr txBox="1"/>
            <p:nvPr/>
          </p:nvSpPr>
          <p:spPr>
            <a:xfrm>
              <a:off x="3659829" y="1613087"/>
              <a:ext cx="552555" cy="369332"/>
            </a:xfrm>
            <a:prstGeom prst="rect">
              <a:avLst/>
            </a:prstGeom>
            <a:noFill/>
          </p:spPr>
          <p:txBody>
            <a:bodyPr wrap="none" rtlCol="0">
              <a:spAutoFit/>
            </a:bodyPr>
            <a:lstStyle/>
            <a:p>
              <a:r>
                <a:rPr lang="en-US" b="1" dirty="0"/>
                <a:t>You</a:t>
              </a:r>
            </a:p>
          </p:txBody>
        </p:sp>
        <p:sp>
          <p:nvSpPr>
            <p:cNvPr id="30" name="TextBox 29">
              <a:extLst>
                <a:ext uri="{FF2B5EF4-FFF2-40B4-BE49-F238E27FC236}">
                  <a16:creationId xmlns:a16="http://schemas.microsoft.com/office/drawing/2014/main" id="{9111E38E-F52A-4264-A052-48E027D54EBC}"/>
                </a:ext>
              </a:extLst>
            </p:cNvPr>
            <p:cNvSpPr txBox="1"/>
            <p:nvPr/>
          </p:nvSpPr>
          <p:spPr>
            <a:xfrm>
              <a:off x="5251643" y="1613087"/>
              <a:ext cx="830677" cy="369332"/>
            </a:xfrm>
            <a:prstGeom prst="rect">
              <a:avLst/>
            </a:prstGeom>
            <a:noFill/>
          </p:spPr>
          <p:txBody>
            <a:bodyPr wrap="none" rtlCol="0">
              <a:spAutoFit/>
            </a:bodyPr>
            <a:lstStyle/>
            <a:p>
              <a:r>
                <a:rPr lang="en-US" b="1" dirty="0"/>
                <a:t>£37.53</a:t>
              </a:r>
            </a:p>
          </p:txBody>
        </p:sp>
        <p:cxnSp>
          <p:nvCxnSpPr>
            <p:cNvPr id="31" name="Straight Connector 30">
              <a:extLst>
                <a:ext uri="{FF2B5EF4-FFF2-40B4-BE49-F238E27FC236}">
                  <a16:creationId xmlns:a16="http://schemas.microsoft.com/office/drawing/2014/main" id="{F199BB56-F8E8-447D-831A-7CCD8D810FAB}"/>
                </a:ext>
              </a:extLst>
            </p:cNvPr>
            <p:cNvCxnSpPr/>
            <p:nvPr/>
          </p:nvCxnSpPr>
          <p:spPr>
            <a:xfrm>
              <a:off x="3406183" y="2003879"/>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32" name="Group 31">
            <a:extLst>
              <a:ext uri="{FF2B5EF4-FFF2-40B4-BE49-F238E27FC236}">
                <a16:creationId xmlns:a16="http://schemas.microsoft.com/office/drawing/2014/main" id="{AE31F0B1-47A3-4B40-A39D-6A24AAD058CE}"/>
              </a:ext>
            </a:extLst>
          </p:cNvPr>
          <p:cNvGrpSpPr/>
          <p:nvPr/>
        </p:nvGrpSpPr>
        <p:grpSpPr>
          <a:xfrm>
            <a:off x="3073379" y="2426473"/>
            <a:ext cx="2693943" cy="386259"/>
            <a:chOff x="3388378" y="1982024"/>
            <a:chExt cx="2693943" cy="386259"/>
          </a:xfrm>
        </p:grpSpPr>
        <p:pic>
          <p:nvPicPr>
            <p:cNvPr id="33" name="Picture 32" descr="ER.png">
              <a:extLst>
                <a:ext uri="{FF2B5EF4-FFF2-40B4-BE49-F238E27FC236}">
                  <a16:creationId xmlns:a16="http://schemas.microsoft.com/office/drawing/2014/main" id="{001A3228-0C9D-44FD-9269-2D7A1C17F4A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88378" y="2046008"/>
              <a:ext cx="282237" cy="282237"/>
            </a:xfrm>
            <a:prstGeom prst="rect">
              <a:avLst/>
            </a:prstGeom>
          </p:spPr>
        </p:pic>
        <p:sp>
          <p:nvSpPr>
            <p:cNvPr id="34" name="TextBox 33">
              <a:extLst>
                <a:ext uri="{FF2B5EF4-FFF2-40B4-BE49-F238E27FC236}">
                  <a16:creationId xmlns:a16="http://schemas.microsoft.com/office/drawing/2014/main" id="{6FF2D075-4948-46FC-B8F2-C153EF7E249A}"/>
                </a:ext>
              </a:extLst>
            </p:cNvPr>
            <p:cNvSpPr txBox="1"/>
            <p:nvPr/>
          </p:nvSpPr>
          <p:spPr>
            <a:xfrm>
              <a:off x="3659829" y="1982024"/>
              <a:ext cx="1603023" cy="369332"/>
            </a:xfrm>
            <a:prstGeom prst="rect">
              <a:avLst/>
            </a:prstGeom>
            <a:noFill/>
          </p:spPr>
          <p:txBody>
            <a:bodyPr wrap="none" rtlCol="0">
              <a:spAutoFit/>
            </a:bodyPr>
            <a:lstStyle/>
            <a:p>
              <a:r>
                <a:rPr lang="en-US" b="1" dirty="0"/>
                <a:t>Your employer</a:t>
              </a:r>
            </a:p>
          </p:txBody>
        </p:sp>
        <p:sp>
          <p:nvSpPr>
            <p:cNvPr id="35" name="TextBox 34">
              <a:extLst>
                <a:ext uri="{FF2B5EF4-FFF2-40B4-BE49-F238E27FC236}">
                  <a16:creationId xmlns:a16="http://schemas.microsoft.com/office/drawing/2014/main" id="{FD4E7B1D-2F1A-4471-95BE-2B4A930E749F}"/>
                </a:ext>
              </a:extLst>
            </p:cNvPr>
            <p:cNvSpPr txBox="1"/>
            <p:nvPr/>
          </p:nvSpPr>
          <p:spPr>
            <a:xfrm>
              <a:off x="5251644" y="1982024"/>
              <a:ext cx="830677" cy="369332"/>
            </a:xfrm>
            <a:prstGeom prst="rect">
              <a:avLst/>
            </a:prstGeom>
            <a:noFill/>
          </p:spPr>
          <p:txBody>
            <a:bodyPr wrap="none" rtlCol="0">
              <a:spAutoFit/>
            </a:bodyPr>
            <a:lstStyle/>
            <a:p>
              <a:r>
                <a:rPr lang="en-US" b="1" dirty="0"/>
                <a:t>£28.15</a:t>
              </a:r>
            </a:p>
          </p:txBody>
        </p:sp>
        <p:cxnSp>
          <p:nvCxnSpPr>
            <p:cNvPr id="36" name="Straight Connector 35">
              <a:extLst>
                <a:ext uri="{FF2B5EF4-FFF2-40B4-BE49-F238E27FC236}">
                  <a16:creationId xmlns:a16="http://schemas.microsoft.com/office/drawing/2014/main" id="{DB0A2969-9D89-4923-BE95-C654B70D3641}"/>
                </a:ext>
              </a:extLst>
            </p:cNvPr>
            <p:cNvCxnSpPr/>
            <p:nvPr/>
          </p:nvCxnSpPr>
          <p:spPr>
            <a:xfrm flipV="1">
              <a:off x="3406183" y="2368282"/>
              <a:ext cx="2556343" cy="1"/>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37" name="Group 36">
            <a:extLst>
              <a:ext uri="{FF2B5EF4-FFF2-40B4-BE49-F238E27FC236}">
                <a16:creationId xmlns:a16="http://schemas.microsoft.com/office/drawing/2014/main" id="{5F489807-C7D5-4AA4-BBCD-15395C4F9D7A}"/>
              </a:ext>
            </a:extLst>
          </p:cNvPr>
          <p:cNvGrpSpPr/>
          <p:nvPr/>
        </p:nvGrpSpPr>
        <p:grpSpPr>
          <a:xfrm>
            <a:off x="3083845" y="2800916"/>
            <a:ext cx="2681755" cy="399527"/>
            <a:chOff x="3388378" y="2333159"/>
            <a:chExt cx="2681755" cy="399527"/>
          </a:xfrm>
        </p:grpSpPr>
        <p:pic>
          <p:nvPicPr>
            <p:cNvPr id="38" name="Picture 37">
              <a:extLst>
                <a:ext uri="{FF2B5EF4-FFF2-40B4-BE49-F238E27FC236}">
                  <a16:creationId xmlns:a16="http://schemas.microsoft.com/office/drawing/2014/main" id="{C3494E14-FA24-4EE8-ADFE-3D70E7C4B28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88378" y="2403077"/>
              <a:ext cx="282237" cy="282237"/>
            </a:xfrm>
            <a:prstGeom prst="rect">
              <a:avLst/>
            </a:prstGeom>
          </p:spPr>
        </p:pic>
        <p:sp>
          <p:nvSpPr>
            <p:cNvPr id="39" name="TextBox 38">
              <a:extLst>
                <a:ext uri="{FF2B5EF4-FFF2-40B4-BE49-F238E27FC236}">
                  <a16:creationId xmlns:a16="http://schemas.microsoft.com/office/drawing/2014/main" id="{E10BBB58-F2EC-4EFA-A51C-65D770C5B7E4}"/>
                </a:ext>
              </a:extLst>
            </p:cNvPr>
            <p:cNvSpPr txBox="1"/>
            <p:nvPr/>
          </p:nvSpPr>
          <p:spPr>
            <a:xfrm>
              <a:off x="3659829" y="2333159"/>
              <a:ext cx="1082348" cy="369332"/>
            </a:xfrm>
            <a:prstGeom prst="rect">
              <a:avLst/>
            </a:prstGeom>
            <a:noFill/>
          </p:spPr>
          <p:txBody>
            <a:bodyPr wrap="none" rtlCol="0">
              <a:spAutoFit/>
            </a:bodyPr>
            <a:lstStyle/>
            <a:p>
              <a:r>
                <a:rPr lang="en-US" b="1" dirty="0"/>
                <a:t>Tax relief</a:t>
              </a:r>
            </a:p>
          </p:txBody>
        </p:sp>
        <p:sp>
          <p:nvSpPr>
            <p:cNvPr id="40" name="TextBox 39">
              <a:extLst>
                <a:ext uri="{FF2B5EF4-FFF2-40B4-BE49-F238E27FC236}">
                  <a16:creationId xmlns:a16="http://schemas.microsoft.com/office/drawing/2014/main" id="{373A9B72-FDDC-4824-9CAA-15182413115C}"/>
                </a:ext>
              </a:extLst>
            </p:cNvPr>
            <p:cNvSpPr txBox="1"/>
            <p:nvPr/>
          </p:nvSpPr>
          <p:spPr>
            <a:xfrm>
              <a:off x="5356476" y="2333159"/>
              <a:ext cx="713657" cy="369332"/>
            </a:xfrm>
            <a:prstGeom prst="rect">
              <a:avLst/>
            </a:prstGeom>
            <a:noFill/>
          </p:spPr>
          <p:txBody>
            <a:bodyPr wrap="none" rtlCol="0">
              <a:spAutoFit/>
            </a:bodyPr>
            <a:lstStyle/>
            <a:p>
              <a:r>
                <a:rPr lang="en-US" b="1" dirty="0"/>
                <a:t>£9.38</a:t>
              </a:r>
            </a:p>
          </p:txBody>
        </p:sp>
        <p:cxnSp>
          <p:nvCxnSpPr>
            <p:cNvPr id="41" name="Straight Connector 40">
              <a:extLst>
                <a:ext uri="{FF2B5EF4-FFF2-40B4-BE49-F238E27FC236}">
                  <a16:creationId xmlns:a16="http://schemas.microsoft.com/office/drawing/2014/main" id="{1EB926D0-9143-4BFF-8C15-B64ABC4B14C3}"/>
                </a:ext>
              </a:extLst>
            </p:cNvPr>
            <p:cNvCxnSpPr/>
            <p:nvPr/>
          </p:nvCxnSpPr>
          <p:spPr>
            <a:xfrm>
              <a:off x="3406183" y="2732686"/>
              <a:ext cx="2556343"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42" name="Group 41">
            <a:extLst>
              <a:ext uri="{FF2B5EF4-FFF2-40B4-BE49-F238E27FC236}">
                <a16:creationId xmlns:a16="http://schemas.microsoft.com/office/drawing/2014/main" id="{5202A335-2A56-4B30-A9D6-63B3A6A60B84}"/>
              </a:ext>
            </a:extLst>
          </p:cNvPr>
          <p:cNvGrpSpPr/>
          <p:nvPr/>
        </p:nvGrpSpPr>
        <p:grpSpPr>
          <a:xfrm>
            <a:off x="2997286" y="1524340"/>
            <a:ext cx="2663748" cy="572853"/>
            <a:chOff x="3301819" y="1066623"/>
            <a:chExt cx="2663748" cy="572853"/>
          </a:xfrm>
        </p:grpSpPr>
        <p:cxnSp>
          <p:nvCxnSpPr>
            <p:cNvPr id="43" name="Straight Connector 42">
              <a:extLst>
                <a:ext uri="{FF2B5EF4-FFF2-40B4-BE49-F238E27FC236}">
                  <a16:creationId xmlns:a16="http://schemas.microsoft.com/office/drawing/2014/main" id="{91A4FD65-B858-4027-B815-A40A407442C8}"/>
                </a:ext>
              </a:extLst>
            </p:cNvPr>
            <p:cNvCxnSpPr/>
            <p:nvPr/>
          </p:nvCxnSpPr>
          <p:spPr>
            <a:xfrm>
              <a:off x="3406183" y="1639476"/>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C74C5D2A-FE78-4746-869E-A11129471136}"/>
                </a:ext>
              </a:extLst>
            </p:cNvPr>
            <p:cNvSpPr txBox="1"/>
            <p:nvPr/>
          </p:nvSpPr>
          <p:spPr>
            <a:xfrm>
              <a:off x="3301819" y="1066623"/>
              <a:ext cx="2663748" cy="561692"/>
            </a:xfrm>
            <a:prstGeom prst="rect">
              <a:avLst/>
            </a:prstGeom>
            <a:noFill/>
          </p:spPr>
          <p:txBody>
            <a:bodyPr wrap="none" rtlCol="0">
              <a:spAutoFit/>
            </a:bodyPr>
            <a:lstStyle/>
            <a:p>
              <a:pPr>
                <a:lnSpc>
                  <a:spcPts val="1800"/>
                </a:lnSpc>
              </a:pPr>
              <a:r>
                <a:rPr lang="en-US" b="1" dirty="0">
                  <a:solidFill>
                    <a:schemeClr val="bg2"/>
                  </a:solidFill>
                </a:rPr>
                <a:t>Example: </a:t>
              </a:r>
              <a:br>
                <a:rPr lang="en-US" b="1" dirty="0">
                  <a:solidFill>
                    <a:schemeClr val="bg2"/>
                  </a:solidFill>
                </a:rPr>
              </a:br>
              <a:r>
                <a:rPr lang="en-US" b="1" dirty="0">
                  <a:solidFill>
                    <a:schemeClr val="bg2"/>
                  </a:solidFill>
                </a:rPr>
                <a:t>salary of £17,500 per year</a:t>
              </a:r>
            </a:p>
          </p:txBody>
        </p:sp>
      </p:grpSp>
      <p:grpSp>
        <p:nvGrpSpPr>
          <p:cNvPr id="45" name="Group 44">
            <a:extLst>
              <a:ext uri="{FF2B5EF4-FFF2-40B4-BE49-F238E27FC236}">
                <a16:creationId xmlns:a16="http://schemas.microsoft.com/office/drawing/2014/main" id="{3386D2FF-9689-4864-A190-A3B80C3681FD}"/>
              </a:ext>
            </a:extLst>
          </p:cNvPr>
          <p:cNvGrpSpPr/>
          <p:nvPr/>
        </p:nvGrpSpPr>
        <p:grpSpPr>
          <a:xfrm>
            <a:off x="3083845" y="3235126"/>
            <a:ext cx="2664018" cy="560092"/>
            <a:chOff x="3388378" y="2767369"/>
            <a:chExt cx="2664018" cy="560092"/>
          </a:xfrm>
        </p:grpSpPr>
        <p:sp>
          <p:nvSpPr>
            <p:cNvPr id="46" name="TextBox 45">
              <a:extLst>
                <a:ext uri="{FF2B5EF4-FFF2-40B4-BE49-F238E27FC236}">
                  <a16:creationId xmlns:a16="http://schemas.microsoft.com/office/drawing/2014/main" id="{64DF7404-A1F1-4579-B060-373B4C4CF7A3}"/>
                </a:ext>
              </a:extLst>
            </p:cNvPr>
            <p:cNvSpPr txBox="1"/>
            <p:nvPr/>
          </p:nvSpPr>
          <p:spPr>
            <a:xfrm>
              <a:off x="3659829" y="2767369"/>
              <a:ext cx="1056700" cy="369332"/>
            </a:xfrm>
            <a:prstGeom prst="rect">
              <a:avLst/>
            </a:prstGeom>
            <a:noFill/>
          </p:spPr>
          <p:txBody>
            <a:bodyPr wrap="none" rtlCol="0">
              <a:spAutoFit/>
            </a:bodyPr>
            <a:lstStyle/>
            <a:p>
              <a:r>
                <a:rPr lang="en-US" b="1" dirty="0"/>
                <a:t>TOTAL of</a:t>
              </a:r>
            </a:p>
          </p:txBody>
        </p:sp>
        <p:sp>
          <p:nvSpPr>
            <p:cNvPr id="47" name="TextBox 46">
              <a:extLst>
                <a:ext uri="{FF2B5EF4-FFF2-40B4-BE49-F238E27FC236}">
                  <a16:creationId xmlns:a16="http://schemas.microsoft.com/office/drawing/2014/main" id="{710D3F8B-F9A4-4A69-AF22-3CEED7DA7809}"/>
                </a:ext>
              </a:extLst>
            </p:cNvPr>
            <p:cNvSpPr txBox="1"/>
            <p:nvPr/>
          </p:nvSpPr>
          <p:spPr>
            <a:xfrm>
              <a:off x="5204538" y="2767369"/>
              <a:ext cx="847858" cy="553998"/>
            </a:xfrm>
            <a:prstGeom prst="rect">
              <a:avLst/>
            </a:prstGeom>
            <a:noFill/>
          </p:spPr>
          <p:txBody>
            <a:bodyPr wrap="none" rtlCol="0">
              <a:spAutoFit/>
            </a:bodyPr>
            <a:lstStyle/>
            <a:p>
              <a:r>
                <a:rPr lang="en-US" b="1" dirty="0"/>
                <a:t>£75.06</a:t>
              </a:r>
            </a:p>
            <a:p>
              <a:r>
                <a:rPr lang="en-US" sz="1200" dirty="0"/>
                <a:t>per month</a:t>
              </a:r>
            </a:p>
          </p:txBody>
        </p:sp>
        <p:pic>
          <p:nvPicPr>
            <p:cNvPr id="48" name="Picture 47" descr="Pot_Pension_Fill3.png">
              <a:extLst>
                <a:ext uri="{FF2B5EF4-FFF2-40B4-BE49-F238E27FC236}">
                  <a16:creationId xmlns:a16="http://schemas.microsoft.com/office/drawing/2014/main" id="{1DCA50DE-9E42-4104-B0B6-E8D58AC97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88378" y="2798279"/>
              <a:ext cx="293416" cy="328933"/>
            </a:xfrm>
            <a:prstGeom prst="rect">
              <a:avLst/>
            </a:prstGeom>
          </p:spPr>
        </p:pic>
        <p:cxnSp>
          <p:nvCxnSpPr>
            <p:cNvPr id="49" name="Straight Connector 48">
              <a:extLst>
                <a:ext uri="{FF2B5EF4-FFF2-40B4-BE49-F238E27FC236}">
                  <a16:creationId xmlns:a16="http://schemas.microsoft.com/office/drawing/2014/main" id="{A32295C7-3109-46DD-9DC0-4772E425239F}"/>
                </a:ext>
              </a:extLst>
            </p:cNvPr>
            <p:cNvCxnSpPr/>
            <p:nvPr/>
          </p:nvCxnSpPr>
          <p:spPr>
            <a:xfrm>
              <a:off x="5262852" y="3327461"/>
              <a:ext cx="699674"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sp>
        <p:nvSpPr>
          <p:cNvPr id="50" name="Subtitle 1">
            <a:extLst>
              <a:ext uri="{FF2B5EF4-FFF2-40B4-BE49-F238E27FC236}">
                <a16:creationId xmlns:a16="http://schemas.microsoft.com/office/drawing/2014/main" id="{BCE42C71-B9FE-4303-B343-512C32C60E0C}"/>
              </a:ext>
            </a:extLst>
          </p:cNvPr>
          <p:cNvSpPr txBox="1">
            <a:spLocks/>
          </p:cNvSpPr>
          <p:nvPr/>
        </p:nvSpPr>
        <p:spPr>
          <a:xfrm>
            <a:off x="214189" y="4626435"/>
            <a:ext cx="6418671" cy="517065"/>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700" dirty="0">
                <a:solidFill>
                  <a:srgbClr val="4A4A49"/>
                </a:solidFill>
                <a:latin typeface="+mj-lt"/>
              </a:rPr>
              <a:t>Figures based on auto-enrolment minimum contribution levels. Salary information used is ‘qualifying earnings’ which </a:t>
            </a:r>
            <a:r>
              <a:rPr lang="en-GB" sz="700" dirty="0">
                <a:solidFill>
                  <a:srgbClr val="4A4A49"/>
                </a:solidFill>
                <a:latin typeface="+mj-lt"/>
              </a:rPr>
              <a:t>are measured on a band of earnings between lower and upper limits and the upper earnings limit (between £6,240 and £50,270 for tax year 2022/23). The band is reviewed by the government each year. Qualifying earnings include salary, wages, overtime, bonuses and commission, statutory sick pay, and any statutory pay received during paternity, maternity or any other kind of family leave.</a:t>
            </a:r>
          </a:p>
          <a:p>
            <a:endParaRPr lang="en-US" sz="700" dirty="0">
              <a:solidFill>
                <a:srgbClr val="4A4A49"/>
              </a:solidFill>
              <a:latin typeface="+mj-lt"/>
            </a:endParaRPr>
          </a:p>
        </p:txBody>
      </p:sp>
      <p:sp>
        <p:nvSpPr>
          <p:cNvPr id="51" name="Title Placeholder 1">
            <a:extLst>
              <a:ext uri="{FF2B5EF4-FFF2-40B4-BE49-F238E27FC236}">
                <a16:creationId xmlns:a16="http://schemas.microsoft.com/office/drawing/2014/main" id="{E2DF0CF3-3E52-8342-8A59-C7758D07D7BA}"/>
              </a:ext>
            </a:extLst>
          </p:cNvPr>
          <p:cNvSpPr txBox="1">
            <a:spLocks/>
          </p:cNvSpPr>
          <p:nvPr/>
        </p:nvSpPr>
        <p:spPr>
          <a:xfrm>
            <a:off x="195030" y="177073"/>
            <a:ext cx="7503799" cy="825217"/>
          </a:xfrm>
          <a:prstGeom prst="rect">
            <a:avLst/>
          </a:prstGeom>
        </p:spPr>
        <p:txBody>
          <a:bodyPr vert="horz" lIns="91440" tIns="45720" rIns="91440" bIns="45720" rtlCol="0" anchor="ctr">
            <a:normAutofit lnSpcReduction="10000"/>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ABC Company pension scheme</a:t>
            </a:r>
            <a:br>
              <a:rPr lang="en-US" sz="3900" dirty="0">
                <a:solidFill>
                  <a:schemeClr val="tx1">
                    <a:lumMod val="50000"/>
                  </a:schemeClr>
                </a:solidFill>
              </a:rPr>
            </a:br>
            <a:r>
              <a:rPr lang="en-US" sz="1500" b="0" dirty="0">
                <a:solidFill>
                  <a:srgbClr val="00BBE4"/>
                </a:solidFill>
              </a:rPr>
              <a:t>Based on a relief at source method</a:t>
            </a:r>
          </a:p>
        </p:txBody>
      </p:sp>
      <p:sp>
        <p:nvSpPr>
          <p:cNvPr id="52" name="Content Placeholder 1">
            <a:extLst>
              <a:ext uri="{FF2B5EF4-FFF2-40B4-BE49-F238E27FC236}">
                <a16:creationId xmlns:a16="http://schemas.microsoft.com/office/drawing/2014/main" id="{94284959-C7F2-EB4F-8E8A-92BB8BE51B8C}"/>
              </a:ext>
            </a:extLst>
          </p:cNvPr>
          <p:cNvSpPr txBox="1">
            <a:spLocks/>
          </p:cNvSpPr>
          <p:nvPr/>
        </p:nvSpPr>
        <p:spPr>
          <a:xfrm>
            <a:off x="214189" y="2033271"/>
            <a:ext cx="3400088" cy="3236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800"/>
              </a:lnSpc>
              <a:spcBef>
                <a:spcPts val="300"/>
              </a:spcBef>
              <a:spcAft>
                <a:spcPts val="300"/>
              </a:spcAft>
            </a:pPr>
            <a:r>
              <a:rPr lang="en-US" sz="1400" dirty="0">
                <a:solidFill>
                  <a:srgbClr val="5E5E5E"/>
                </a:solidFill>
              </a:rPr>
              <a:t>Employee pays – 5% of salary</a:t>
            </a:r>
          </a:p>
          <a:p>
            <a:pPr marL="177800" indent="-177800">
              <a:lnSpc>
                <a:spcPts val="1800"/>
              </a:lnSpc>
              <a:spcBef>
                <a:spcPts val="300"/>
              </a:spcBef>
              <a:spcAft>
                <a:spcPts val="300"/>
              </a:spcAft>
            </a:pPr>
            <a:r>
              <a:rPr lang="en-US" sz="1400" dirty="0">
                <a:solidFill>
                  <a:srgbClr val="5E5E5E"/>
                </a:solidFill>
              </a:rPr>
              <a:t>Employer pays – 3% of salary</a:t>
            </a:r>
          </a:p>
        </p:txBody>
      </p:sp>
      <p:sp>
        <p:nvSpPr>
          <p:cNvPr id="53" name="Holder 4">
            <a:extLst>
              <a:ext uri="{FF2B5EF4-FFF2-40B4-BE49-F238E27FC236}">
                <a16:creationId xmlns:a16="http://schemas.microsoft.com/office/drawing/2014/main" id="{A446C647-3E60-6A4B-89E9-97C9F469339F}"/>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67454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up)">
                                      <p:cBhvr>
                                        <p:cTn id="65" dur="3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EB4A66-BF5F-4351-8B8D-7995C9FDDA64}"/>
              </a:ext>
            </a:extLst>
          </p:cNvPr>
          <p:cNvSpPr txBox="1">
            <a:spLocks/>
          </p:cNvSpPr>
          <p:nvPr/>
        </p:nvSpPr>
        <p:spPr>
          <a:xfrm>
            <a:off x="195030" y="177073"/>
            <a:ext cx="7503799" cy="825217"/>
          </a:xfrm>
          <a:prstGeom prst="rect">
            <a:avLst/>
          </a:prstGeom>
        </p:spPr>
        <p:txBody>
          <a:bodyPr vert="horz" lIns="91440" tIns="45720" rIns="91440" bIns="45720" rtlCol="0" anchor="ctr">
            <a:normAutofit lnSpcReduction="10000"/>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ABC Company pension scheme</a:t>
            </a:r>
            <a:br>
              <a:rPr lang="en-US" sz="3900" dirty="0">
                <a:solidFill>
                  <a:schemeClr val="tx1">
                    <a:lumMod val="50000"/>
                  </a:schemeClr>
                </a:solidFill>
              </a:rPr>
            </a:br>
            <a:r>
              <a:rPr lang="en-US" sz="1500" b="0" dirty="0">
                <a:solidFill>
                  <a:srgbClr val="00BBE4"/>
                </a:solidFill>
              </a:rPr>
              <a:t>Based on a net pay arrangement method</a:t>
            </a:r>
          </a:p>
        </p:txBody>
      </p:sp>
      <p:sp>
        <p:nvSpPr>
          <p:cNvPr id="3" name="Content Placeholder 1">
            <a:extLst>
              <a:ext uri="{FF2B5EF4-FFF2-40B4-BE49-F238E27FC236}">
                <a16:creationId xmlns:a16="http://schemas.microsoft.com/office/drawing/2014/main" id="{50E264D1-2771-4CC1-BFE5-6F53BA258427}"/>
              </a:ext>
            </a:extLst>
          </p:cNvPr>
          <p:cNvSpPr txBox="1">
            <a:spLocks/>
          </p:cNvSpPr>
          <p:nvPr/>
        </p:nvSpPr>
        <p:spPr>
          <a:xfrm>
            <a:off x="214189" y="2033271"/>
            <a:ext cx="3400088" cy="3236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800"/>
              </a:lnSpc>
              <a:spcBef>
                <a:spcPts val="300"/>
              </a:spcBef>
              <a:spcAft>
                <a:spcPts val="300"/>
              </a:spcAft>
            </a:pPr>
            <a:r>
              <a:rPr lang="en-US" sz="1400" dirty="0"/>
              <a:t>Employee pays – 5% of salary</a:t>
            </a:r>
          </a:p>
          <a:p>
            <a:pPr marL="177800" indent="-177800">
              <a:lnSpc>
                <a:spcPts val="1800"/>
              </a:lnSpc>
              <a:spcBef>
                <a:spcPts val="300"/>
              </a:spcBef>
              <a:spcAft>
                <a:spcPts val="300"/>
              </a:spcAft>
            </a:pPr>
            <a:r>
              <a:rPr lang="en-US" sz="1400" dirty="0"/>
              <a:t>Employer pays – 3% of salary</a:t>
            </a:r>
          </a:p>
        </p:txBody>
      </p:sp>
      <p:grpSp>
        <p:nvGrpSpPr>
          <p:cNvPr id="4" name="Group 3">
            <a:extLst>
              <a:ext uri="{FF2B5EF4-FFF2-40B4-BE49-F238E27FC236}">
                <a16:creationId xmlns:a16="http://schemas.microsoft.com/office/drawing/2014/main" id="{BD86047C-7C38-4241-A866-46473E6D7BD2}"/>
              </a:ext>
            </a:extLst>
          </p:cNvPr>
          <p:cNvGrpSpPr/>
          <p:nvPr/>
        </p:nvGrpSpPr>
        <p:grpSpPr>
          <a:xfrm>
            <a:off x="5952477" y="2070398"/>
            <a:ext cx="2662936" cy="390792"/>
            <a:chOff x="6250860" y="1613087"/>
            <a:chExt cx="2662936" cy="390792"/>
          </a:xfrm>
        </p:grpSpPr>
        <p:pic>
          <p:nvPicPr>
            <p:cNvPr id="5" name="Picture 4">
              <a:extLst>
                <a:ext uri="{FF2B5EF4-FFF2-40B4-BE49-F238E27FC236}">
                  <a16:creationId xmlns:a16="http://schemas.microsoft.com/office/drawing/2014/main" id="{8448A728-2F94-4B45-ABEF-882B03BE3D4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50860" y="1677071"/>
              <a:ext cx="282237" cy="282237"/>
            </a:xfrm>
            <a:prstGeom prst="rect">
              <a:avLst/>
            </a:prstGeom>
          </p:spPr>
        </p:pic>
        <p:sp>
          <p:nvSpPr>
            <p:cNvPr id="6" name="TextBox 5">
              <a:extLst>
                <a:ext uri="{FF2B5EF4-FFF2-40B4-BE49-F238E27FC236}">
                  <a16:creationId xmlns:a16="http://schemas.microsoft.com/office/drawing/2014/main" id="{93A1DC27-B901-47E9-982F-87076B6EDECA}"/>
                </a:ext>
              </a:extLst>
            </p:cNvPr>
            <p:cNvSpPr txBox="1"/>
            <p:nvPr/>
          </p:nvSpPr>
          <p:spPr>
            <a:xfrm>
              <a:off x="6522311" y="1613087"/>
              <a:ext cx="552555" cy="369332"/>
            </a:xfrm>
            <a:prstGeom prst="rect">
              <a:avLst/>
            </a:prstGeom>
            <a:noFill/>
          </p:spPr>
          <p:txBody>
            <a:bodyPr wrap="none" rtlCol="0">
              <a:spAutoFit/>
            </a:bodyPr>
            <a:lstStyle/>
            <a:p>
              <a:r>
                <a:rPr lang="en-US" b="1" dirty="0"/>
                <a:t>You</a:t>
              </a:r>
            </a:p>
          </p:txBody>
        </p:sp>
        <p:sp>
          <p:nvSpPr>
            <p:cNvPr id="7" name="TextBox 6">
              <a:extLst>
                <a:ext uri="{FF2B5EF4-FFF2-40B4-BE49-F238E27FC236}">
                  <a16:creationId xmlns:a16="http://schemas.microsoft.com/office/drawing/2014/main" id="{C4DF9384-0B9F-4DE7-9702-59769B9F0CFB}"/>
                </a:ext>
              </a:extLst>
            </p:cNvPr>
            <p:cNvSpPr txBox="1"/>
            <p:nvPr/>
          </p:nvSpPr>
          <p:spPr>
            <a:xfrm>
              <a:off x="8083119" y="1613087"/>
              <a:ext cx="830677" cy="369332"/>
            </a:xfrm>
            <a:prstGeom prst="rect">
              <a:avLst/>
            </a:prstGeom>
            <a:noFill/>
          </p:spPr>
          <p:txBody>
            <a:bodyPr wrap="none" rtlCol="0">
              <a:spAutoFit/>
            </a:bodyPr>
            <a:lstStyle/>
            <a:p>
              <a:r>
                <a:rPr lang="en-US" b="1" dirty="0"/>
                <a:t>£78.16</a:t>
              </a:r>
            </a:p>
          </p:txBody>
        </p:sp>
        <p:cxnSp>
          <p:nvCxnSpPr>
            <p:cNvPr id="8" name="Straight Connector 7">
              <a:extLst>
                <a:ext uri="{FF2B5EF4-FFF2-40B4-BE49-F238E27FC236}">
                  <a16:creationId xmlns:a16="http://schemas.microsoft.com/office/drawing/2014/main" id="{6E1A8477-D813-468E-8D9D-52D5FC26784A}"/>
                </a:ext>
              </a:extLst>
            </p:cNvPr>
            <p:cNvCxnSpPr/>
            <p:nvPr/>
          </p:nvCxnSpPr>
          <p:spPr>
            <a:xfrm>
              <a:off x="6268665" y="2003879"/>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7860AC41-B8E2-4061-816C-7F31D63F2842}"/>
              </a:ext>
            </a:extLst>
          </p:cNvPr>
          <p:cNvGrpSpPr/>
          <p:nvPr/>
        </p:nvGrpSpPr>
        <p:grpSpPr>
          <a:xfrm>
            <a:off x="5952477" y="2439335"/>
            <a:ext cx="2662936" cy="386259"/>
            <a:chOff x="6250860" y="1982024"/>
            <a:chExt cx="2662936" cy="386259"/>
          </a:xfrm>
        </p:grpSpPr>
        <p:pic>
          <p:nvPicPr>
            <p:cNvPr id="10" name="Picture 9" descr="ER.png">
              <a:extLst>
                <a:ext uri="{FF2B5EF4-FFF2-40B4-BE49-F238E27FC236}">
                  <a16:creationId xmlns:a16="http://schemas.microsoft.com/office/drawing/2014/main" id="{B20DE464-040E-4409-AD29-110406EBDF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50860" y="2046008"/>
              <a:ext cx="282237" cy="282237"/>
            </a:xfrm>
            <a:prstGeom prst="rect">
              <a:avLst/>
            </a:prstGeom>
          </p:spPr>
        </p:pic>
        <p:sp>
          <p:nvSpPr>
            <p:cNvPr id="11" name="TextBox 10">
              <a:extLst>
                <a:ext uri="{FF2B5EF4-FFF2-40B4-BE49-F238E27FC236}">
                  <a16:creationId xmlns:a16="http://schemas.microsoft.com/office/drawing/2014/main" id="{90A743EE-FF8F-4D35-BD95-9C3CA6353DC4}"/>
                </a:ext>
              </a:extLst>
            </p:cNvPr>
            <p:cNvSpPr txBox="1"/>
            <p:nvPr/>
          </p:nvSpPr>
          <p:spPr>
            <a:xfrm>
              <a:off x="6522311" y="1982024"/>
              <a:ext cx="1603023" cy="369332"/>
            </a:xfrm>
            <a:prstGeom prst="rect">
              <a:avLst/>
            </a:prstGeom>
            <a:noFill/>
          </p:spPr>
          <p:txBody>
            <a:bodyPr wrap="none" rtlCol="0">
              <a:spAutoFit/>
            </a:bodyPr>
            <a:lstStyle/>
            <a:p>
              <a:r>
                <a:rPr lang="en-US" b="1" dirty="0"/>
                <a:t>Your employer</a:t>
              </a:r>
            </a:p>
          </p:txBody>
        </p:sp>
        <p:sp>
          <p:nvSpPr>
            <p:cNvPr id="12" name="TextBox 11">
              <a:extLst>
                <a:ext uri="{FF2B5EF4-FFF2-40B4-BE49-F238E27FC236}">
                  <a16:creationId xmlns:a16="http://schemas.microsoft.com/office/drawing/2014/main" id="{13F8F778-A42C-43B8-8EF8-43594A0BA44B}"/>
                </a:ext>
              </a:extLst>
            </p:cNvPr>
            <p:cNvSpPr txBox="1"/>
            <p:nvPr/>
          </p:nvSpPr>
          <p:spPr>
            <a:xfrm>
              <a:off x="8083119" y="1982024"/>
              <a:ext cx="830677" cy="369332"/>
            </a:xfrm>
            <a:prstGeom prst="rect">
              <a:avLst/>
            </a:prstGeom>
            <a:noFill/>
          </p:spPr>
          <p:txBody>
            <a:bodyPr wrap="none" rtlCol="0">
              <a:spAutoFit/>
            </a:bodyPr>
            <a:lstStyle/>
            <a:p>
              <a:r>
                <a:rPr lang="en-US" b="1" dirty="0"/>
                <a:t>£46.90</a:t>
              </a:r>
            </a:p>
          </p:txBody>
        </p:sp>
        <p:cxnSp>
          <p:nvCxnSpPr>
            <p:cNvPr id="13" name="Straight Connector 12">
              <a:extLst>
                <a:ext uri="{FF2B5EF4-FFF2-40B4-BE49-F238E27FC236}">
                  <a16:creationId xmlns:a16="http://schemas.microsoft.com/office/drawing/2014/main" id="{5E2120D8-AB50-49BC-BE2A-B1AED6D2748A}"/>
                </a:ext>
              </a:extLst>
            </p:cNvPr>
            <p:cNvCxnSpPr/>
            <p:nvPr/>
          </p:nvCxnSpPr>
          <p:spPr>
            <a:xfrm flipV="1">
              <a:off x="6268665" y="2368282"/>
              <a:ext cx="2556343" cy="1"/>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14" name="Group 13">
            <a:extLst>
              <a:ext uri="{FF2B5EF4-FFF2-40B4-BE49-F238E27FC236}">
                <a16:creationId xmlns:a16="http://schemas.microsoft.com/office/drawing/2014/main" id="{8788BC10-3203-47E7-B090-E0006E4CB81D}"/>
              </a:ext>
            </a:extLst>
          </p:cNvPr>
          <p:cNvGrpSpPr/>
          <p:nvPr/>
        </p:nvGrpSpPr>
        <p:grpSpPr>
          <a:xfrm>
            <a:off x="5865918" y="1513894"/>
            <a:ext cx="2663748" cy="567833"/>
            <a:chOff x="6164301" y="1071643"/>
            <a:chExt cx="2663748" cy="567833"/>
          </a:xfrm>
        </p:grpSpPr>
        <p:cxnSp>
          <p:nvCxnSpPr>
            <p:cNvPr id="15" name="Straight Connector 14">
              <a:extLst>
                <a:ext uri="{FF2B5EF4-FFF2-40B4-BE49-F238E27FC236}">
                  <a16:creationId xmlns:a16="http://schemas.microsoft.com/office/drawing/2014/main" id="{320AFCC3-334C-439D-A390-1D8C457E6D9F}"/>
                </a:ext>
              </a:extLst>
            </p:cNvPr>
            <p:cNvCxnSpPr/>
            <p:nvPr/>
          </p:nvCxnSpPr>
          <p:spPr>
            <a:xfrm>
              <a:off x="6268665" y="1639476"/>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1DCF4C94-D85E-42EA-A731-52393EFF4D8F}"/>
                </a:ext>
              </a:extLst>
            </p:cNvPr>
            <p:cNvSpPr txBox="1"/>
            <p:nvPr/>
          </p:nvSpPr>
          <p:spPr>
            <a:xfrm>
              <a:off x="6164301" y="1071643"/>
              <a:ext cx="2663748" cy="561692"/>
            </a:xfrm>
            <a:prstGeom prst="rect">
              <a:avLst/>
            </a:prstGeom>
            <a:noFill/>
          </p:spPr>
          <p:txBody>
            <a:bodyPr wrap="none" rtlCol="0">
              <a:spAutoFit/>
            </a:bodyPr>
            <a:lstStyle/>
            <a:p>
              <a:pPr>
                <a:lnSpc>
                  <a:spcPts val="1800"/>
                </a:lnSpc>
              </a:pPr>
              <a:r>
                <a:rPr lang="en-US" b="1" dirty="0">
                  <a:solidFill>
                    <a:schemeClr val="bg2"/>
                  </a:solidFill>
                </a:rPr>
                <a:t>Example: </a:t>
              </a:r>
              <a:br>
                <a:rPr lang="en-US" b="1" dirty="0">
                  <a:solidFill>
                    <a:schemeClr val="bg2"/>
                  </a:solidFill>
                </a:rPr>
              </a:br>
              <a:r>
                <a:rPr lang="en-US" b="1" dirty="0">
                  <a:solidFill>
                    <a:schemeClr val="bg2"/>
                  </a:solidFill>
                </a:rPr>
                <a:t>salary of £25,000 per year</a:t>
              </a:r>
            </a:p>
          </p:txBody>
        </p:sp>
      </p:grpSp>
      <p:grpSp>
        <p:nvGrpSpPr>
          <p:cNvPr id="17" name="Group 16">
            <a:extLst>
              <a:ext uri="{FF2B5EF4-FFF2-40B4-BE49-F238E27FC236}">
                <a16:creationId xmlns:a16="http://schemas.microsoft.com/office/drawing/2014/main" id="{440EE235-A2F7-4988-BBF7-337588203941}"/>
              </a:ext>
            </a:extLst>
          </p:cNvPr>
          <p:cNvGrpSpPr/>
          <p:nvPr/>
        </p:nvGrpSpPr>
        <p:grpSpPr>
          <a:xfrm>
            <a:off x="5952477" y="2927221"/>
            <a:ext cx="2779954" cy="560092"/>
            <a:chOff x="6250860" y="2767369"/>
            <a:chExt cx="2779954" cy="560092"/>
          </a:xfrm>
        </p:grpSpPr>
        <p:sp>
          <p:nvSpPr>
            <p:cNvPr id="18" name="TextBox 17">
              <a:extLst>
                <a:ext uri="{FF2B5EF4-FFF2-40B4-BE49-F238E27FC236}">
                  <a16:creationId xmlns:a16="http://schemas.microsoft.com/office/drawing/2014/main" id="{09859B91-DCA6-4BEC-AFFD-34C0ABE0E2A4}"/>
                </a:ext>
              </a:extLst>
            </p:cNvPr>
            <p:cNvSpPr txBox="1"/>
            <p:nvPr/>
          </p:nvSpPr>
          <p:spPr>
            <a:xfrm>
              <a:off x="6522311" y="2767369"/>
              <a:ext cx="1056700" cy="369332"/>
            </a:xfrm>
            <a:prstGeom prst="rect">
              <a:avLst/>
            </a:prstGeom>
            <a:noFill/>
          </p:spPr>
          <p:txBody>
            <a:bodyPr wrap="none" rtlCol="0">
              <a:spAutoFit/>
            </a:bodyPr>
            <a:lstStyle/>
            <a:p>
              <a:r>
                <a:rPr lang="en-US" b="1" dirty="0"/>
                <a:t>TOTAL of</a:t>
              </a:r>
            </a:p>
          </p:txBody>
        </p:sp>
        <p:sp>
          <p:nvSpPr>
            <p:cNvPr id="19" name="TextBox 18">
              <a:extLst>
                <a:ext uri="{FF2B5EF4-FFF2-40B4-BE49-F238E27FC236}">
                  <a16:creationId xmlns:a16="http://schemas.microsoft.com/office/drawing/2014/main" id="{874E39BB-6E53-406A-B4E3-3F0310BBF2DC}"/>
                </a:ext>
              </a:extLst>
            </p:cNvPr>
            <p:cNvSpPr txBox="1"/>
            <p:nvPr/>
          </p:nvSpPr>
          <p:spPr>
            <a:xfrm>
              <a:off x="8083119" y="2767369"/>
              <a:ext cx="947695" cy="553998"/>
            </a:xfrm>
            <a:prstGeom prst="rect">
              <a:avLst/>
            </a:prstGeom>
            <a:noFill/>
          </p:spPr>
          <p:txBody>
            <a:bodyPr wrap="none" rtlCol="0">
              <a:spAutoFit/>
            </a:bodyPr>
            <a:lstStyle/>
            <a:p>
              <a:r>
                <a:rPr lang="en-US" b="1" dirty="0"/>
                <a:t>£125.06</a:t>
              </a:r>
              <a:br>
                <a:rPr lang="en-US" b="1" dirty="0"/>
              </a:br>
              <a:r>
                <a:rPr lang="en-US" sz="1200" dirty="0"/>
                <a:t>per month</a:t>
              </a:r>
            </a:p>
          </p:txBody>
        </p:sp>
        <p:pic>
          <p:nvPicPr>
            <p:cNvPr id="20" name="Picture 19" descr="Pot_Pension_Fill3.png">
              <a:extLst>
                <a:ext uri="{FF2B5EF4-FFF2-40B4-BE49-F238E27FC236}">
                  <a16:creationId xmlns:a16="http://schemas.microsoft.com/office/drawing/2014/main" id="{EB1BB2C1-525F-44EE-83B6-6EDE2B98D73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50860" y="2798279"/>
              <a:ext cx="293416" cy="328933"/>
            </a:xfrm>
            <a:prstGeom prst="rect">
              <a:avLst/>
            </a:prstGeom>
          </p:spPr>
        </p:pic>
        <p:cxnSp>
          <p:nvCxnSpPr>
            <p:cNvPr id="21" name="Straight Connector 20">
              <a:extLst>
                <a:ext uri="{FF2B5EF4-FFF2-40B4-BE49-F238E27FC236}">
                  <a16:creationId xmlns:a16="http://schemas.microsoft.com/office/drawing/2014/main" id="{8EAF9F22-03A6-447D-8060-D42784675284}"/>
                </a:ext>
              </a:extLst>
            </p:cNvPr>
            <p:cNvCxnSpPr/>
            <p:nvPr/>
          </p:nvCxnSpPr>
          <p:spPr>
            <a:xfrm>
              <a:off x="8125334" y="3327461"/>
              <a:ext cx="699674"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22" name="Group 21">
            <a:extLst>
              <a:ext uri="{FF2B5EF4-FFF2-40B4-BE49-F238E27FC236}">
                <a16:creationId xmlns:a16="http://schemas.microsoft.com/office/drawing/2014/main" id="{ABB00759-20C2-403C-BD89-BF2C13A8EEA9}"/>
              </a:ext>
            </a:extLst>
          </p:cNvPr>
          <p:cNvGrpSpPr/>
          <p:nvPr/>
        </p:nvGrpSpPr>
        <p:grpSpPr>
          <a:xfrm>
            <a:off x="3089995" y="2070398"/>
            <a:ext cx="2670645" cy="390792"/>
            <a:chOff x="3388378" y="1613087"/>
            <a:chExt cx="2670645" cy="390792"/>
          </a:xfrm>
        </p:grpSpPr>
        <p:pic>
          <p:nvPicPr>
            <p:cNvPr id="23" name="Picture 22">
              <a:extLst>
                <a:ext uri="{FF2B5EF4-FFF2-40B4-BE49-F238E27FC236}">
                  <a16:creationId xmlns:a16="http://schemas.microsoft.com/office/drawing/2014/main" id="{D923C19A-3EEB-40E4-AC8F-637F1430434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88378" y="1677071"/>
              <a:ext cx="282237" cy="282237"/>
            </a:xfrm>
            <a:prstGeom prst="rect">
              <a:avLst/>
            </a:prstGeom>
          </p:spPr>
        </p:pic>
        <p:sp>
          <p:nvSpPr>
            <p:cNvPr id="24" name="TextBox 23">
              <a:extLst>
                <a:ext uri="{FF2B5EF4-FFF2-40B4-BE49-F238E27FC236}">
                  <a16:creationId xmlns:a16="http://schemas.microsoft.com/office/drawing/2014/main" id="{002BA702-1ECD-4AF2-B7A2-BC48FB65407B}"/>
                </a:ext>
              </a:extLst>
            </p:cNvPr>
            <p:cNvSpPr txBox="1"/>
            <p:nvPr/>
          </p:nvSpPr>
          <p:spPr>
            <a:xfrm>
              <a:off x="3659829" y="1613087"/>
              <a:ext cx="552555" cy="369332"/>
            </a:xfrm>
            <a:prstGeom prst="rect">
              <a:avLst/>
            </a:prstGeom>
            <a:noFill/>
          </p:spPr>
          <p:txBody>
            <a:bodyPr wrap="none" rtlCol="0">
              <a:spAutoFit/>
            </a:bodyPr>
            <a:lstStyle/>
            <a:p>
              <a:r>
                <a:rPr lang="en-US" b="1" dirty="0"/>
                <a:t>You</a:t>
              </a:r>
            </a:p>
          </p:txBody>
        </p:sp>
        <p:sp>
          <p:nvSpPr>
            <p:cNvPr id="25" name="TextBox 24">
              <a:extLst>
                <a:ext uri="{FF2B5EF4-FFF2-40B4-BE49-F238E27FC236}">
                  <a16:creationId xmlns:a16="http://schemas.microsoft.com/office/drawing/2014/main" id="{DC13EB90-89B5-434C-A57C-8B8C9F0BB489}"/>
                </a:ext>
              </a:extLst>
            </p:cNvPr>
            <p:cNvSpPr txBox="1"/>
            <p:nvPr/>
          </p:nvSpPr>
          <p:spPr>
            <a:xfrm>
              <a:off x="5228346" y="1613087"/>
              <a:ext cx="830677" cy="369332"/>
            </a:xfrm>
            <a:prstGeom prst="rect">
              <a:avLst/>
            </a:prstGeom>
            <a:noFill/>
          </p:spPr>
          <p:txBody>
            <a:bodyPr wrap="none" rtlCol="0">
              <a:spAutoFit/>
            </a:bodyPr>
            <a:lstStyle/>
            <a:p>
              <a:r>
                <a:rPr lang="en-US" b="1" dirty="0"/>
                <a:t>£46.91</a:t>
              </a:r>
            </a:p>
          </p:txBody>
        </p:sp>
        <p:cxnSp>
          <p:nvCxnSpPr>
            <p:cNvPr id="26" name="Straight Connector 25">
              <a:extLst>
                <a:ext uri="{FF2B5EF4-FFF2-40B4-BE49-F238E27FC236}">
                  <a16:creationId xmlns:a16="http://schemas.microsoft.com/office/drawing/2014/main" id="{C582409B-2935-48E6-ADCA-9B918A2F0B69}"/>
                </a:ext>
              </a:extLst>
            </p:cNvPr>
            <p:cNvCxnSpPr/>
            <p:nvPr/>
          </p:nvCxnSpPr>
          <p:spPr>
            <a:xfrm>
              <a:off x="3406183" y="2003879"/>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27" name="Group 26">
            <a:extLst>
              <a:ext uri="{FF2B5EF4-FFF2-40B4-BE49-F238E27FC236}">
                <a16:creationId xmlns:a16="http://schemas.microsoft.com/office/drawing/2014/main" id="{DFFD14F8-EEAC-43E5-8A3C-99C5CDA9187C}"/>
              </a:ext>
            </a:extLst>
          </p:cNvPr>
          <p:cNvGrpSpPr/>
          <p:nvPr/>
        </p:nvGrpSpPr>
        <p:grpSpPr>
          <a:xfrm>
            <a:off x="3089995" y="2439335"/>
            <a:ext cx="2688119" cy="386259"/>
            <a:chOff x="3388378" y="1982024"/>
            <a:chExt cx="2688119" cy="386259"/>
          </a:xfrm>
        </p:grpSpPr>
        <p:pic>
          <p:nvPicPr>
            <p:cNvPr id="28" name="Picture 27" descr="ER.png">
              <a:extLst>
                <a:ext uri="{FF2B5EF4-FFF2-40B4-BE49-F238E27FC236}">
                  <a16:creationId xmlns:a16="http://schemas.microsoft.com/office/drawing/2014/main" id="{5A954806-7BBF-4C39-8238-875581C9BA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88378" y="2046008"/>
              <a:ext cx="282237" cy="282237"/>
            </a:xfrm>
            <a:prstGeom prst="rect">
              <a:avLst/>
            </a:prstGeom>
          </p:spPr>
        </p:pic>
        <p:sp>
          <p:nvSpPr>
            <p:cNvPr id="29" name="TextBox 28">
              <a:extLst>
                <a:ext uri="{FF2B5EF4-FFF2-40B4-BE49-F238E27FC236}">
                  <a16:creationId xmlns:a16="http://schemas.microsoft.com/office/drawing/2014/main" id="{D5D36509-317F-470C-8E80-5B2E6E796795}"/>
                </a:ext>
              </a:extLst>
            </p:cNvPr>
            <p:cNvSpPr txBox="1"/>
            <p:nvPr/>
          </p:nvSpPr>
          <p:spPr>
            <a:xfrm>
              <a:off x="3659829" y="1982024"/>
              <a:ext cx="1603023" cy="369332"/>
            </a:xfrm>
            <a:prstGeom prst="rect">
              <a:avLst/>
            </a:prstGeom>
            <a:noFill/>
          </p:spPr>
          <p:txBody>
            <a:bodyPr wrap="none" rtlCol="0">
              <a:spAutoFit/>
            </a:bodyPr>
            <a:lstStyle/>
            <a:p>
              <a:r>
                <a:rPr lang="en-US" b="1" dirty="0"/>
                <a:t>Your employer</a:t>
              </a:r>
            </a:p>
          </p:txBody>
        </p:sp>
        <p:sp>
          <p:nvSpPr>
            <p:cNvPr id="30" name="TextBox 29">
              <a:extLst>
                <a:ext uri="{FF2B5EF4-FFF2-40B4-BE49-F238E27FC236}">
                  <a16:creationId xmlns:a16="http://schemas.microsoft.com/office/drawing/2014/main" id="{136E3C9D-AA07-4587-AF73-921A864EF422}"/>
                </a:ext>
              </a:extLst>
            </p:cNvPr>
            <p:cNvSpPr txBox="1"/>
            <p:nvPr/>
          </p:nvSpPr>
          <p:spPr>
            <a:xfrm>
              <a:off x="5245820" y="1982024"/>
              <a:ext cx="830677" cy="369332"/>
            </a:xfrm>
            <a:prstGeom prst="rect">
              <a:avLst/>
            </a:prstGeom>
            <a:noFill/>
          </p:spPr>
          <p:txBody>
            <a:bodyPr wrap="none" rtlCol="0">
              <a:spAutoFit/>
            </a:bodyPr>
            <a:lstStyle/>
            <a:p>
              <a:r>
                <a:rPr lang="en-US" b="1" dirty="0"/>
                <a:t>£28.15</a:t>
              </a:r>
            </a:p>
          </p:txBody>
        </p:sp>
        <p:cxnSp>
          <p:nvCxnSpPr>
            <p:cNvPr id="31" name="Straight Connector 30">
              <a:extLst>
                <a:ext uri="{FF2B5EF4-FFF2-40B4-BE49-F238E27FC236}">
                  <a16:creationId xmlns:a16="http://schemas.microsoft.com/office/drawing/2014/main" id="{505BA860-D8A6-42C1-BE9C-AA60DAF3ECD7}"/>
                </a:ext>
              </a:extLst>
            </p:cNvPr>
            <p:cNvCxnSpPr/>
            <p:nvPr/>
          </p:nvCxnSpPr>
          <p:spPr>
            <a:xfrm flipV="1">
              <a:off x="3406183" y="2368282"/>
              <a:ext cx="2556343" cy="1"/>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grpSp>
        <p:nvGrpSpPr>
          <p:cNvPr id="32" name="Group 31">
            <a:extLst>
              <a:ext uri="{FF2B5EF4-FFF2-40B4-BE49-F238E27FC236}">
                <a16:creationId xmlns:a16="http://schemas.microsoft.com/office/drawing/2014/main" id="{4CE949CB-A1E5-4F90-9A87-DE939635C44C}"/>
              </a:ext>
            </a:extLst>
          </p:cNvPr>
          <p:cNvGrpSpPr/>
          <p:nvPr/>
        </p:nvGrpSpPr>
        <p:grpSpPr>
          <a:xfrm>
            <a:off x="3003436" y="1513894"/>
            <a:ext cx="2663748" cy="572853"/>
            <a:chOff x="3301819" y="1066623"/>
            <a:chExt cx="2663748" cy="572853"/>
          </a:xfrm>
        </p:grpSpPr>
        <p:cxnSp>
          <p:nvCxnSpPr>
            <p:cNvPr id="33" name="Straight Connector 32">
              <a:extLst>
                <a:ext uri="{FF2B5EF4-FFF2-40B4-BE49-F238E27FC236}">
                  <a16:creationId xmlns:a16="http://schemas.microsoft.com/office/drawing/2014/main" id="{6629A3D2-F290-4D30-9AFA-A5DAB5B8E5EC}"/>
                </a:ext>
              </a:extLst>
            </p:cNvPr>
            <p:cNvCxnSpPr/>
            <p:nvPr/>
          </p:nvCxnSpPr>
          <p:spPr>
            <a:xfrm>
              <a:off x="3406183" y="1639476"/>
              <a:ext cx="2556343" cy="0"/>
            </a:xfrm>
            <a:prstGeom prst="line">
              <a:avLst/>
            </a:prstGeom>
            <a:ln w="12700" cmpd="sng">
              <a:solidFill>
                <a:srgbClr val="4A4A49"/>
              </a:solidFill>
            </a:ln>
            <a:effectLst/>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3EFC2879-65D4-4F67-9C72-BBD3DE9F7145}"/>
                </a:ext>
              </a:extLst>
            </p:cNvPr>
            <p:cNvSpPr txBox="1"/>
            <p:nvPr/>
          </p:nvSpPr>
          <p:spPr>
            <a:xfrm>
              <a:off x="3301819" y="1066623"/>
              <a:ext cx="2663748" cy="561692"/>
            </a:xfrm>
            <a:prstGeom prst="rect">
              <a:avLst/>
            </a:prstGeom>
            <a:noFill/>
          </p:spPr>
          <p:txBody>
            <a:bodyPr wrap="none" rtlCol="0">
              <a:spAutoFit/>
            </a:bodyPr>
            <a:lstStyle/>
            <a:p>
              <a:pPr>
                <a:lnSpc>
                  <a:spcPts val="1800"/>
                </a:lnSpc>
              </a:pPr>
              <a:r>
                <a:rPr lang="en-US" b="1" dirty="0">
                  <a:solidFill>
                    <a:schemeClr val="bg2"/>
                  </a:solidFill>
                </a:rPr>
                <a:t>Example: </a:t>
              </a:r>
              <a:br>
                <a:rPr lang="en-US" b="1" dirty="0">
                  <a:solidFill>
                    <a:schemeClr val="bg2"/>
                  </a:solidFill>
                </a:rPr>
              </a:br>
              <a:r>
                <a:rPr lang="en-US" b="1" dirty="0">
                  <a:solidFill>
                    <a:schemeClr val="bg2"/>
                  </a:solidFill>
                </a:rPr>
                <a:t>salary of £17,500 per year</a:t>
              </a:r>
            </a:p>
          </p:txBody>
        </p:sp>
      </p:grpSp>
      <p:grpSp>
        <p:nvGrpSpPr>
          <p:cNvPr id="35" name="Group 34">
            <a:extLst>
              <a:ext uri="{FF2B5EF4-FFF2-40B4-BE49-F238E27FC236}">
                <a16:creationId xmlns:a16="http://schemas.microsoft.com/office/drawing/2014/main" id="{4ADE52DC-B460-4E83-A1C0-E1EFCC930629}"/>
              </a:ext>
            </a:extLst>
          </p:cNvPr>
          <p:cNvGrpSpPr/>
          <p:nvPr/>
        </p:nvGrpSpPr>
        <p:grpSpPr>
          <a:xfrm>
            <a:off x="3089995" y="2927221"/>
            <a:ext cx="2664018" cy="560092"/>
            <a:chOff x="3388378" y="2767369"/>
            <a:chExt cx="2664018" cy="560092"/>
          </a:xfrm>
        </p:grpSpPr>
        <p:sp>
          <p:nvSpPr>
            <p:cNvPr id="36" name="TextBox 35">
              <a:extLst>
                <a:ext uri="{FF2B5EF4-FFF2-40B4-BE49-F238E27FC236}">
                  <a16:creationId xmlns:a16="http://schemas.microsoft.com/office/drawing/2014/main" id="{435344B0-2BE8-4239-B3FC-B07468261B61}"/>
                </a:ext>
              </a:extLst>
            </p:cNvPr>
            <p:cNvSpPr txBox="1"/>
            <p:nvPr/>
          </p:nvSpPr>
          <p:spPr>
            <a:xfrm>
              <a:off x="3659829" y="2767369"/>
              <a:ext cx="1056700" cy="369332"/>
            </a:xfrm>
            <a:prstGeom prst="rect">
              <a:avLst/>
            </a:prstGeom>
            <a:noFill/>
          </p:spPr>
          <p:txBody>
            <a:bodyPr wrap="none" rtlCol="0">
              <a:spAutoFit/>
            </a:bodyPr>
            <a:lstStyle/>
            <a:p>
              <a:r>
                <a:rPr lang="en-US" b="1" dirty="0"/>
                <a:t>TOTAL of</a:t>
              </a:r>
            </a:p>
          </p:txBody>
        </p:sp>
        <p:sp>
          <p:nvSpPr>
            <p:cNvPr id="37" name="TextBox 36">
              <a:extLst>
                <a:ext uri="{FF2B5EF4-FFF2-40B4-BE49-F238E27FC236}">
                  <a16:creationId xmlns:a16="http://schemas.microsoft.com/office/drawing/2014/main" id="{87ED99DF-5A98-4928-9476-D8D44CBA95FB}"/>
                </a:ext>
              </a:extLst>
            </p:cNvPr>
            <p:cNvSpPr txBox="1"/>
            <p:nvPr/>
          </p:nvSpPr>
          <p:spPr>
            <a:xfrm>
              <a:off x="5204538" y="2767369"/>
              <a:ext cx="847858" cy="553998"/>
            </a:xfrm>
            <a:prstGeom prst="rect">
              <a:avLst/>
            </a:prstGeom>
            <a:noFill/>
          </p:spPr>
          <p:txBody>
            <a:bodyPr wrap="none" rtlCol="0">
              <a:spAutoFit/>
            </a:bodyPr>
            <a:lstStyle/>
            <a:p>
              <a:r>
                <a:rPr lang="en-US" b="1" dirty="0"/>
                <a:t>£75.06</a:t>
              </a:r>
            </a:p>
            <a:p>
              <a:r>
                <a:rPr lang="en-US" sz="1200" dirty="0"/>
                <a:t>per month</a:t>
              </a:r>
            </a:p>
          </p:txBody>
        </p:sp>
        <p:pic>
          <p:nvPicPr>
            <p:cNvPr id="38" name="Picture 37" descr="Pot_Pension_Fill3.png">
              <a:extLst>
                <a:ext uri="{FF2B5EF4-FFF2-40B4-BE49-F238E27FC236}">
                  <a16:creationId xmlns:a16="http://schemas.microsoft.com/office/drawing/2014/main" id="{E42D9F81-4210-4782-8F5E-356FAAD7A27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88378" y="2798279"/>
              <a:ext cx="293416" cy="328933"/>
            </a:xfrm>
            <a:prstGeom prst="rect">
              <a:avLst/>
            </a:prstGeom>
          </p:spPr>
        </p:pic>
        <p:cxnSp>
          <p:nvCxnSpPr>
            <p:cNvPr id="39" name="Straight Connector 38">
              <a:extLst>
                <a:ext uri="{FF2B5EF4-FFF2-40B4-BE49-F238E27FC236}">
                  <a16:creationId xmlns:a16="http://schemas.microsoft.com/office/drawing/2014/main" id="{A27A6D18-6ADB-4EED-BECF-F0E13000BA79}"/>
                </a:ext>
              </a:extLst>
            </p:cNvPr>
            <p:cNvCxnSpPr/>
            <p:nvPr/>
          </p:nvCxnSpPr>
          <p:spPr>
            <a:xfrm>
              <a:off x="5262852" y="3327461"/>
              <a:ext cx="699674" cy="0"/>
            </a:xfrm>
            <a:prstGeom prst="line">
              <a:avLst/>
            </a:prstGeom>
            <a:ln w="38100" cmpd="sng">
              <a:solidFill>
                <a:srgbClr val="4A4A49"/>
              </a:solidFill>
            </a:ln>
            <a:effectLst/>
          </p:spPr>
          <p:style>
            <a:lnRef idx="2">
              <a:schemeClr val="accent1"/>
            </a:lnRef>
            <a:fillRef idx="0">
              <a:schemeClr val="accent1"/>
            </a:fillRef>
            <a:effectRef idx="1">
              <a:schemeClr val="accent1"/>
            </a:effectRef>
            <a:fontRef idx="minor">
              <a:schemeClr val="tx1"/>
            </a:fontRef>
          </p:style>
        </p:cxnSp>
      </p:grpSp>
      <p:sp>
        <p:nvSpPr>
          <p:cNvPr id="42" name="Subtitle 1">
            <a:extLst>
              <a:ext uri="{FF2B5EF4-FFF2-40B4-BE49-F238E27FC236}">
                <a16:creationId xmlns:a16="http://schemas.microsoft.com/office/drawing/2014/main" id="{A82AC45C-FD0B-7647-BB05-D277C6C4BFF7}"/>
              </a:ext>
            </a:extLst>
          </p:cNvPr>
          <p:cNvSpPr txBox="1">
            <a:spLocks/>
          </p:cNvSpPr>
          <p:nvPr/>
        </p:nvSpPr>
        <p:spPr>
          <a:xfrm>
            <a:off x="214189" y="4626435"/>
            <a:ext cx="6418671" cy="517065"/>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700" dirty="0">
                <a:solidFill>
                  <a:srgbClr val="4A4A49"/>
                </a:solidFill>
                <a:latin typeface="+mj-lt"/>
              </a:rPr>
              <a:t>Figures based on auto-enrolment minimum contribution levels. Salary information used is ‘qualifying earnings’ which </a:t>
            </a:r>
            <a:r>
              <a:rPr lang="en-GB" sz="700" dirty="0">
                <a:solidFill>
                  <a:srgbClr val="4A4A49"/>
                </a:solidFill>
                <a:latin typeface="+mj-lt"/>
              </a:rPr>
              <a:t>are measured on a band of earnings between lower and </a:t>
            </a:r>
            <a:r>
              <a:rPr lang="en-GB" sz="700">
                <a:solidFill>
                  <a:srgbClr val="4A4A49"/>
                </a:solidFill>
                <a:latin typeface="+mj-lt"/>
              </a:rPr>
              <a:t>upper limits </a:t>
            </a:r>
            <a:r>
              <a:rPr lang="en-GB" sz="700" dirty="0">
                <a:solidFill>
                  <a:srgbClr val="4A4A49"/>
                </a:solidFill>
                <a:latin typeface="+mj-lt"/>
              </a:rPr>
              <a:t>and the upper earnings limit (between £6,240 and £50,270 for tax year 2022/23). The band is reviewed by the government each year. Qualifying earnings include salary, wages, overtime, bonuses and commission, statutory sick pay, and any statutory pay received during paternity, maternity or any other kind of family leave.</a:t>
            </a:r>
          </a:p>
          <a:p>
            <a:endParaRPr lang="en-US" sz="700" dirty="0">
              <a:solidFill>
                <a:srgbClr val="4A4A49"/>
              </a:solidFill>
              <a:latin typeface="+mj-lt"/>
            </a:endParaRPr>
          </a:p>
        </p:txBody>
      </p:sp>
      <p:sp>
        <p:nvSpPr>
          <p:cNvPr id="41" name="Holder 4">
            <a:extLst>
              <a:ext uri="{FF2B5EF4-FFF2-40B4-BE49-F238E27FC236}">
                <a16:creationId xmlns:a16="http://schemas.microsoft.com/office/drawing/2014/main" id="{568F2A1A-AF15-B747-94D6-9A121BA74EA6}"/>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5629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3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evice&#10;&#10;Description automatically generated">
            <a:extLst>
              <a:ext uri="{FF2B5EF4-FFF2-40B4-BE49-F238E27FC236}">
                <a16:creationId xmlns:a16="http://schemas.microsoft.com/office/drawing/2014/main" id="{59A3AC1B-2436-4834-93F3-C301BBF8354B}"/>
              </a:ext>
            </a:extLst>
          </p:cNvPr>
          <p:cNvPicPr>
            <a:picLocks noChangeAspect="1"/>
          </p:cNvPicPr>
          <p:nvPr/>
        </p:nvPicPr>
        <p:blipFill>
          <a:blip r:embed="rId3"/>
          <a:stretch>
            <a:fillRect/>
          </a:stretch>
        </p:blipFill>
        <p:spPr>
          <a:xfrm>
            <a:off x="2320531" y="668190"/>
            <a:ext cx="4199697" cy="4156490"/>
          </a:xfrm>
          <a:prstGeom prst="rect">
            <a:avLst/>
          </a:prstGeom>
        </p:spPr>
      </p:pic>
      <p:sp>
        <p:nvSpPr>
          <p:cNvPr id="4" name="Title Placeholder 1">
            <a:extLst>
              <a:ext uri="{FF2B5EF4-FFF2-40B4-BE49-F238E27FC236}">
                <a16:creationId xmlns:a16="http://schemas.microsoft.com/office/drawing/2014/main" id="{46E9B0C4-1119-844E-AAAD-65263413F311}"/>
              </a:ext>
            </a:extLst>
          </p:cNvPr>
          <p:cNvSpPr txBox="1">
            <a:spLocks/>
          </p:cNvSpPr>
          <p:nvPr/>
        </p:nvSpPr>
        <p:spPr>
          <a:xfrm>
            <a:off x="195030" y="274196"/>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Our member charge</a:t>
            </a:r>
            <a:br>
              <a:rPr lang="en-US" dirty="0">
                <a:solidFill>
                  <a:srgbClr val="7F8084"/>
                </a:solidFill>
              </a:rPr>
            </a:br>
            <a:endParaRPr lang="en-US" dirty="0">
              <a:solidFill>
                <a:srgbClr val="7F8084"/>
              </a:solidFill>
            </a:endParaRPr>
          </a:p>
        </p:txBody>
      </p:sp>
      <p:sp>
        <p:nvSpPr>
          <p:cNvPr id="5" name="Holder 4">
            <a:extLst>
              <a:ext uri="{FF2B5EF4-FFF2-40B4-BE49-F238E27FC236}">
                <a16:creationId xmlns:a16="http://schemas.microsoft.com/office/drawing/2014/main" id="{C02CB730-9FE8-5143-9B33-B59D94E3A6FA}"/>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38063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5">
            <a:extLst>
              <a:ext uri="{FF2B5EF4-FFF2-40B4-BE49-F238E27FC236}">
                <a16:creationId xmlns:a16="http://schemas.microsoft.com/office/drawing/2014/main" id="{AD3E2D2C-BFB3-954E-AA0C-DEC83278977F}"/>
              </a:ext>
            </a:extLst>
          </p:cNvPr>
          <p:cNvGraphicFramePr>
            <a:graphicFrameLocks/>
          </p:cNvGraphicFramePr>
          <p:nvPr>
            <p:extLst>
              <p:ext uri="{D42A27DB-BD31-4B8C-83A1-F6EECF244321}">
                <p14:modId xmlns:p14="http://schemas.microsoft.com/office/powerpoint/2010/main" val="1156920114"/>
              </p:ext>
            </p:extLst>
          </p:nvPr>
        </p:nvGraphicFramePr>
        <p:xfrm>
          <a:off x="2213247" y="2004164"/>
          <a:ext cx="4716646" cy="1510974"/>
        </p:xfrm>
        <a:graphic>
          <a:graphicData uri="http://schemas.openxmlformats.org/drawingml/2006/table">
            <a:tbl>
              <a:tblPr firstRow="1" bandRow="1">
                <a:tableStyleId>{EB344D84-9AFB-497E-A393-DC336BA19D2E}</a:tableStyleId>
              </a:tblPr>
              <a:tblGrid>
                <a:gridCol w="2356425">
                  <a:extLst>
                    <a:ext uri="{9D8B030D-6E8A-4147-A177-3AD203B41FA5}">
                      <a16:colId xmlns:a16="http://schemas.microsoft.com/office/drawing/2014/main" val="3382187920"/>
                    </a:ext>
                  </a:extLst>
                </a:gridCol>
                <a:gridCol w="2360221">
                  <a:extLst>
                    <a:ext uri="{9D8B030D-6E8A-4147-A177-3AD203B41FA5}">
                      <a16:colId xmlns:a16="http://schemas.microsoft.com/office/drawing/2014/main" val="1351251271"/>
                    </a:ext>
                  </a:extLst>
                </a:gridCol>
              </a:tblGrid>
              <a:tr h="318646">
                <a:tc>
                  <a:txBody>
                    <a:bodyPr/>
                    <a:lstStyle/>
                    <a:p>
                      <a:pPr algn="ctr"/>
                      <a:r>
                        <a:rPr lang="en-GB" sz="1100" kern="1200" dirty="0"/>
                        <a:t>Up to £3,000</a:t>
                      </a:r>
                      <a:endParaRPr lang="en-GB" sz="1100" b="0" kern="1200" dirty="0">
                        <a:solidFill>
                          <a:srgbClr val="4A4A49"/>
                        </a:solidFill>
                        <a:latin typeface="+mn-lt"/>
                        <a:ea typeface="+mn-ea"/>
                        <a:cs typeface="+mn-cs"/>
                      </a:endParaRPr>
                    </a:p>
                  </a:txBody>
                  <a:tcPr marL="57873" marR="57873" marT="28937" marB="28937" anchor="ctr">
                    <a:solidFill>
                      <a:srgbClr val="009775"/>
                    </a:solidFill>
                  </a:tcPr>
                </a:tc>
                <a:tc>
                  <a:txBody>
                    <a:bodyPr/>
                    <a:lstStyle/>
                    <a:p>
                      <a:pPr algn="ctr"/>
                      <a:r>
                        <a:rPr lang="en-GB" sz="1100" kern="1200" dirty="0"/>
                        <a:t>No rebate</a:t>
                      </a:r>
                      <a:endParaRPr lang="en-GB" sz="1100" b="0" kern="1200" dirty="0">
                        <a:solidFill>
                          <a:srgbClr val="4A4A49"/>
                        </a:solidFill>
                        <a:latin typeface="+mn-lt"/>
                        <a:ea typeface="+mn-ea"/>
                        <a:cs typeface="+mn-cs"/>
                      </a:endParaRPr>
                    </a:p>
                  </a:txBody>
                  <a:tcPr marL="57873" marR="57873" marT="28937" marB="28937" anchor="ctr">
                    <a:solidFill>
                      <a:srgbClr val="009775"/>
                    </a:solidFill>
                  </a:tcPr>
                </a:tc>
                <a:extLst>
                  <a:ext uri="{0D108BD9-81ED-4DB2-BD59-A6C34878D82A}">
                    <a16:rowId xmlns:a16="http://schemas.microsoft.com/office/drawing/2014/main" val="3796467041"/>
                  </a:ext>
                </a:extLst>
              </a:tr>
              <a:tr h="309729">
                <a:tc>
                  <a:txBody>
                    <a:bodyPr/>
                    <a:lstStyle/>
                    <a:p>
                      <a:pPr algn="ctr"/>
                      <a:r>
                        <a:rPr lang="en-GB" sz="1100" kern="1200" dirty="0"/>
                        <a:t>Over £3,000 and up to £10,000</a:t>
                      </a:r>
                      <a:endParaRPr lang="en-GB" sz="1100" b="0" kern="1200" dirty="0">
                        <a:solidFill>
                          <a:srgbClr val="4A4A49"/>
                        </a:solidFill>
                        <a:latin typeface="+mn-lt"/>
                        <a:ea typeface="+mn-ea"/>
                        <a:cs typeface="+mn-cs"/>
                      </a:endParaRPr>
                    </a:p>
                  </a:txBody>
                  <a:tcPr marL="57873" marR="57873" marT="28937" marB="28937" anchor="ctr"/>
                </a:tc>
                <a:tc>
                  <a:txBody>
                    <a:bodyPr/>
                    <a:lstStyle/>
                    <a:p>
                      <a:pPr marL="0" algn="ctr" defTabSz="457189" rtl="0" eaLnBrk="1" latinLnBrk="0" hangingPunct="1"/>
                      <a:r>
                        <a:rPr lang="en-GB" sz="1100" kern="1200" dirty="0"/>
                        <a:t>0.1%</a:t>
                      </a:r>
                      <a:endParaRPr lang="en-GB" sz="1100" b="0" kern="1200" dirty="0">
                        <a:solidFill>
                          <a:srgbClr val="4A4A49"/>
                        </a:solidFill>
                        <a:latin typeface="+mn-lt"/>
                        <a:ea typeface="+mn-ea"/>
                        <a:cs typeface="+mn-cs"/>
                      </a:endParaRPr>
                    </a:p>
                  </a:txBody>
                  <a:tcPr marL="57873" marR="57873" marT="28937" marB="28937" anchor="ctr"/>
                </a:tc>
                <a:extLst>
                  <a:ext uri="{0D108BD9-81ED-4DB2-BD59-A6C34878D82A}">
                    <a16:rowId xmlns:a16="http://schemas.microsoft.com/office/drawing/2014/main" val="1074164110"/>
                  </a:ext>
                </a:extLst>
              </a:tr>
              <a:tr h="303773">
                <a:tc>
                  <a:txBody>
                    <a:bodyPr/>
                    <a:lstStyle/>
                    <a:p>
                      <a:pPr algn="ctr"/>
                      <a:r>
                        <a:rPr lang="en-GB" sz="1100" kern="1200" dirty="0"/>
                        <a:t>Over £10,000 and up to £25,000</a:t>
                      </a:r>
                      <a:endParaRPr lang="en-GB" sz="1100" b="0" kern="1200" dirty="0">
                        <a:solidFill>
                          <a:srgbClr val="4A4A49"/>
                        </a:solidFill>
                        <a:latin typeface="+mn-lt"/>
                        <a:ea typeface="+mn-ea"/>
                        <a:cs typeface="+mn-cs"/>
                      </a:endParaRPr>
                    </a:p>
                  </a:txBody>
                  <a:tcPr marL="57873" marR="57873" marT="28937" marB="28937" anchor="ctr"/>
                </a:tc>
                <a:tc>
                  <a:txBody>
                    <a:bodyPr/>
                    <a:lstStyle/>
                    <a:p>
                      <a:pPr marL="0" algn="ctr" defTabSz="457189" rtl="0" eaLnBrk="1" latinLnBrk="0" hangingPunct="1"/>
                      <a:r>
                        <a:rPr lang="en-GB" sz="1100" kern="1200" dirty="0"/>
                        <a:t>0.2%</a:t>
                      </a:r>
                      <a:endParaRPr lang="en-GB" sz="1100" b="0" kern="1200" dirty="0">
                        <a:solidFill>
                          <a:srgbClr val="4A4A49"/>
                        </a:solidFill>
                        <a:latin typeface="+mn-lt"/>
                        <a:ea typeface="+mn-ea"/>
                        <a:cs typeface="+mn-cs"/>
                      </a:endParaRPr>
                    </a:p>
                  </a:txBody>
                  <a:tcPr marL="57873" marR="57873" marT="28937" marB="28937" anchor="ctr"/>
                </a:tc>
                <a:extLst>
                  <a:ext uri="{0D108BD9-81ED-4DB2-BD59-A6C34878D82A}">
                    <a16:rowId xmlns:a16="http://schemas.microsoft.com/office/drawing/2014/main" val="20381552"/>
                  </a:ext>
                </a:extLst>
              </a:tr>
              <a:tr h="289413">
                <a:tc>
                  <a:txBody>
                    <a:bodyPr/>
                    <a:lstStyle/>
                    <a:p>
                      <a:pPr algn="ctr"/>
                      <a:r>
                        <a:rPr lang="en-GB" sz="1100" kern="1200" dirty="0"/>
                        <a:t>Over £25,000 and up to £50,000</a:t>
                      </a:r>
                      <a:endParaRPr lang="en-GB" sz="1100" b="0" kern="1200" dirty="0">
                        <a:solidFill>
                          <a:srgbClr val="4A4A49"/>
                        </a:solidFill>
                        <a:latin typeface="+mn-lt"/>
                        <a:ea typeface="+mn-ea"/>
                        <a:cs typeface="+mn-cs"/>
                      </a:endParaRPr>
                    </a:p>
                  </a:txBody>
                  <a:tcPr marL="57873" marR="57873" marT="28937" marB="28937" anchor="ctr"/>
                </a:tc>
                <a:tc>
                  <a:txBody>
                    <a:bodyPr/>
                    <a:lstStyle/>
                    <a:p>
                      <a:pPr marL="0" algn="ctr" defTabSz="457189" rtl="0" eaLnBrk="1" latinLnBrk="0" hangingPunct="1"/>
                      <a:r>
                        <a:rPr lang="en-GB" sz="1100" kern="1200" dirty="0"/>
                        <a:t>0.25%</a:t>
                      </a:r>
                      <a:endParaRPr lang="en-GB" sz="1100" b="0" kern="1200" dirty="0">
                        <a:solidFill>
                          <a:srgbClr val="4A4A49"/>
                        </a:solidFill>
                        <a:latin typeface="+mn-lt"/>
                        <a:ea typeface="+mn-ea"/>
                        <a:cs typeface="+mn-cs"/>
                      </a:endParaRPr>
                    </a:p>
                  </a:txBody>
                  <a:tcPr marL="57873" marR="57873" marT="28937" marB="28937" anchor="ctr"/>
                </a:tc>
                <a:extLst>
                  <a:ext uri="{0D108BD9-81ED-4DB2-BD59-A6C34878D82A}">
                    <a16:rowId xmlns:a16="http://schemas.microsoft.com/office/drawing/2014/main" val="939234392"/>
                  </a:ext>
                </a:extLst>
              </a:tr>
              <a:tr h="289413">
                <a:tc>
                  <a:txBody>
                    <a:bodyPr/>
                    <a:lstStyle/>
                    <a:p>
                      <a:pPr algn="ctr"/>
                      <a:r>
                        <a:rPr lang="en-GB" sz="1100" kern="1200" dirty="0"/>
                        <a:t>Over £50,000</a:t>
                      </a:r>
                      <a:endParaRPr lang="en-GB" sz="1100" b="0" kern="1200" dirty="0">
                        <a:solidFill>
                          <a:srgbClr val="4A4A49"/>
                        </a:solidFill>
                        <a:latin typeface="+mn-lt"/>
                        <a:ea typeface="+mn-ea"/>
                        <a:cs typeface="+mn-cs"/>
                      </a:endParaRPr>
                    </a:p>
                  </a:txBody>
                  <a:tcPr marL="57873" marR="57873" marT="28937" marB="28937" anchor="ctr"/>
                </a:tc>
                <a:tc>
                  <a:txBody>
                    <a:bodyPr/>
                    <a:lstStyle/>
                    <a:p>
                      <a:pPr marL="0" algn="ctr" defTabSz="457189" rtl="0" eaLnBrk="1" latinLnBrk="0" hangingPunct="1"/>
                      <a:r>
                        <a:rPr lang="en-GB" sz="1100" kern="1200" dirty="0"/>
                        <a:t>0.3%</a:t>
                      </a:r>
                      <a:endParaRPr lang="en-GB" sz="1100" b="0" kern="1200" dirty="0">
                        <a:solidFill>
                          <a:srgbClr val="4A4A49"/>
                        </a:solidFill>
                        <a:latin typeface="+mn-lt"/>
                        <a:ea typeface="+mn-ea"/>
                        <a:cs typeface="+mn-cs"/>
                      </a:endParaRPr>
                    </a:p>
                  </a:txBody>
                  <a:tcPr marL="57873" marR="57873" marT="28937" marB="28937" anchor="ctr"/>
                </a:tc>
                <a:extLst>
                  <a:ext uri="{0D108BD9-81ED-4DB2-BD59-A6C34878D82A}">
                    <a16:rowId xmlns:a16="http://schemas.microsoft.com/office/drawing/2014/main" val="792399934"/>
                  </a:ext>
                </a:extLst>
              </a:tr>
            </a:tbl>
          </a:graphicData>
        </a:graphic>
      </p:graphicFrame>
      <p:sp>
        <p:nvSpPr>
          <p:cNvPr id="2" name="TextBox 1">
            <a:extLst>
              <a:ext uri="{FF2B5EF4-FFF2-40B4-BE49-F238E27FC236}">
                <a16:creationId xmlns:a16="http://schemas.microsoft.com/office/drawing/2014/main" id="{24130D30-6AC4-D74C-9464-42D37E08FE17}"/>
              </a:ext>
            </a:extLst>
          </p:cNvPr>
          <p:cNvSpPr txBox="1"/>
          <p:nvPr/>
        </p:nvSpPr>
        <p:spPr>
          <a:xfrm>
            <a:off x="2213247" y="1716951"/>
            <a:ext cx="4707194" cy="280846"/>
          </a:xfrm>
          <a:prstGeom prst="rect">
            <a:avLst/>
          </a:prstGeom>
          <a:noFill/>
        </p:spPr>
        <p:txBody>
          <a:bodyPr wrap="square" rtlCol="0">
            <a:spAutoFit/>
          </a:bodyPr>
          <a:lstStyle/>
          <a:p>
            <a:pPr algn="ctr" defTabSz="397354">
              <a:defRPr/>
            </a:pPr>
            <a:r>
              <a:rPr lang="en-GB" sz="1225" b="1" dirty="0">
                <a:solidFill>
                  <a:schemeClr val="tx1">
                    <a:lumMod val="50000"/>
                  </a:schemeClr>
                </a:solidFill>
                <a:latin typeface="Calibri"/>
              </a:rPr>
              <a:t>The rebate applies to the amount within each band</a:t>
            </a:r>
          </a:p>
        </p:txBody>
      </p:sp>
      <p:sp>
        <p:nvSpPr>
          <p:cNvPr id="5" name="Title Placeholder 1">
            <a:extLst>
              <a:ext uri="{FF2B5EF4-FFF2-40B4-BE49-F238E27FC236}">
                <a16:creationId xmlns:a16="http://schemas.microsoft.com/office/drawing/2014/main" id="{7CF06574-2E9F-9E4E-80CD-C6CF4DA302B6}"/>
              </a:ext>
            </a:extLst>
          </p:cNvPr>
          <p:cNvSpPr txBox="1">
            <a:spLocks/>
          </p:cNvSpPr>
          <p:nvPr/>
        </p:nvSpPr>
        <p:spPr>
          <a:xfrm>
            <a:off x="195030" y="274196"/>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How the rebate works</a:t>
            </a:r>
            <a:br>
              <a:rPr lang="en-US" dirty="0">
                <a:solidFill>
                  <a:srgbClr val="7F8084"/>
                </a:solidFill>
              </a:rPr>
            </a:br>
            <a:endParaRPr lang="en-US" dirty="0">
              <a:solidFill>
                <a:srgbClr val="7F8084"/>
              </a:solidFill>
            </a:endParaRPr>
          </a:p>
        </p:txBody>
      </p:sp>
      <p:sp>
        <p:nvSpPr>
          <p:cNvPr id="6" name="Holder 4">
            <a:extLst>
              <a:ext uri="{FF2B5EF4-FFF2-40B4-BE49-F238E27FC236}">
                <a16:creationId xmlns:a16="http://schemas.microsoft.com/office/drawing/2014/main" id="{271141FA-6065-4F40-B418-9E674954E7B0}"/>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69309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A00E9D-28D5-4179-94FA-16AF21448EF2}"/>
              </a:ext>
            </a:extLst>
          </p:cNvPr>
          <p:cNvSpPr txBox="1">
            <a:spLocks/>
          </p:cNvSpPr>
          <p:nvPr/>
        </p:nvSpPr>
        <p:spPr>
          <a:xfrm>
            <a:off x="172617"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Before we start</a:t>
            </a:r>
          </a:p>
        </p:txBody>
      </p:sp>
      <p:sp>
        <p:nvSpPr>
          <p:cNvPr id="3" name="Content Placeholder 1">
            <a:extLst>
              <a:ext uri="{FF2B5EF4-FFF2-40B4-BE49-F238E27FC236}">
                <a16:creationId xmlns:a16="http://schemas.microsoft.com/office/drawing/2014/main" id="{59A3E191-9D6A-4A45-99C2-7757DF554683}"/>
              </a:ext>
            </a:extLst>
          </p:cNvPr>
          <p:cNvSpPr txBox="1">
            <a:spLocks/>
          </p:cNvSpPr>
          <p:nvPr/>
        </p:nvSpPr>
        <p:spPr>
          <a:xfrm>
            <a:off x="191723" y="1215505"/>
            <a:ext cx="8560817" cy="2844355"/>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800" dirty="0">
                <a:solidFill>
                  <a:schemeClr val="tx1">
                    <a:lumMod val="50000"/>
                  </a:schemeClr>
                </a:solidFill>
              </a:rPr>
              <a:t>Any housekeeping points can be added here if necessary</a:t>
            </a:r>
          </a:p>
        </p:txBody>
      </p:sp>
      <p:sp>
        <p:nvSpPr>
          <p:cNvPr id="4" name="Holder 4">
            <a:extLst>
              <a:ext uri="{FF2B5EF4-FFF2-40B4-BE49-F238E27FC236}">
                <a16:creationId xmlns:a16="http://schemas.microsoft.com/office/drawing/2014/main" id="{7646AB6A-1F30-244C-BDB1-3DA476E7AD0B}"/>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92981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75F2A392-2A7B-894C-A895-24684F1C9B9B}"/>
              </a:ext>
            </a:extLst>
          </p:cNvPr>
          <p:cNvSpPr txBox="1">
            <a:spLocks/>
          </p:cNvSpPr>
          <p:nvPr/>
        </p:nvSpPr>
        <p:spPr>
          <a:xfrm>
            <a:off x="236756" y="117014"/>
            <a:ext cx="4803027" cy="560695"/>
          </a:xfrm>
          <a:prstGeom prst="rect">
            <a:avLst/>
          </a:prstGeom>
        </p:spPr>
        <p:txBody>
          <a:bodyPr vert="horz" lIns="62215" tIns="31107" rIns="62215" bIns="31107" rtlCol="0" anchor="ctr">
            <a:noAutofit/>
          </a:bodyPr>
          <a:lstStyle>
            <a:lvl1pPr marL="0" marR="0" indent="0" algn="l" defTabSz="534548" rtl="0" eaLnBrk="1" fontAlgn="auto" latinLnBrk="0" hangingPunct="1">
              <a:lnSpc>
                <a:spcPct val="100000"/>
              </a:lnSpc>
              <a:spcBef>
                <a:spcPct val="0"/>
              </a:spcBef>
              <a:spcAft>
                <a:spcPts val="0"/>
              </a:spcAft>
              <a:buClrTx/>
              <a:buSzTx/>
              <a:buFontTx/>
              <a:buNone/>
              <a:tabLst/>
              <a:defRPr sz="4209" b="1" kern="1200" baseline="0">
                <a:solidFill>
                  <a:srgbClr val="7F8084"/>
                </a:solidFill>
                <a:latin typeface="+mj-lt"/>
                <a:ea typeface="+mj-ea"/>
                <a:cs typeface="+mj-cs"/>
              </a:defRPr>
            </a:lvl1pPr>
          </a:lstStyle>
          <a:p>
            <a:r>
              <a:rPr lang="en-US" sz="3400" dirty="0">
                <a:latin typeface="+mn-lt"/>
              </a:rPr>
              <a:t>Fairness at member level</a:t>
            </a:r>
          </a:p>
        </p:txBody>
      </p:sp>
      <p:pic>
        <p:nvPicPr>
          <p:cNvPr id="3" name="Picture 2" descr="Graphical user interface, application&#10;&#10;Description automatically generated">
            <a:extLst>
              <a:ext uri="{FF2B5EF4-FFF2-40B4-BE49-F238E27FC236}">
                <a16:creationId xmlns:a16="http://schemas.microsoft.com/office/drawing/2014/main" id="{4B00223C-B3BF-4588-894D-D3C81E987956}"/>
              </a:ext>
            </a:extLst>
          </p:cNvPr>
          <p:cNvPicPr>
            <a:picLocks noChangeAspect="1"/>
          </p:cNvPicPr>
          <p:nvPr/>
        </p:nvPicPr>
        <p:blipFill rotWithShape="1">
          <a:blip r:embed="rId3"/>
          <a:srcRect b="51324"/>
          <a:stretch/>
        </p:blipFill>
        <p:spPr>
          <a:xfrm>
            <a:off x="308948" y="1357656"/>
            <a:ext cx="4419105" cy="2493092"/>
          </a:xfrm>
          <a:prstGeom prst="rect">
            <a:avLst/>
          </a:prstGeom>
        </p:spPr>
      </p:pic>
      <p:pic>
        <p:nvPicPr>
          <p:cNvPr id="4" name="Picture 3" descr="Graphical user interface, application&#10;&#10;Description automatically generated">
            <a:extLst>
              <a:ext uri="{FF2B5EF4-FFF2-40B4-BE49-F238E27FC236}">
                <a16:creationId xmlns:a16="http://schemas.microsoft.com/office/drawing/2014/main" id="{A63A9F4F-5C07-BF42-A118-AEDD247CEE72}"/>
              </a:ext>
            </a:extLst>
          </p:cNvPr>
          <p:cNvPicPr>
            <a:picLocks noChangeAspect="1"/>
          </p:cNvPicPr>
          <p:nvPr/>
        </p:nvPicPr>
        <p:blipFill rotWithShape="1">
          <a:blip r:embed="rId3"/>
          <a:srcRect t="47029" b="-1"/>
          <a:stretch/>
        </p:blipFill>
        <p:spPr>
          <a:xfrm>
            <a:off x="4728053" y="1357656"/>
            <a:ext cx="4060723" cy="2493093"/>
          </a:xfrm>
          <a:prstGeom prst="rect">
            <a:avLst/>
          </a:prstGeom>
        </p:spPr>
      </p:pic>
      <p:sp>
        <p:nvSpPr>
          <p:cNvPr id="5" name="Holder 4">
            <a:extLst>
              <a:ext uri="{FF2B5EF4-FFF2-40B4-BE49-F238E27FC236}">
                <a16:creationId xmlns:a16="http://schemas.microsoft.com/office/drawing/2014/main" id="{48D0648C-CA5C-A242-ACD4-6626A249BCB3}"/>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845459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0C7125-E75F-4AD0-B89C-C81333AAEE4E}"/>
              </a:ext>
            </a:extLst>
          </p:cNvPr>
          <p:cNvSpPr txBox="1">
            <a:spLocks/>
          </p:cNvSpPr>
          <p:nvPr/>
        </p:nvSpPr>
        <p:spPr>
          <a:xfrm>
            <a:off x="217883" y="425234"/>
            <a:ext cx="6342210" cy="446064"/>
          </a:xfrm>
          <a:prstGeom prst="rect">
            <a:avLst/>
          </a:prstGeom>
        </p:spPr>
        <p:txBody>
          <a:bodyPr vert="horz" lIns="49495" tIns="24748" rIns="49495" bIns="24748" rtlCol="0" anchor="ctr">
            <a:noAutofit/>
          </a:bodyPr>
          <a:lstStyle>
            <a:lvl1pPr marL="0" marR="0" indent="0" algn="l" defTabSz="534548" rtl="0" eaLnBrk="1" fontAlgn="auto" latinLnBrk="0" hangingPunct="1">
              <a:lnSpc>
                <a:spcPct val="100000"/>
              </a:lnSpc>
              <a:spcBef>
                <a:spcPct val="0"/>
              </a:spcBef>
              <a:spcAft>
                <a:spcPts val="0"/>
              </a:spcAft>
              <a:buClrTx/>
              <a:buSzTx/>
              <a:buFontTx/>
              <a:buNone/>
              <a:tabLst/>
              <a:defRPr sz="4209" b="1" kern="1200" baseline="0">
                <a:solidFill>
                  <a:srgbClr val="7F8084"/>
                </a:solidFill>
                <a:latin typeface="+mj-lt"/>
                <a:ea typeface="+mj-ea"/>
                <a:cs typeface="+mj-cs"/>
              </a:defRPr>
            </a:lvl1pPr>
          </a:lstStyle>
          <a:p>
            <a:pPr defTabSz="397354">
              <a:lnSpc>
                <a:spcPts val="2923"/>
              </a:lnSpc>
              <a:spcBef>
                <a:spcPts val="0"/>
              </a:spcBef>
              <a:defRPr/>
            </a:pPr>
            <a:r>
              <a:rPr lang="en-GB" sz="3400" dirty="0">
                <a:latin typeface="Calibri"/>
                <a:ea typeface="+mn-ea"/>
                <a:cs typeface="+mn-cs"/>
              </a:rPr>
              <a:t>What members see in </a:t>
            </a:r>
            <a:br>
              <a:rPr lang="en-GB" sz="3400" dirty="0">
                <a:latin typeface="Calibri"/>
                <a:ea typeface="+mn-ea"/>
                <a:cs typeface="+mn-cs"/>
              </a:rPr>
            </a:br>
            <a:r>
              <a:rPr lang="en-GB" sz="3400" dirty="0">
                <a:latin typeface="Calibri"/>
                <a:ea typeface="+mn-ea"/>
                <a:cs typeface="+mn-cs"/>
              </a:rPr>
              <a:t>their Online Account</a:t>
            </a:r>
          </a:p>
        </p:txBody>
      </p:sp>
      <p:sp>
        <p:nvSpPr>
          <p:cNvPr id="3" name="TextBox 2">
            <a:extLst>
              <a:ext uri="{FF2B5EF4-FFF2-40B4-BE49-F238E27FC236}">
                <a16:creationId xmlns:a16="http://schemas.microsoft.com/office/drawing/2014/main" id="{00AD20A4-BA84-45BD-84A2-1FC279696ABF}"/>
              </a:ext>
            </a:extLst>
          </p:cNvPr>
          <p:cNvSpPr txBox="1"/>
          <p:nvPr/>
        </p:nvSpPr>
        <p:spPr>
          <a:xfrm>
            <a:off x="217883" y="4757240"/>
            <a:ext cx="5867068" cy="386260"/>
          </a:xfrm>
          <a:prstGeom prst="rect">
            <a:avLst/>
          </a:prstGeom>
          <a:noFill/>
        </p:spPr>
        <p:txBody>
          <a:bodyPr wrap="square" rtlCol="0">
            <a:spAutoFit/>
          </a:bodyPr>
          <a:lstStyle/>
          <a:p>
            <a:pPr defTabSz="545632"/>
            <a:r>
              <a:rPr lang="en-GB" sz="836" dirty="0">
                <a:solidFill>
                  <a:prstClr val="black"/>
                </a:solidFill>
                <a:latin typeface="Calibri" panose="020F0502020204030204"/>
              </a:rPr>
              <a:t>The amounts shown in this screenshot are for illustrative purposes only. </a:t>
            </a:r>
          </a:p>
          <a:p>
            <a:pPr defTabSz="545632"/>
            <a:endParaRPr lang="en-GB" sz="1074" dirty="0">
              <a:solidFill>
                <a:prstClr val="black"/>
              </a:solidFill>
              <a:latin typeface="Calibri" panose="020F0502020204030204"/>
            </a:endParaRPr>
          </a:p>
        </p:txBody>
      </p:sp>
      <p:pic>
        <p:nvPicPr>
          <p:cNvPr id="4" name="Picture 3">
            <a:extLst>
              <a:ext uri="{FF2B5EF4-FFF2-40B4-BE49-F238E27FC236}">
                <a16:creationId xmlns:a16="http://schemas.microsoft.com/office/drawing/2014/main" id="{2BB1EF44-55A1-463D-BFD1-83101A8CC174}"/>
              </a:ext>
            </a:extLst>
          </p:cNvPr>
          <p:cNvPicPr>
            <a:picLocks noChangeAspect="1"/>
          </p:cNvPicPr>
          <p:nvPr/>
        </p:nvPicPr>
        <p:blipFill>
          <a:blip r:embed="rId3"/>
          <a:stretch>
            <a:fillRect/>
          </a:stretch>
        </p:blipFill>
        <p:spPr>
          <a:xfrm>
            <a:off x="2787020" y="1347788"/>
            <a:ext cx="3569959" cy="3193970"/>
          </a:xfrm>
          <a:prstGeom prst="rect">
            <a:avLst/>
          </a:prstGeom>
        </p:spPr>
      </p:pic>
      <p:sp>
        <p:nvSpPr>
          <p:cNvPr id="5" name="Holder 4">
            <a:extLst>
              <a:ext uri="{FF2B5EF4-FFF2-40B4-BE49-F238E27FC236}">
                <a16:creationId xmlns:a16="http://schemas.microsoft.com/office/drawing/2014/main" id="{EBBE4819-E3A9-884C-B2AE-17D018E1DAA2}"/>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59225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p:cNvSpPr txBox="1">
            <a:spLocks/>
          </p:cNvSpPr>
          <p:nvPr/>
        </p:nvSpPr>
        <p:spPr>
          <a:xfrm>
            <a:off x="195030" y="474312"/>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a:lnSpc>
                <a:spcPts val="3600"/>
              </a:lnSpc>
            </a:pPr>
            <a:r>
              <a:rPr lang="en-US" sz="3400" dirty="0">
                <a:solidFill>
                  <a:srgbClr val="7F8084"/>
                </a:solidFill>
              </a:rPr>
              <a:t>How can you take more control</a:t>
            </a:r>
            <a:br>
              <a:rPr lang="en-US" sz="3400" dirty="0">
                <a:solidFill>
                  <a:srgbClr val="7F8084"/>
                </a:solidFill>
              </a:rPr>
            </a:br>
            <a:r>
              <a:rPr lang="en-US" sz="3400" dirty="0">
                <a:solidFill>
                  <a:srgbClr val="7F8084"/>
                </a:solidFill>
              </a:rPr>
              <a:t>of your money?</a:t>
            </a:r>
            <a:br>
              <a:rPr lang="en-US" sz="3400" dirty="0">
                <a:solidFill>
                  <a:srgbClr val="7F8084"/>
                </a:solidFill>
              </a:rPr>
            </a:br>
            <a:endParaRPr lang="en-US" sz="3400" dirty="0">
              <a:solidFill>
                <a:srgbClr val="7F8084"/>
              </a:solidFill>
            </a:endParaRPr>
          </a:p>
        </p:txBody>
      </p:sp>
      <p:pic>
        <p:nvPicPr>
          <p:cNvPr id="4" name="Content Placeholder 3" descr="126_Thought_Cloud_A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584712"/>
            <a:ext cx="9050694" cy="3224884"/>
          </a:xfrm>
          <a:prstGeom prst="rect">
            <a:avLst/>
          </a:prstGeom>
        </p:spPr>
      </p:pic>
      <p:sp>
        <p:nvSpPr>
          <p:cNvPr id="5" name="Holder 4">
            <a:extLst>
              <a:ext uri="{FF2B5EF4-FFF2-40B4-BE49-F238E27FC236}">
                <a16:creationId xmlns:a16="http://schemas.microsoft.com/office/drawing/2014/main" id="{4F82C1B5-B59E-9044-A623-70C53B63FB9C}"/>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31393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laceholder 1"/>
          <p:cNvSpPr txBox="1">
            <a:spLocks/>
          </p:cNvSpPr>
          <p:nvPr/>
        </p:nvSpPr>
        <p:spPr>
          <a:xfrm>
            <a:off x="265750"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Manage savings online</a:t>
            </a:r>
          </a:p>
        </p:txBody>
      </p:sp>
      <p:pic>
        <p:nvPicPr>
          <p:cNvPr id="7" name="Picture 6">
            <a:extLst>
              <a:ext uri="{FF2B5EF4-FFF2-40B4-BE49-F238E27FC236}">
                <a16:creationId xmlns:a16="http://schemas.microsoft.com/office/drawing/2014/main" id="{437D9810-FD54-4633-8FDE-B3BD741711A4}"/>
              </a:ext>
            </a:extLst>
          </p:cNvPr>
          <p:cNvPicPr>
            <a:picLocks noChangeAspect="1"/>
          </p:cNvPicPr>
          <p:nvPr/>
        </p:nvPicPr>
        <p:blipFill>
          <a:blip r:embed="rId3"/>
          <a:stretch>
            <a:fillRect/>
          </a:stretch>
        </p:blipFill>
        <p:spPr>
          <a:xfrm>
            <a:off x="4017649" y="1061545"/>
            <a:ext cx="3459232" cy="1969611"/>
          </a:xfrm>
          <a:prstGeom prst="rect">
            <a:avLst/>
          </a:prstGeom>
        </p:spPr>
      </p:pic>
      <p:sp>
        <p:nvSpPr>
          <p:cNvPr id="5" name="Rectangle 4">
            <a:extLst>
              <a:ext uri="{FF2B5EF4-FFF2-40B4-BE49-F238E27FC236}">
                <a16:creationId xmlns:a16="http://schemas.microsoft.com/office/drawing/2014/main" id="{3E9B1A71-F9CA-46FC-B195-8F5F7F93CA9A}"/>
              </a:ext>
            </a:extLst>
          </p:cNvPr>
          <p:cNvSpPr/>
          <p:nvPr/>
        </p:nvSpPr>
        <p:spPr>
          <a:xfrm>
            <a:off x="4990512" y="3097149"/>
            <a:ext cx="3822484" cy="1384995"/>
          </a:xfrm>
          <a:prstGeom prst="rect">
            <a:avLst/>
          </a:prstGeom>
        </p:spPr>
        <p:txBody>
          <a:bodyPr wrap="square">
            <a:spAutoFit/>
          </a:bodyPr>
          <a:lstStyle/>
          <a:p>
            <a:pPr lvl="0" defTabSz="584000">
              <a:defRPr/>
            </a:pPr>
            <a:r>
              <a:rPr lang="en-GB" sz="1200" b="1" dirty="0">
                <a:solidFill>
                  <a:schemeClr val="tx1">
                    <a:lumMod val="50000"/>
                  </a:schemeClr>
                </a:solidFill>
              </a:rPr>
              <a:t>Further tools online to help plan:</a:t>
            </a:r>
          </a:p>
          <a:p>
            <a:pPr lvl="0" defTabSz="584000">
              <a:defRPr/>
            </a:pPr>
            <a:endParaRPr lang="en-GB" sz="1200" b="1" dirty="0">
              <a:solidFill>
                <a:schemeClr val="tx1">
                  <a:lumMod val="50000"/>
                </a:schemeClr>
              </a:solidFill>
            </a:endParaRPr>
          </a:p>
          <a:p>
            <a:pPr lvl="0" defTabSz="584000">
              <a:defRPr/>
            </a:pPr>
            <a:r>
              <a:rPr lang="en-GB" sz="1200" dirty="0">
                <a:solidFill>
                  <a:schemeClr val="tx1">
                    <a:lumMod val="50000"/>
                  </a:schemeClr>
                </a:solidFill>
              </a:rPr>
              <a:t>How long will your pension need to last</a:t>
            </a:r>
            <a:br>
              <a:rPr lang="en-GB" sz="1200" dirty="0">
                <a:solidFill>
                  <a:schemeClr val="tx1">
                    <a:lumMod val="50000"/>
                  </a:schemeClr>
                </a:solidFill>
              </a:rPr>
            </a:br>
            <a:r>
              <a:rPr lang="en-GB" sz="1200" dirty="0">
                <a:solidFill>
                  <a:schemeClr val="tx1">
                    <a:lumMod val="50000"/>
                  </a:schemeClr>
                </a:solidFill>
              </a:rPr>
              <a:t>– using our life expectancy calculator.</a:t>
            </a:r>
          </a:p>
          <a:p>
            <a:pPr lvl="0" defTabSz="584000">
              <a:defRPr/>
            </a:pPr>
            <a:endParaRPr lang="en-GB" sz="1200" dirty="0">
              <a:solidFill>
                <a:schemeClr val="tx1">
                  <a:lumMod val="50000"/>
                </a:schemeClr>
              </a:solidFill>
            </a:endParaRPr>
          </a:p>
          <a:p>
            <a:pPr lvl="0" defTabSz="584000">
              <a:defRPr/>
            </a:pPr>
            <a:r>
              <a:rPr lang="en-GB" sz="1200" dirty="0">
                <a:solidFill>
                  <a:schemeClr val="tx1">
                    <a:lumMod val="50000"/>
                  </a:schemeClr>
                </a:solidFill>
              </a:rPr>
              <a:t>How much do you need to save into your pension</a:t>
            </a:r>
            <a:br>
              <a:rPr lang="en-GB" sz="1200" dirty="0">
                <a:solidFill>
                  <a:schemeClr val="tx1">
                    <a:lumMod val="50000"/>
                  </a:schemeClr>
                </a:solidFill>
              </a:rPr>
            </a:br>
            <a:r>
              <a:rPr lang="en-GB" sz="1200" dirty="0">
                <a:solidFill>
                  <a:schemeClr val="tx1">
                    <a:lumMod val="50000"/>
                  </a:schemeClr>
                </a:solidFill>
              </a:rPr>
              <a:t>– using our future budget calculator</a:t>
            </a:r>
          </a:p>
        </p:txBody>
      </p:sp>
      <p:grpSp>
        <p:nvGrpSpPr>
          <p:cNvPr id="9" name="Group 8">
            <a:extLst>
              <a:ext uri="{FF2B5EF4-FFF2-40B4-BE49-F238E27FC236}">
                <a16:creationId xmlns:a16="http://schemas.microsoft.com/office/drawing/2014/main" id="{F74312AD-D991-48F4-A90B-2D4412525AE3}"/>
              </a:ext>
            </a:extLst>
          </p:cNvPr>
          <p:cNvGrpSpPr/>
          <p:nvPr/>
        </p:nvGrpSpPr>
        <p:grpSpPr>
          <a:xfrm>
            <a:off x="4308927" y="3510722"/>
            <a:ext cx="488575" cy="505240"/>
            <a:chOff x="1012258" y="4253817"/>
            <a:chExt cx="1498466" cy="1532822"/>
          </a:xfrm>
        </p:grpSpPr>
        <p:sp>
          <p:nvSpPr>
            <p:cNvPr id="13" name="Rectangle: Rounded Corners 12">
              <a:extLst>
                <a:ext uri="{FF2B5EF4-FFF2-40B4-BE49-F238E27FC236}">
                  <a16:creationId xmlns:a16="http://schemas.microsoft.com/office/drawing/2014/main" id="{9E9D2F03-A93F-4919-A8B6-ADBE9D40AF4E}"/>
                </a:ext>
              </a:extLst>
            </p:cNvPr>
            <p:cNvSpPr/>
            <p:nvPr/>
          </p:nvSpPr>
          <p:spPr>
            <a:xfrm>
              <a:off x="1012258" y="4253817"/>
              <a:ext cx="1498466" cy="1532822"/>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584000" rtl="0" eaLnBrk="1" fontAlgn="auto" latinLnBrk="0" hangingPunct="1">
                <a:lnSpc>
                  <a:spcPct val="100000"/>
                </a:lnSpc>
                <a:spcBef>
                  <a:spcPts val="0"/>
                </a:spcBef>
                <a:spcAft>
                  <a:spcPts val="0"/>
                </a:spcAft>
                <a:buClrTx/>
                <a:buSzTx/>
                <a:buFontTx/>
                <a:buNone/>
                <a:tabLst/>
                <a:defRPr/>
              </a:pPr>
              <a:endParaRPr kumimoji="0" lang="en-GB" sz="2299" b="0" i="0" u="none" strike="noStrike" kern="1200" cap="none" spc="0" normalizeH="0" baseline="0" noProof="0" dirty="0">
                <a:ln>
                  <a:noFill/>
                </a:ln>
                <a:solidFill>
                  <a:srgbClr val="4A4A49"/>
                </a:solidFill>
                <a:effectLst/>
                <a:uLnTx/>
                <a:uFillTx/>
                <a:latin typeface="Calibri"/>
                <a:ea typeface="+mn-ea"/>
                <a:cs typeface="+mn-cs"/>
              </a:endParaRPr>
            </a:p>
          </p:txBody>
        </p:sp>
        <p:pic>
          <p:nvPicPr>
            <p:cNvPr id="14" name="Picture 13">
              <a:extLst>
                <a:ext uri="{FF2B5EF4-FFF2-40B4-BE49-F238E27FC236}">
                  <a16:creationId xmlns:a16="http://schemas.microsoft.com/office/drawing/2014/main" id="{0DB1258D-2103-4BE2-BDB0-A1FB517784E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00797" y="4391578"/>
              <a:ext cx="1325880" cy="1257300"/>
            </a:xfrm>
            <a:prstGeom prst="rect">
              <a:avLst/>
            </a:prstGeom>
          </p:spPr>
        </p:pic>
      </p:grpSp>
      <p:grpSp>
        <p:nvGrpSpPr>
          <p:cNvPr id="10" name="Group 9">
            <a:extLst>
              <a:ext uri="{FF2B5EF4-FFF2-40B4-BE49-F238E27FC236}">
                <a16:creationId xmlns:a16="http://schemas.microsoft.com/office/drawing/2014/main" id="{AF9C09CB-B622-48D0-A987-019B57D88CEF}"/>
              </a:ext>
            </a:extLst>
          </p:cNvPr>
          <p:cNvGrpSpPr/>
          <p:nvPr/>
        </p:nvGrpSpPr>
        <p:grpSpPr>
          <a:xfrm>
            <a:off x="4297748" y="4100535"/>
            <a:ext cx="510935" cy="505241"/>
            <a:chOff x="1930069" y="5469828"/>
            <a:chExt cx="1498466" cy="1532822"/>
          </a:xfrm>
        </p:grpSpPr>
        <p:sp>
          <p:nvSpPr>
            <p:cNvPr id="11" name="Rectangle: Rounded Corners 10">
              <a:extLst>
                <a:ext uri="{FF2B5EF4-FFF2-40B4-BE49-F238E27FC236}">
                  <a16:creationId xmlns:a16="http://schemas.microsoft.com/office/drawing/2014/main" id="{273F3D71-D739-4454-A754-C994FFBA6D82}"/>
                </a:ext>
              </a:extLst>
            </p:cNvPr>
            <p:cNvSpPr/>
            <p:nvPr/>
          </p:nvSpPr>
          <p:spPr>
            <a:xfrm>
              <a:off x="1930069" y="5469828"/>
              <a:ext cx="1498466" cy="1532822"/>
            </a:xfrm>
            <a:prstGeom prst="round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584000" rtl="0" eaLnBrk="1" fontAlgn="auto" latinLnBrk="0" hangingPunct="1">
                <a:lnSpc>
                  <a:spcPct val="100000"/>
                </a:lnSpc>
                <a:spcBef>
                  <a:spcPts val="0"/>
                </a:spcBef>
                <a:spcAft>
                  <a:spcPts val="0"/>
                </a:spcAft>
                <a:buClrTx/>
                <a:buSzTx/>
                <a:buFontTx/>
                <a:buNone/>
                <a:tabLst/>
                <a:defRPr/>
              </a:pPr>
              <a:endParaRPr kumimoji="0" lang="en-GB" sz="2299" b="0" i="0" u="none" strike="noStrike" kern="1200" cap="none" spc="0" normalizeH="0" baseline="0" noProof="0" dirty="0">
                <a:ln>
                  <a:noFill/>
                </a:ln>
                <a:solidFill>
                  <a:srgbClr val="4A4A49"/>
                </a:solidFill>
                <a:effectLst/>
                <a:uLnTx/>
                <a:uFillTx/>
                <a:latin typeface="Calibri"/>
                <a:ea typeface="+mn-ea"/>
                <a:cs typeface="+mn-cs"/>
              </a:endParaRPr>
            </a:p>
          </p:txBody>
        </p:sp>
        <p:pic>
          <p:nvPicPr>
            <p:cNvPr id="12" name="Picture 11">
              <a:extLst>
                <a:ext uri="{FF2B5EF4-FFF2-40B4-BE49-F238E27FC236}">
                  <a16:creationId xmlns:a16="http://schemas.microsoft.com/office/drawing/2014/main" id="{74ADC452-BACD-4B83-8F8A-A5132A46060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059732" y="5598555"/>
              <a:ext cx="1280264" cy="1316984"/>
            </a:xfrm>
            <a:prstGeom prst="rect">
              <a:avLst/>
            </a:prstGeom>
            <a:noFill/>
          </p:spPr>
        </p:pic>
      </p:grpSp>
      <p:sp>
        <p:nvSpPr>
          <p:cNvPr id="15" name="TextBox 14">
            <a:extLst>
              <a:ext uri="{FF2B5EF4-FFF2-40B4-BE49-F238E27FC236}">
                <a16:creationId xmlns:a16="http://schemas.microsoft.com/office/drawing/2014/main" id="{EDABC43D-6223-4C9D-8403-A409ACF5E538}"/>
              </a:ext>
            </a:extLst>
          </p:cNvPr>
          <p:cNvSpPr txBox="1"/>
          <p:nvPr/>
        </p:nvSpPr>
        <p:spPr>
          <a:xfrm>
            <a:off x="298273" y="1121101"/>
            <a:ext cx="3335264" cy="3512196"/>
          </a:xfrm>
          <a:prstGeom prst="rect">
            <a:avLst/>
          </a:prstGeom>
          <a:noFill/>
        </p:spPr>
        <p:txBody>
          <a:bodyPr wrap="square" lIns="0" tIns="0" rIns="106916" bIns="53458" numCol="1" rtlCol="0">
            <a:noAutofit/>
          </a:bodyPr>
          <a:lstStyle/>
          <a:p>
            <a:pPr marL="315677" marR="0" lvl="0" indent="0" algn="l" defTabSz="584000" rtl="0" eaLnBrk="1" fontAlgn="auto" latinLnBrk="0" hangingPunct="1">
              <a:lnSpc>
                <a:spcPct val="100000"/>
              </a:lnSpc>
              <a:spcBef>
                <a:spcPts val="0"/>
              </a:spcBef>
              <a:spcAft>
                <a:spcPts val="0"/>
              </a:spcAft>
              <a:buClr>
                <a:srgbClr val="00BCE4"/>
              </a:buClr>
              <a:buSzTx/>
              <a:buFontTx/>
              <a:buNone/>
              <a:tabLst/>
              <a:defRPr/>
            </a:pPr>
            <a:r>
              <a:rPr kumimoji="0" lang="en-GB" sz="1400" b="1" i="0" u="none" strike="noStrike" kern="1200" cap="none" spc="0" normalizeH="0" baseline="0" noProof="0" dirty="0">
                <a:ln>
                  <a:noFill/>
                </a:ln>
                <a:solidFill>
                  <a:schemeClr val="tx1">
                    <a:lumMod val="50000"/>
                  </a:schemeClr>
                </a:solidFill>
                <a:effectLst/>
                <a:uLnTx/>
                <a:uFillTx/>
                <a:latin typeface="Calibri"/>
                <a:ea typeface="+mn-ea"/>
                <a:cs typeface="+mn-cs"/>
              </a:rPr>
              <a:t>With our online account </a:t>
            </a:r>
            <a:r>
              <a:rPr lang="en-GB" sz="1400" b="1" dirty="0">
                <a:solidFill>
                  <a:schemeClr val="tx1">
                    <a:lumMod val="50000"/>
                  </a:schemeClr>
                </a:solidFill>
                <a:latin typeface="Calibri"/>
              </a:rPr>
              <a:t>members</a:t>
            </a:r>
            <a:r>
              <a:rPr kumimoji="0" lang="en-GB" sz="1400" b="1" i="0" u="none" strike="noStrike" kern="1200" cap="none" spc="0" normalizeH="0" baseline="0" noProof="0" dirty="0">
                <a:ln>
                  <a:noFill/>
                </a:ln>
                <a:solidFill>
                  <a:schemeClr val="tx1">
                    <a:lumMod val="50000"/>
                  </a:schemeClr>
                </a:solidFill>
                <a:effectLst/>
                <a:uLnTx/>
                <a:uFillTx/>
                <a:latin typeface="Calibri"/>
                <a:ea typeface="+mn-ea"/>
                <a:cs typeface="+mn-cs"/>
              </a:rPr>
              <a:t> can:</a:t>
            </a:r>
          </a:p>
          <a:p>
            <a:pPr marL="315677" marR="0" lvl="0" indent="0" algn="l" defTabSz="584000" rtl="0" eaLnBrk="1" fontAlgn="auto" latinLnBrk="0" hangingPunct="1">
              <a:lnSpc>
                <a:spcPct val="100000"/>
              </a:lnSpc>
              <a:spcBef>
                <a:spcPts val="0"/>
              </a:spcBef>
              <a:spcAft>
                <a:spcPts val="0"/>
              </a:spcAft>
              <a:buClr>
                <a:srgbClr val="00BCE4"/>
              </a:buClr>
              <a:buSzTx/>
              <a:buFontTx/>
              <a:buNone/>
              <a:tabLst/>
              <a:defRPr/>
            </a:pPr>
            <a:endParaRPr kumimoji="0" lang="en-GB" sz="700" b="0" i="0" u="none" strike="noStrike" kern="1200" cap="none" spc="0" normalizeH="0" baseline="0" noProof="0" dirty="0">
              <a:ln>
                <a:noFill/>
              </a:ln>
              <a:solidFill>
                <a:schemeClr val="tx1">
                  <a:lumMod val="50000"/>
                </a:schemeClr>
              </a:solidFill>
              <a:effectLst/>
              <a:uLnTx/>
              <a:uFillTx/>
              <a:latin typeface="Calibri"/>
              <a:ea typeface="+mn-ea"/>
              <a:cs typeface="+mn-cs"/>
            </a:endParaRP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Update personal details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lang="en-GB" sz="1400" dirty="0">
                <a:solidFill>
                  <a:schemeClr val="tx1">
                    <a:lumMod val="50000"/>
                  </a:schemeClr>
                </a:solidFill>
                <a:latin typeface="Calibri"/>
              </a:rPr>
              <a:t>Take your money online</a:t>
            </a:r>
            <a:endPar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endParaRP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Obtain valuations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Make fund choices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Select your retirement age</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Nominate beneficiaries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View your contributions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View annual statements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rPr>
              <a:t>Transfer in existing pots</a:t>
            </a:r>
          </a:p>
          <a:p>
            <a:pPr marL="658577" marR="0" lvl="0" indent="-342900" algn="l" defTabSz="584000" rtl="0" eaLnBrk="1" fontAlgn="auto" latinLnBrk="0" hangingPunct="1">
              <a:lnSpc>
                <a:spcPct val="100000"/>
              </a:lnSpc>
              <a:spcBef>
                <a:spcPts val="0"/>
              </a:spcBef>
              <a:spcAft>
                <a:spcPts val="0"/>
              </a:spcAft>
              <a:buClr>
                <a:srgbClr val="00BCE4"/>
              </a:buClr>
              <a:buSzTx/>
              <a:buFont typeface="Arial" panose="020B0604020202020204" pitchFamily="34" charset="0"/>
              <a:buChar char="•"/>
              <a:tabLst/>
              <a:defRPr/>
            </a:pPr>
            <a:r>
              <a:rPr lang="en-GB" sz="1400" dirty="0">
                <a:solidFill>
                  <a:schemeClr val="tx1">
                    <a:lumMod val="50000"/>
                  </a:schemeClr>
                </a:solidFill>
                <a:latin typeface="Calibri"/>
              </a:rPr>
              <a:t>View our ‘How to…’ animations</a:t>
            </a:r>
          </a:p>
          <a:p>
            <a:pPr marL="315677" marR="0" lvl="0" algn="l" defTabSz="584000" rtl="0" eaLnBrk="1" fontAlgn="auto" latinLnBrk="0" hangingPunct="1">
              <a:lnSpc>
                <a:spcPct val="100000"/>
              </a:lnSpc>
              <a:spcBef>
                <a:spcPts val="0"/>
              </a:spcBef>
              <a:spcAft>
                <a:spcPts val="0"/>
              </a:spcAft>
              <a:buClr>
                <a:srgbClr val="00BCE4"/>
              </a:buClr>
              <a:buSzTx/>
              <a:tabLst/>
              <a:defRPr/>
            </a:pPr>
            <a:endParaRPr kumimoji="0" lang="en-GB" sz="1400" b="0" i="0" u="none" strike="noStrike" kern="1200" cap="none" spc="0" normalizeH="0" baseline="0" noProof="0" dirty="0">
              <a:ln>
                <a:noFill/>
              </a:ln>
              <a:solidFill>
                <a:schemeClr val="tx1">
                  <a:lumMod val="50000"/>
                </a:schemeClr>
              </a:solidFill>
              <a:effectLst/>
              <a:uLnTx/>
              <a:uFillTx/>
              <a:latin typeface="Calibri"/>
              <a:ea typeface="+mn-ea"/>
              <a:cs typeface="+mn-cs"/>
            </a:endParaRPr>
          </a:p>
        </p:txBody>
      </p:sp>
      <p:sp>
        <p:nvSpPr>
          <p:cNvPr id="16" name="Holder 4">
            <a:extLst>
              <a:ext uri="{FF2B5EF4-FFF2-40B4-BE49-F238E27FC236}">
                <a16:creationId xmlns:a16="http://schemas.microsoft.com/office/drawing/2014/main" id="{53F2E96E-F0EF-E244-A5E8-A2183C6002A7}"/>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195967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030" y="561"/>
            <a:ext cx="7519543" cy="825217"/>
          </a:xfrm>
        </p:spPr>
        <p:txBody>
          <a:bodyPr>
            <a:normAutofit/>
          </a:bodyPr>
          <a:lstStyle/>
          <a:p>
            <a:r>
              <a:rPr lang="en-US" sz="3400" dirty="0">
                <a:solidFill>
                  <a:srgbClr val="7F8084"/>
                </a:solidFill>
              </a:rPr>
              <a:t>Setting up your Online Account</a:t>
            </a:r>
            <a:endParaRPr lang="en-GB" sz="3400" dirty="0">
              <a:solidFill>
                <a:srgbClr val="7F8084"/>
              </a:solidFill>
            </a:endParaRPr>
          </a:p>
        </p:txBody>
      </p:sp>
      <p:sp>
        <p:nvSpPr>
          <p:cNvPr id="3" name="Rectangle 2">
            <a:extLst>
              <a:ext uri="{FF2B5EF4-FFF2-40B4-BE49-F238E27FC236}">
                <a16:creationId xmlns:a16="http://schemas.microsoft.com/office/drawing/2014/main" id="{8CA6BAF2-C597-402F-B6FD-53A883B2A662}"/>
              </a:ext>
            </a:extLst>
          </p:cNvPr>
          <p:cNvSpPr/>
          <p:nvPr/>
        </p:nvSpPr>
        <p:spPr>
          <a:xfrm>
            <a:off x="615269" y="1622774"/>
            <a:ext cx="2967307" cy="1569660"/>
          </a:xfrm>
          <a:prstGeom prst="rect">
            <a:avLst/>
          </a:prstGeom>
        </p:spPr>
        <p:txBody>
          <a:bodyPr wrap="square">
            <a:spAutoFit/>
          </a:bodyPr>
          <a:lstStyle/>
          <a:p>
            <a:r>
              <a:rPr lang="en-GB" sz="1600" dirty="0">
                <a:solidFill>
                  <a:schemeClr val="tx1">
                    <a:lumMod val="50000"/>
                  </a:schemeClr>
                </a:solidFill>
              </a:rPr>
              <a:t>It’s quick and easy to set up</a:t>
            </a:r>
            <a:br>
              <a:rPr lang="en-GB" sz="1600" dirty="0">
                <a:solidFill>
                  <a:schemeClr val="tx1">
                    <a:lumMod val="50000"/>
                  </a:schemeClr>
                </a:solidFill>
              </a:rPr>
            </a:br>
            <a:r>
              <a:rPr lang="en-GB" sz="1600" dirty="0">
                <a:solidFill>
                  <a:schemeClr val="tx1">
                    <a:lumMod val="50000"/>
                  </a:schemeClr>
                </a:solidFill>
              </a:rPr>
              <a:t>your Online Account – our</a:t>
            </a:r>
            <a:br>
              <a:rPr lang="en-GB" sz="1600" dirty="0">
                <a:solidFill>
                  <a:schemeClr val="tx1">
                    <a:lumMod val="50000"/>
                  </a:schemeClr>
                </a:solidFill>
              </a:rPr>
            </a:br>
            <a:r>
              <a:rPr lang="en-GB" sz="1600" dirty="0">
                <a:solidFill>
                  <a:schemeClr val="tx1">
                    <a:lumMod val="50000"/>
                  </a:schemeClr>
                </a:solidFill>
              </a:rPr>
              <a:t>short video explains how</a:t>
            </a:r>
          </a:p>
          <a:p>
            <a:r>
              <a:rPr lang="en-GB" sz="1600" dirty="0">
                <a:solidFill>
                  <a:schemeClr val="tx1">
                    <a:lumMod val="50000"/>
                  </a:schemeClr>
                </a:solidFill>
              </a:rPr>
              <a:t> </a:t>
            </a:r>
            <a:r>
              <a:rPr lang="en-GB" sz="1600" b="1" dirty="0">
                <a:solidFill>
                  <a:schemeClr val="bg2"/>
                </a:solidFill>
                <a:hlinkClick r:id="rId3"/>
              </a:rPr>
              <a:t>www.thepeoplespension.co.uk/online-account-how-to</a:t>
            </a:r>
            <a:endParaRPr lang="en-GB" sz="1600" b="1" dirty="0">
              <a:solidFill>
                <a:schemeClr val="bg2"/>
              </a:solidFill>
            </a:endParaRPr>
          </a:p>
        </p:txBody>
      </p:sp>
      <p:pic>
        <p:nvPicPr>
          <p:cNvPr id="10" name="Picture 9">
            <a:extLst>
              <a:ext uri="{FF2B5EF4-FFF2-40B4-BE49-F238E27FC236}">
                <a16:creationId xmlns:a16="http://schemas.microsoft.com/office/drawing/2014/main" id="{997F1F45-EE73-AE43-B44E-EC36C41088C5}"/>
              </a:ext>
            </a:extLst>
          </p:cNvPr>
          <p:cNvPicPr>
            <a:picLocks noChangeAspect="1"/>
          </p:cNvPicPr>
          <p:nvPr/>
        </p:nvPicPr>
        <p:blipFill>
          <a:blip r:embed="rId4"/>
          <a:stretch>
            <a:fillRect/>
          </a:stretch>
        </p:blipFill>
        <p:spPr>
          <a:xfrm>
            <a:off x="4725300" y="1428741"/>
            <a:ext cx="3479248" cy="1957726"/>
          </a:xfrm>
          <a:prstGeom prst="rect">
            <a:avLst/>
          </a:prstGeom>
        </p:spPr>
      </p:pic>
      <p:pic>
        <p:nvPicPr>
          <p:cNvPr id="11" name="Picture 10">
            <a:extLst>
              <a:ext uri="{FF2B5EF4-FFF2-40B4-BE49-F238E27FC236}">
                <a16:creationId xmlns:a16="http://schemas.microsoft.com/office/drawing/2014/main" id="{1ACA71CD-BCD7-9848-973B-AD0FAA382F31}"/>
              </a:ext>
            </a:extLst>
          </p:cNvPr>
          <p:cNvPicPr>
            <a:picLocks noChangeAspect="1"/>
          </p:cNvPicPr>
          <p:nvPr/>
        </p:nvPicPr>
        <p:blipFill>
          <a:blip r:embed="rId5"/>
          <a:stretch>
            <a:fillRect/>
          </a:stretch>
        </p:blipFill>
        <p:spPr>
          <a:xfrm>
            <a:off x="4307592" y="1221818"/>
            <a:ext cx="3896956" cy="3182171"/>
          </a:xfrm>
          <a:prstGeom prst="rect">
            <a:avLst/>
          </a:prstGeom>
        </p:spPr>
      </p:pic>
      <p:sp>
        <p:nvSpPr>
          <p:cNvPr id="6" name="Holder 4">
            <a:extLst>
              <a:ext uri="{FF2B5EF4-FFF2-40B4-BE49-F238E27FC236}">
                <a16:creationId xmlns:a16="http://schemas.microsoft.com/office/drawing/2014/main" id="{783D14D1-CF88-9047-B3D3-24E290589FC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48259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F75004-B86F-6448-9409-C800A438CA1A}"/>
              </a:ext>
            </a:extLst>
          </p:cNvPr>
          <p:cNvSpPr txBox="1"/>
          <p:nvPr/>
        </p:nvSpPr>
        <p:spPr>
          <a:xfrm>
            <a:off x="934809" y="1594878"/>
            <a:ext cx="4301103" cy="1107996"/>
          </a:xfrm>
          <a:prstGeom prst="rect">
            <a:avLst/>
          </a:prstGeom>
          <a:noFill/>
        </p:spPr>
        <p:txBody>
          <a:bodyPr wrap="square" lIns="0" tIns="0" rIns="0" bIns="0" rtlCol="0">
            <a:spAutoFit/>
          </a:bodyPr>
          <a:lstStyle/>
          <a:p>
            <a:pPr>
              <a:buClr>
                <a:schemeClr val="bg2"/>
              </a:buClr>
            </a:pPr>
            <a:r>
              <a:rPr lang="en-GB" dirty="0">
                <a:solidFill>
                  <a:schemeClr val="tx1">
                    <a:lumMod val="50000"/>
                  </a:schemeClr>
                </a:solidFill>
              </a:rPr>
              <a:t>If something happens to you before you can access your pension, you can leave the money to someone else*</a:t>
            </a:r>
          </a:p>
          <a:p>
            <a:pPr>
              <a:buClr>
                <a:schemeClr val="bg2"/>
              </a:buClr>
            </a:pPr>
            <a:endParaRPr lang="en-GB" dirty="0">
              <a:solidFill>
                <a:schemeClr val="tx1">
                  <a:lumMod val="50000"/>
                </a:schemeClr>
              </a:solidFill>
              <a:latin typeface="Calibri"/>
            </a:endParaRPr>
          </a:p>
        </p:txBody>
      </p:sp>
      <p:sp>
        <p:nvSpPr>
          <p:cNvPr id="3" name="TextBox 2">
            <a:extLst>
              <a:ext uri="{FF2B5EF4-FFF2-40B4-BE49-F238E27FC236}">
                <a16:creationId xmlns:a16="http://schemas.microsoft.com/office/drawing/2014/main" id="{EA3F17FB-C0FA-D94D-B826-B2188E7407E8}"/>
              </a:ext>
            </a:extLst>
          </p:cNvPr>
          <p:cNvSpPr txBox="1"/>
          <p:nvPr/>
        </p:nvSpPr>
        <p:spPr>
          <a:xfrm>
            <a:off x="934808" y="2760425"/>
            <a:ext cx="5449889" cy="553998"/>
          </a:xfrm>
          <a:prstGeom prst="rect">
            <a:avLst/>
          </a:prstGeom>
          <a:noFill/>
        </p:spPr>
        <p:txBody>
          <a:bodyPr wrap="square" lIns="0" tIns="0" rIns="0" bIns="0" rtlCol="0">
            <a:spAutoFit/>
          </a:bodyPr>
          <a:lstStyle/>
          <a:p>
            <a:pPr>
              <a:buClr>
                <a:schemeClr val="bg2"/>
              </a:buClr>
            </a:pPr>
            <a:r>
              <a:rPr lang="en-GB" dirty="0">
                <a:solidFill>
                  <a:schemeClr val="tx1">
                    <a:lumMod val="50000"/>
                  </a:schemeClr>
                </a:solidFill>
              </a:rPr>
              <a:t>More than one pot? You might want to consider transferring your pension savings into one. </a:t>
            </a:r>
          </a:p>
        </p:txBody>
      </p:sp>
      <p:sp>
        <p:nvSpPr>
          <p:cNvPr id="4" name="Text Placeholder 6">
            <a:extLst>
              <a:ext uri="{FF2B5EF4-FFF2-40B4-BE49-F238E27FC236}">
                <a16:creationId xmlns:a16="http://schemas.microsoft.com/office/drawing/2014/main" id="{3FA141C7-E89F-954E-BFD8-26741CA39CB0}"/>
              </a:ext>
            </a:extLst>
          </p:cNvPr>
          <p:cNvSpPr txBox="1">
            <a:spLocks/>
          </p:cNvSpPr>
          <p:nvPr/>
        </p:nvSpPr>
        <p:spPr>
          <a:xfrm>
            <a:off x="171474" y="281274"/>
            <a:ext cx="6815798" cy="41549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3400" b="1" dirty="0">
                <a:solidFill>
                  <a:srgbClr val="7F8084"/>
                </a:solidFill>
              </a:rPr>
              <a:t>Don’t forget: </a:t>
            </a:r>
            <a:br>
              <a:rPr lang="en-US" sz="3400" b="1" dirty="0">
                <a:solidFill>
                  <a:srgbClr val="7F8084"/>
                </a:solidFill>
              </a:rPr>
            </a:br>
            <a:endParaRPr lang="en-US" sz="3400" b="1" dirty="0">
              <a:solidFill>
                <a:srgbClr val="7F8084"/>
              </a:solidFill>
            </a:endParaRPr>
          </a:p>
        </p:txBody>
      </p:sp>
      <p:grpSp>
        <p:nvGrpSpPr>
          <p:cNvPr id="5" name="Group 4">
            <a:extLst>
              <a:ext uri="{FF2B5EF4-FFF2-40B4-BE49-F238E27FC236}">
                <a16:creationId xmlns:a16="http://schemas.microsoft.com/office/drawing/2014/main" id="{56AF520B-A7E6-0A44-8362-3C2DF9082AD9}"/>
              </a:ext>
            </a:extLst>
          </p:cNvPr>
          <p:cNvGrpSpPr/>
          <p:nvPr/>
        </p:nvGrpSpPr>
        <p:grpSpPr>
          <a:xfrm>
            <a:off x="6409703" y="1397505"/>
            <a:ext cx="2332292" cy="2162405"/>
            <a:chOff x="6637478" y="1379682"/>
            <a:chExt cx="2121212" cy="2362272"/>
          </a:xfrm>
        </p:grpSpPr>
        <p:sp>
          <p:nvSpPr>
            <p:cNvPr id="6" name="Text Placeholder 2">
              <a:extLst>
                <a:ext uri="{FF2B5EF4-FFF2-40B4-BE49-F238E27FC236}">
                  <a16:creationId xmlns:a16="http://schemas.microsoft.com/office/drawing/2014/main" id="{42FBA047-BC2A-9D4D-9FF2-21DE1D1C723B}"/>
                </a:ext>
              </a:extLst>
            </p:cNvPr>
            <p:cNvSpPr txBox="1">
              <a:spLocks/>
            </p:cNvSpPr>
            <p:nvPr/>
          </p:nvSpPr>
          <p:spPr>
            <a:xfrm>
              <a:off x="6719399" y="1460875"/>
              <a:ext cx="2002854" cy="194494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914528">
                <a:lnSpc>
                  <a:spcPts val="1300"/>
                </a:lnSpc>
                <a:spcBef>
                  <a:spcPts val="0"/>
                </a:spcBef>
                <a:buNone/>
              </a:pPr>
              <a:r>
                <a:rPr lang="en-GB" sz="1300" b="1" dirty="0">
                  <a:solidFill>
                    <a:srgbClr val="00BCE4"/>
                  </a:solidFill>
                </a:rPr>
                <a:t>Please note:</a:t>
              </a:r>
            </a:p>
            <a:p>
              <a:pPr marL="0" indent="0" defTabSz="914528">
                <a:lnSpc>
                  <a:spcPts val="1300"/>
                </a:lnSpc>
                <a:spcBef>
                  <a:spcPts val="0"/>
                </a:spcBef>
                <a:buNone/>
              </a:pPr>
              <a:r>
                <a:rPr lang="en-GB" sz="1300" dirty="0">
                  <a:solidFill>
                    <a:srgbClr val="00BCE4"/>
                  </a:solidFill>
                </a:rPr>
                <a:t>Transferring may not be suitable for everyone.</a:t>
              </a:r>
            </a:p>
            <a:p>
              <a:pPr marL="0" indent="0" defTabSz="914528">
                <a:lnSpc>
                  <a:spcPts val="1300"/>
                </a:lnSpc>
                <a:spcBef>
                  <a:spcPts val="0"/>
                </a:spcBef>
                <a:buNone/>
              </a:pPr>
              <a:br>
                <a:rPr lang="en-GB" sz="1300" dirty="0">
                  <a:solidFill>
                    <a:srgbClr val="00BCE4"/>
                  </a:solidFill>
                </a:rPr>
              </a:br>
              <a:r>
                <a:rPr lang="en-GB" sz="1300" dirty="0">
                  <a:solidFill>
                    <a:srgbClr val="00BCE4"/>
                  </a:solidFill>
                </a:rPr>
                <a:t>Please visit the transfer page on The People’s Pension website for more information.</a:t>
              </a:r>
            </a:p>
            <a:p>
              <a:pPr marL="0" indent="0" defTabSz="914528">
                <a:lnSpc>
                  <a:spcPts val="1300"/>
                </a:lnSpc>
                <a:spcBef>
                  <a:spcPts val="0"/>
                </a:spcBef>
                <a:buNone/>
              </a:pPr>
              <a:endParaRPr lang="en-GB" sz="1300" dirty="0">
                <a:solidFill>
                  <a:srgbClr val="00BCE4"/>
                </a:solidFill>
              </a:endParaRPr>
            </a:p>
            <a:p>
              <a:pPr marL="0" indent="0" defTabSz="914528">
                <a:lnSpc>
                  <a:spcPts val="1300"/>
                </a:lnSpc>
                <a:spcBef>
                  <a:spcPts val="0"/>
                </a:spcBef>
                <a:buNone/>
              </a:pPr>
              <a:r>
                <a:rPr lang="en-GB" sz="1300" dirty="0">
                  <a:solidFill>
                    <a:srgbClr val="00BCE4"/>
                  </a:solidFill>
                </a:rPr>
                <a:t>If you are unsure, you should speak to a financial adviser.</a:t>
              </a:r>
            </a:p>
            <a:p>
              <a:pPr marL="0" indent="0" defTabSz="914528">
                <a:lnSpc>
                  <a:spcPts val="1300"/>
                </a:lnSpc>
                <a:spcBef>
                  <a:spcPts val="0"/>
                </a:spcBef>
                <a:buNone/>
              </a:pPr>
              <a:endParaRPr lang="en-GB" sz="1300" dirty="0">
                <a:solidFill>
                  <a:srgbClr val="00BCE4"/>
                </a:solidFill>
              </a:endParaRPr>
            </a:p>
            <a:p>
              <a:pPr marL="0" indent="0" defTabSz="914528">
                <a:lnSpc>
                  <a:spcPts val="1300"/>
                </a:lnSpc>
                <a:spcBef>
                  <a:spcPts val="0"/>
                </a:spcBef>
                <a:buNone/>
              </a:pPr>
              <a:endParaRPr lang="en-GB" sz="1300" dirty="0">
                <a:solidFill>
                  <a:srgbClr val="00BCE4"/>
                </a:solidFill>
              </a:endParaRPr>
            </a:p>
          </p:txBody>
        </p:sp>
        <p:grpSp>
          <p:nvGrpSpPr>
            <p:cNvPr id="7" name="Group 6">
              <a:extLst>
                <a:ext uri="{FF2B5EF4-FFF2-40B4-BE49-F238E27FC236}">
                  <a16:creationId xmlns:a16="http://schemas.microsoft.com/office/drawing/2014/main" id="{0EC0778A-30C4-4345-9DBB-7BC4971EB5D2}"/>
                </a:ext>
              </a:extLst>
            </p:cNvPr>
            <p:cNvGrpSpPr/>
            <p:nvPr/>
          </p:nvGrpSpPr>
          <p:grpSpPr>
            <a:xfrm>
              <a:off x="6637478" y="1379682"/>
              <a:ext cx="2121212" cy="2362272"/>
              <a:chOff x="259171" y="1499824"/>
              <a:chExt cx="4918137" cy="2616479"/>
            </a:xfrm>
          </p:grpSpPr>
          <p:sp>
            <p:nvSpPr>
              <p:cNvPr id="8" name="Rounded Rectangle 7">
                <a:extLst>
                  <a:ext uri="{FF2B5EF4-FFF2-40B4-BE49-F238E27FC236}">
                    <a16:creationId xmlns:a16="http://schemas.microsoft.com/office/drawing/2014/main" id="{9B938B52-8AAC-1B45-B71C-0256CB05D047}"/>
                  </a:ext>
                </a:extLst>
              </p:cNvPr>
              <p:cNvSpPr/>
              <p:nvPr/>
            </p:nvSpPr>
            <p:spPr>
              <a:xfrm>
                <a:off x="259171" y="1499824"/>
                <a:ext cx="4833660" cy="2616479"/>
              </a:xfrm>
              <a:prstGeom prst="roundRect">
                <a:avLst>
                  <a:gd name="adj" fmla="val 4410"/>
                </a:avLst>
              </a:prstGeom>
              <a:noFill/>
              <a:ln w="76200" cmpd="sng">
                <a:solidFill>
                  <a:srgbClr val="00BCE4"/>
                </a:solid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2000" dirty="0">
                  <a:ln w="76200" cmpd="sng">
                    <a:solidFill>
                      <a:srgbClr val="00BCE4"/>
                    </a:solidFill>
                  </a:ln>
                  <a:solidFill>
                    <a:srgbClr val="FFFFFF"/>
                  </a:solidFill>
                </a:endParaRPr>
              </a:p>
            </p:txBody>
          </p:sp>
          <p:sp>
            <p:nvSpPr>
              <p:cNvPr id="9" name="Text Placeholder 2">
                <a:extLst>
                  <a:ext uri="{FF2B5EF4-FFF2-40B4-BE49-F238E27FC236}">
                    <a16:creationId xmlns:a16="http://schemas.microsoft.com/office/drawing/2014/main" id="{A4FB9B17-BD68-5943-8266-C84ED6D7D763}"/>
                  </a:ext>
                </a:extLst>
              </p:cNvPr>
              <p:cNvSpPr txBox="1">
                <a:spLocks/>
              </p:cNvSpPr>
              <p:nvPr/>
            </p:nvSpPr>
            <p:spPr>
              <a:xfrm>
                <a:off x="343648" y="1575643"/>
                <a:ext cx="4833660" cy="244256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914528">
                  <a:lnSpc>
                    <a:spcPts val="1400"/>
                  </a:lnSpc>
                  <a:buNone/>
                </a:pPr>
                <a:endParaRPr lang="en-GB" sz="1400" dirty="0">
                  <a:solidFill>
                    <a:srgbClr val="00BCE4"/>
                  </a:solidFill>
                </a:endParaRPr>
              </a:p>
            </p:txBody>
          </p:sp>
        </p:grpSp>
      </p:grpSp>
      <p:sp>
        <p:nvSpPr>
          <p:cNvPr id="10" name="TextBox 9">
            <a:extLst>
              <a:ext uri="{FF2B5EF4-FFF2-40B4-BE49-F238E27FC236}">
                <a16:creationId xmlns:a16="http://schemas.microsoft.com/office/drawing/2014/main" id="{AE5EC52F-340E-FD4B-A290-F89869948B26}"/>
              </a:ext>
            </a:extLst>
          </p:cNvPr>
          <p:cNvSpPr txBox="1"/>
          <p:nvPr/>
        </p:nvSpPr>
        <p:spPr>
          <a:xfrm>
            <a:off x="270897" y="4723726"/>
            <a:ext cx="4301103" cy="276999"/>
          </a:xfrm>
          <a:prstGeom prst="rect">
            <a:avLst/>
          </a:prstGeom>
          <a:noFill/>
        </p:spPr>
        <p:txBody>
          <a:bodyPr wrap="square" rtlCol="0">
            <a:spAutoFit/>
          </a:bodyPr>
          <a:lstStyle/>
          <a:p>
            <a:r>
              <a:rPr lang="en-US" sz="1200" baseline="30000" dirty="0">
                <a:solidFill>
                  <a:schemeClr val="tx1">
                    <a:lumMod val="50000"/>
                  </a:schemeClr>
                </a:solidFill>
              </a:rPr>
              <a:t>*</a:t>
            </a:r>
            <a:r>
              <a:rPr lang="en-GB" sz="1200" baseline="30000" dirty="0">
                <a:solidFill>
                  <a:schemeClr val="tx1">
                    <a:lumMod val="50000"/>
                  </a:schemeClr>
                </a:solidFill>
              </a:rPr>
              <a:t>The payment is at the absolute discretion of the Trustee,</a:t>
            </a:r>
            <a:r>
              <a:rPr lang="en-GB" sz="1200" dirty="0">
                <a:solidFill>
                  <a:schemeClr val="tx1">
                    <a:lumMod val="50000"/>
                  </a:schemeClr>
                </a:solidFill>
              </a:rPr>
              <a:t> </a:t>
            </a:r>
            <a:r>
              <a:rPr lang="en-GB" sz="1200" baseline="30000" dirty="0">
                <a:solidFill>
                  <a:schemeClr val="tx1">
                    <a:lumMod val="50000"/>
                  </a:schemeClr>
                </a:solidFill>
              </a:rPr>
              <a:t>although they will consider your wishes.</a:t>
            </a:r>
          </a:p>
        </p:txBody>
      </p:sp>
      <p:pic>
        <p:nvPicPr>
          <p:cNvPr id="11" name="Picture 10" descr="A picture containing drawing&#10;&#10;Description automatically generated">
            <a:extLst>
              <a:ext uri="{FF2B5EF4-FFF2-40B4-BE49-F238E27FC236}">
                <a16:creationId xmlns:a16="http://schemas.microsoft.com/office/drawing/2014/main" id="{EDB34220-01B0-5842-8CB5-3B8674DBA7F6}"/>
              </a:ext>
            </a:extLst>
          </p:cNvPr>
          <p:cNvPicPr>
            <a:picLocks noChangeAspect="1"/>
          </p:cNvPicPr>
          <p:nvPr/>
        </p:nvPicPr>
        <p:blipFill>
          <a:blip r:embed="rId3"/>
          <a:stretch>
            <a:fillRect/>
          </a:stretch>
        </p:blipFill>
        <p:spPr>
          <a:xfrm>
            <a:off x="302098" y="1624427"/>
            <a:ext cx="433391" cy="433391"/>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D5C4448-7F30-8947-8864-2A48A9847371}"/>
              </a:ext>
            </a:extLst>
          </p:cNvPr>
          <p:cNvPicPr>
            <a:picLocks noChangeAspect="1"/>
          </p:cNvPicPr>
          <p:nvPr/>
        </p:nvPicPr>
        <p:blipFill>
          <a:blip r:embed="rId3"/>
          <a:stretch>
            <a:fillRect/>
          </a:stretch>
        </p:blipFill>
        <p:spPr>
          <a:xfrm>
            <a:off x="302098" y="2838798"/>
            <a:ext cx="433391" cy="433391"/>
          </a:xfrm>
          <a:prstGeom prst="rect">
            <a:avLst/>
          </a:prstGeom>
        </p:spPr>
      </p:pic>
      <p:sp>
        <p:nvSpPr>
          <p:cNvPr id="13" name="Holder 4">
            <a:extLst>
              <a:ext uri="{FF2B5EF4-FFF2-40B4-BE49-F238E27FC236}">
                <a16:creationId xmlns:a16="http://schemas.microsoft.com/office/drawing/2014/main" id="{F72839A2-B4B2-CD4F-BAFD-B06B264A028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5786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p:cNvSpPr txBox="1">
            <a:spLocks/>
          </p:cNvSpPr>
          <p:nvPr/>
        </p:nvSpPr>
        <p:spPr>
          <a:xfrm>
            <a:off x="245188" y="333904"/>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How is your money invested?</a:t>
            </a:r>
            <a:br>
              <a:rPr lang="en-US" sz="3400" dirty="0">
                <a:solidFill>
                  <a:srgbClr val="7F8084"/>
                </a:solidFill>
              </a:rPr>
            </a:br>
            <a:endParaRPr lang="en-US" sz="3400" dirty="0">
              <a:solidFill>
                <a:srgbClr val="7F8084"/>
              </a:solidFill>
            </a:endParaRPr>
          </a:p>
        </p:txBody>
      </p:sp>
      <p:pic>
        <p:nvPicPr>
          <p:cNvPr id="4" name="Content Placeholder 3" descr="126_Thought_Cloud_A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584712"/>
            <a:ext cx="9050694" cy="3224884"/>
          </a:xfrm>
          <a:prstGeom prst="rect">
            <a:avLst/>
          </a:prstGeom>
        </p:spPr>
      </p:pic>
      <p:sp>
        <p:nvSpPr>
          <p:cNvPr id="5" name="Holder 4">
            <a:extLst>
              <a:ext uri="{FF2B5EF4-FFF2-40B4-BE49-F238E27FC236}">
                <a16:creationId xmlns:a16="http://schemas.microsoft.com/office/drawing/2014/main" id="{E67ACE9E-AA5A-554F-9247-E1FA43BF7C46}"/>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62702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16D970-BF02-C64A-93A9-C359E1DD3EDA}"/>
              </a:ext>
            </a:extLst>
          </p:cNvPr>
          <p:cNvSpPr txBox="1"/>
          <p:nvPr/>
        </p:nvSpPr>
        <p:spPr>
          <a:xfrm>
            <a:off x="2075386" y="3424800"/>
            <a:ext cx="437824" cy="231923"/>
          </a:xfrm>
          <a:prstGeom prst="rect">
            <a:avLst/>
          </a:prstGeom>
          <a:noFill/>
        </p:spPr>
        <p:txBody>
          <a:bodyPr wrap="square" rtlCol="0">
            <a:spAutoFit/>
          </a:bodyPr>
          <a:lstStyle/>
          <a:p>
            <a:pPr algn="ctr" defTabSz="414762"/>
            <a:r>
              <a:rPr lang="en-US" sz="907" dirty="0">
                <a:latin typeface="Calibri"/>
              </a:rPr>
              <a:t>£50</a:t>
            </a:r>
          </a:p>
        </p:txBody>
      </p:sp>
      <p:sp>
        <p:nvSpPr>
          <p:cNvPr id="4" name="TextBox 3">
            <a:extLst>
              <a:ext uri="{FF2B5EF4-FFF2-40B4-BE49-F238E27FC236}">
                <a16:creationId xmlns:a16="http://schemas.microsoft.com/office/drawing/2014/main" id="{4EA60FD3-18B5-D644-806D-0568FE9F2685}"/>
              </a:ext>
            </a:extLst>
          </p:cNvPr>
          <p:cNvSpPr txBox="1"/>
          <p:nvPr/>
        </p:nvSpPr>
        <p:spPr>
          <a:xfrm>
            <a:off x="2075386" y="3101240"/>
            <a:ext cx="437824" cy="231923"/>
          </a:xfrm>
          <a:prstGeom prst="rect">
            <a:avLst/>
          </a:prstGeom>
          <a:noFill/>
        </p:spPr>
        <p:txBody>
          <a:bodyPr wrap="square" rtlCol="0">
            <a:spAutoFit/>
          </a:bodyPr>
          <a:lstStyle/>
          <a:p>
            <a:pPr algn="ctr" defTabSz="414762"/>
            <a:r>
              <a:rPr lang="en-US" sz="907" dirty="0">
                <a:latin typeface="Calibri"/>
              </a:rPr>
              <a:t>£40</a:t>
            </a:r>
          </a:p>
        </p:txBody>
      </p:sp>
      <p:sp>
        <p:nvSpPr>
          <p:cNvPr id="5" name="TextBox 4">
            <a:extLst>
              <a:ext uri="{FF2B5EF4-FFF2-40B4-BE49-F238E27FC236}">
                <a16:creationId xmlns:a16="http://schemas.microsoft.com/office/drawing/2014/main" id="{F1A767C8-DB72-E349-8FF4-EC64118C7EFB}"/>
              </a:ext>
            </a:extLst>
          </p:cNvPr>
          <p:cNvSpPr txBox="1"/>
          <p:nvPr/>
        </p:nvSpPr>
        <p:spPr>
          <a:xfrm>
            <a:off x="2075387" y="2785409"/>
            <a:ext cx="437824" cy="231923"/>
          </a:xfrm>
          <a:prstGeom prst="rect">
            <a:avLst/>
          </a:prstGeom>
          <a:noFill/>
        </p:spPr>
        <p:txBody>
          <a:bodyPr wrap="square" rtlCol="0">
            <a:spAutoFit/>
          </a:bodyPr>
          <a:lstStyle/>
          <a:p>
            <a:pPr algn="ctr" defTabSz="414762"/>
            <a:r>
              <a:rPr lang="en-US" sz="907" dirty="0">
                <a:latin typeface="Calibri"/>
              </a:rPr>
              <a:t>£30</a:t>
            </a:r>
          </a:p>
        </p:txBody>
      </p:sp>
      <p:sp>
        <p:nvSpPr>
          <p:cNvPr id="6" name="TextBox 5">
            <a:extLst>
              <a:ext uri="{FF2B5EF4-FFF2-40B4-BE49-F238E27FC236}">
                <a16:creationId xmlns:a16="http://schemas.microsoft.com/office/drawing/2014/main" id="{EC60F36F-5D30-A146-B35C-D039DD72744E}"/>
              </a:ext>
            </a:extLst>
          </p:cNvPr>
          <p:cNvSpPr txBox="1"/>
          <p:nvPr/>
        </p:nvSpPr>
        <p:spPr>
          <a:xfrm>
            <a:off x="2075388" y="2458588"/>
            <a:ext cx="437824" cy="231923"/>
          </a:xfrm>
          <a:prstGeom prst="rect">
            <a:avLst/>
          </a:prstGeom>
          <a:noFill/>
        </p:spPr>
        <p:txBody>
          <a:bodyPr wrap="square" rtlCol="0">
            <a:spAutoFit/>
          </a:bodyPr>
          <a:lstStyle/>
          <a:p>
            <a:pPr algn="ctr" defTabSz="414762"/>
            <a:r>
              <a:rPr lang="en-US" sz="907" dirty="0">
                <a:latin typeface="Calibri"/>
              </a:rPr>
              <a:t>£20</a:t>
            </a:r>
          </a:p>
        </p:txBody>
      </p:sp>
      <p:sp>
        <p:nvSpPr>
          <p:cNvPr id="7" name="TextBox 6">
            <a:extLst>
              <a:ext uri="{FF2B5EF4-FFF2-40B4-BE49-F238E27FC236}">
                <a16:creationId xmlns:a16="http://schemas.microsoft.com/office/drawing/2014/main" id="{AB91859E-7458-8E48-A635-1E6354DF06C8}"/>
              </a:ext>
            </a:extLst>
          </p:cNvPr>
          <p:cNvSpPr txBox="1"/>
          <p:nvPr/>
        </p:nvSpPr>
        <p:spPr>
          <a:xfrm>
            <a:off x="1037803" y="2698149"/>
            <a:ext cx="1037582" cy="615938"/>
          </a:xfrm>
          <a:prstGeom prst="rect">
            <a:avLst/>
          </a:prstGeom>
          <a:noFill/>
        </p:spPr>
        <p:txBody>
          <a:bodyPr wrap="square" rtlCol="0">
            <a:spAutoFit/>
          </a:bodyPr>
          <a:lstStyle/>
          <a:p>
            <a:pPr algn="ctr" defTabSz="414762"/>
            <a:r>
              <a:rPr lang="en-US" sz="1089" b="1" dirty="0">
                <a:latin typeface="Calibri"/>
              </a:rPr>
              <a:t>Monthly contribution:</a:t>
            </a:r>
            <a:br>
              <a:rPr lang="en-US" sz="612" b="1" dirty="0">
                <a:latin typeface="Calibri"/>
              </a:rPr>
            </a:br>
            <a:r>
              <a:rPr lang="en-US" sz="612" b="1" dirty="0">
                <a:latin typeface="Calibri"/>
              </a:rPr>
              <a:t>(with an annual investment return of 5%)</a:t>
            </a:r>
          </a:p>
        </p:txBody>
      </p:sp>
      <p:sp>
        <p:nvSpPr>
          <p:cNvPr id="8" name="Rectangle 7">
            <a:extLst>
              <a:ext uri="{FF2B5EF4-FFF2-40B4-BE49-F238E27FC236}">
                <a16:creationId xmlns:a16="http://schemas.microsoft.com/office/drawing/2014/main" id="{89108D4F-DE52-3648-ACF1-D4CD1D865B5C}"/>
              </a:ext>
            </a:extLst>
          </p:cNvPr>
          <p:cNvSpPr/>
          <p:nvPr/>
        </p:nvSpPr>
        <p:spPr>
          <a:xfrm rot="5400000">
            <a:off x="4031150" y="1910943"/>
            <a:ext cx="261268" cy="3230098"/>
          </a:xfrm>
          <a:prstGeom prst="rect">
            <a:avLst/>
          </a:prstGeom>
          <a:solidFill>
            <a:srgbClr val="0090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14762"/>
            <a:endParaRPr lang="en-US" sz="1633" dirty="0">
              <a:solidFill>
                <a:srgbClr val="FFFFFF"/>
              </a:solidFill>
              <a:latin typeface="Calibri"/>
            </a:endParaRPr>
          </a:p>
        </p:txBody>
      </p:sp>
      <p:sp>
        <p:nvSpPr>
          <p:cNvPr id="9" name="Rectangle 8">
            <a:extLst>
              <a:ext uri="{FF2B5EF4-FFF2-40B4-BE49-F238E27FC236}">
                <a16:creationId xmlns:a16="http://schemas.microsoft.com/office/drawing/2014/main" id="{60DB1633-D427-4942-BDD8-8F9562DD5E39}"/>
              </a:ext>
            </a:extLst>
          </p:cNvPr>
          <p:cNvSpPr/>
          <p:nvPr/>
        </p:nvSpPr>
        <p:spPr>
          <a:xfrm rot="5400000">
            <a:off x="3625576" y="2004781"/>
            <a:ext cx="237624" cy="2395307"/>
          </a:xfrm>
          <a:prstGeom prst="rect">
            <a:avLst/>
          </a:prstGeom>
          <a:solidFill>
            <a:srgbClr val="00A5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14762"/>
            <a:endParaRPr lang="en-US" sz="1633" dirty="0">
              <a:solidFill>
                <a:srgbClr val="FFFFFF"/>
              </a:solidFill>
              <a:latin typeface="Calibri"/>
            </a:endParaRPr>
          </a:p>
        </p:txBody>
      </p:sp>
      <p:sp>
        <p:nvSpPr>
          <p:cNvPr id="10" name="Rectangle 9">
            <a:extLst>
              <a:ext uri="{FF2B5EF4-FFF2-40B4-BE49-F238E27FC236}">
                <a16:creationId xmlns:a16="http://schemas.microsoft.com/office/drawing/2014/main" id="{27E1D24D-BF81-B240-A1D9-762429ECEBCA}"/>
              </a:ext>
            </a:extLst>
          </p:cNvPr>
          <p:cNvSpPr/>
          <p:nvPr/>
        </p:nvSpPr>
        <p:spPr>
          <a:xfrm rot="5400000">
            <a:off x="3286079" y="2028444"/>
            <a:ext cx="237624" cy="1716315"/>
          </a:xfrm>
          <a:prstGeom prst="rect">
            <a:avLst/>
          </a:prstGeom>
          <a:solidFill>
            <a:srgbClr val="00BB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14762"/>
            <a:endParaRPr lang="en-US" sz="1633" dirty="0">
              <a:solidFill>
                <a:srgbClr val="FFFFFF"/>
              </a:solidFill>
              <a:latin typeface="Calibri"/>
            </a:endParaRPr>
          </a:p>
        </p:txBody>
      </p:sp>
      <p:sp>
        <p:nvSpPr>
          <p:cNvPr id="11" name="Rectangle 10">
            <a:extLst>
              <a:ext uri="{FF2B5EF4-FFF2-40B4-BE49-F238E27FC236}">
                <a16:creationId xmlns:a16="http://schemas.microsoft.com/office/drawing/2014/main" id="{64E7DB82-AF92-D742-B0A3-9E491B93A1F6}"/>
              </a:ext>
            </a:extLst>
          </p:cNvPr>
          <p:cNvSpPr/>
          <p:nvPr/>
        </p:nvSpPr>
        <p:spPr>
          <a:xfrm rot="5400000">
            <a:off x="3033790" y="1964898"/>
            <a:ext cx="237624" cy="1211742"/>
          </a:xfrm>
          <a:prstGeom prst="rect">
            <a:avLst/>
          </a:prstGeom>
          <a:solidFill>
            <a:srgbClr val="00D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14762"/>
            <a:endParaRPr lang="en-US" sz="1633" dirty="0">
              <a:solidFill>
                <a:srgbClr val="FFFFFF"/>
              </a:solidFill>
              <a:latin typeface="Calibri"/>
            </a:endParaRPr>
          </a:p>
        </p:txBody>
      </p:sp>
      <p:sp>
        <p:nvSpPr>
          <p:cNvPr id="12" name="Title Placeholder 1">
            <a:extLst>
              <a:ext uri="{FF2B5EF4-FFF2-40B4-BE49-F238E27FC236}">
                <a16:creationId xmlns:a16="http://schemas.microsoft.com/office/drawing/2014/main" id="{62E00B42-91A6-7E41-BA37-8EF023D4E8AE}"/>
              </a:ext>
            </a:extLst>
          </p:cNvPr>
          <p:cNvSpPr txBox="1">
            <a:spLocks/>
          </p:cNvSpPr>
          <p:nvPr/>
        </p:nvSpPr>
        <p:spPr>
          <a:xfrm>
            <a:off x="177753" y="4760544"/>
            <a:ext cx="6173504" cy="242488"/>
          </a:xfrm>
          <a:prstGeom prst="rect">
            <a:avLst/>
          </a:prstGeom>
        </p:spPr>
        <p:txBody>
          <a:bodyPr vert="horz" lIns="82953" tIns="41476" rIns="82953" bIns="41476"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GB" sz="816" dirty="0">
                <a:solidFill>
                  <a:srgbClr val="4A4A49"/>
                </a:solidFill>
                <a:latin typeface="Calibri"/>
              </a:rPr>
              <a:t>Note: </a:t>
            </a:r>
            <a:r>
              <a:rPr lang="en-GB" sz="816" b="0" dirty="0">
                <a:solidFill>
                  <a:srgbClr val="4A4A49"/>
                </a:solidFill>
                <a:latin typeface="Calibri"/>
              </a:rPr>
              <a:t>These figures are just an example. Actual investment returns will fluctuate and may go down. </a:t>
            </a:r>
            <a:br>
              <a:rPr lang="en-GB" sz="816" b="0" dirty="0">
                <a:solidFill>
                  <a:srgbClr val="4A4A49"/>
                </a:solidFill>
                <a:latin typeface="Calibri"/>
              </a:rPr>
            </a:br>
            <a:r>
              <a:rPr lang="en-GB" sz="816" b="0" dirty="0">
                <a:solidFill>
                  <a:srgbClr val="4A4A49"/>
                </a:solidFill>
                <a:latin typeface="Calibri"/>
              </a:rPr>
              <a:t>The past performance of investments doesn’t guarantee or act as a guide to future performance.</a:t>
            </a:r>
          </a:p>
          <a:p>
            <a:pPr defTabSz="414762"/>
            <a:endParaRPr lang="en-US" sz="816" b="0" dirty="0">
              <a:solidFill>
                <a:srgbClr val="4A4A49"/>
              </a:solidFill>
              <a:latin typeface="Calibri"/>
            </a:endParaRPr>
          </a:p>
        </p:txBody>
      </p:sp>
      <p:sp>
        <p:nvSpPr>
          <p:cNvPr id="14" name="Rectangle 13">
            <a:extLst>
              <a:ext uri="{FF2B5EF4-FFF2-40B4-BE49-F238E27FC236}">
                <a16:creationId xmlns:a16="http://schemas.microsoft.com/office/drawing/2014/main" id="{85EB9FB4-D9DC-3F42-8F0F-EA771E616F8A}"/>
              </a:ext>
            </a:extLst>
          </p:cNvPr>
          <p:cNvSpPr/>
          <p:nvPr/>
        </p:nvSpPr>
        <p:spPr>
          <a:xfrm>
            <a:off x="295278" y="1424823"/>
            <a:ext cx="6789044" cy="427553"/>
          </a:xfrm>
          <a:prstGeom prst="rect">
            <a:avLst/>
          </a:prstGeom>
        </p:spPr>
        <p:txBody>
          <a:bodyPr wrap="square">
            <a:spAutoFit/>
          </a:bodyPr>
          <a:lstStyle/>
          <a:p>
            <a:r>
              <a:rPr lang="en-GB" sz="1089" dirty="0"/>
              <a:t>Example below of how much a pension saver (age 45) could get at retirement, </a:t>
            </a:r>
            <a:br>
              <a:rPr lang="en-GB" sz="1089" dirty="0"/>
            </a:br>
            <a:r>
              <a:rPr lang="en-GB" sz="1089" dirty="0"/>
              <a:t>in 20 years, if they increased their pension contributions.</a:t>
            </a:r>
          </a:p>
        </p:txBody>
      </p:sp>
      <p:sp>
        <p:nvSpPr>
          <p:cNvPr id="15" name="TextBox 14">
            <a:extLst>
              <a:ext uri="{FF2B5EF4-FFF2-40B4-BE49-F238E27FC236}">
                <a16:creationId xmlns:a16="http://schemas.microsoft.com/office/drawing/2014/main" id="{953ED906-A105-844C-9A55-BE1CC8F01254}"/>
              </a:ext>
            </a:extLst>
          </p:cNvPr>
          <p:cNvSpPr txBox="1"/>
          <p:nvPr/>
        </p:nvSpPr>
        <p:spPr>
          <a:xfrm>
            <a:off x="6280586" y="3424800"/>
            <a:ext cx="719458" cy="231923"/>
          </a:xfrm>
          <a:prstGeom prst="rect">
            <a:avLst/>
          </a:prstGeom>
          <a:noFill/>
        </p:spPr>
        <p:txBody>
          <a:bodyPr wrap="square" rtlCol="0">
            <a:spAutoFit/>
          </a:bodyPr>
          <a:lstStyle/>
          <a:p>
            <a:pPr defTabSz="414762"/>
            <a:r>
              <a:rPr lang="en-US" sz="907" dirty="0">
                <a:latin typeface="Calibri"/>
              </a:rPr>
              <a:t>£20,551</a:t>
            </a:r>
          </a:p>
        </p:txBody>
      </p:sp>
      <p:sp>
        <p:nvSpPr>
          <p:cNvPr id="16" name="TextBox 15">
            <a:extLst>
              <a:ext uri="{FF2B5EF4-FFF2-40B4-BE49-F238E27FC236}">
                <a16:creationId xmlns:a16="http://schemas.microsoft.com/office/drawing/2014/main" id="{8CC8B76B-0163-AE49-9E85-CB04EDE5B5FF}"/>
              </a:ext>
            </a:extLst>
          </p:cNvPr>
          <p:cNvSpPr txBox="1"/>
          <p:nvPr/>
        </p:nvSpPr>
        <p:spPr>
          <a:xfrm>
            <a:off x="6280586" y="3101240"/>
            <a:ext cx="719458" cy="231923"/>
          </a:xfrm>
          <a:prstGeom prst="rect">
            <a:avLst/>
          </a:prstGeom>
          <a:noFill/>
        </p:spPr>
        <p:txBody>
          <a:bodyPr wrap="square" rtlCol="0">
            <a:spAutoFit/>
          </a:bodyPr>
          <a:lstStyle/>
          <a:p>
            <a:pPr defTabSz="414762"/>
            <a:r>
              <a:rPr lang="en-US" sz="907" dirty="0">
                <a:latin typeface="Calibri"/>
              </a:rPr>
              <a:t>£16,441</a:t>
            </a:r>
          </a:p>
        </p:txBody>
      </p:sp>
      <p:sp>
        <p:nvSpPr>
          <p:cNvPr id="17" name="TextBox 16">
            <a:extLst>
              <a:ext uri="{FF2B5EF4-FFF2-40B4-BE49-F238E27FC236}">
                <a16:creationId xmlns:a16="http://schemas.microsoft.com/office/drawing/2014/main" id="{1410E97D-E1BF-3747-A3AE-760651B171C9}"/>
              </a:ext>
            </a:extLst>
          </p:cNvPr>
          <p:cNvSpPr txBox="1"/>
          <p:nvPr/>
        </p:nvSpPr>
        <p:spPr>
          <a:xfrm>
            <a:off x="6280587" y="2785409"/>
            <a:ext cx="719458" cy="231923"/>
          </a:xfrm>
          <a:prstGeom prst="rect">
            <a:avLst/>
          </a:prstGeom>
          <a:noFill/>
        </p:spPr>
        <p:txBody>
          <a:bodyPr wrap="square" rtlCol="0">
            <a:spAutoFit/>
          </a:bodyPr>
          <a:lstStyle/>
          <a:p>
            <a:pPr defTabSz="414762"/>
            <a:r>
              <a:rPr lang="en-US" sz="907" dirty="0">
                <a:latin typeface="Calibri"/>
              </a:rPr>
              <a:t>£12,331</a:t>
            </a:r>
          </a:p>
        </p:txBody>
      </p:sp>
      <p:sp>
        <p:nvSpPr>
          <p:cNvPr id="18" name="TextBox 17">
            <a:extLst>
              <a:ext uri="{FF2B5EF4-FFF2-40B4-BE49-F238E27FC236}">
                <a16:creationId xmlns:a16="http://schemas.microsoft.com/office/drawing/2014/main" id="{7BC5D73E-0EBC-954F-A33B-166FB184F66C}"/>
              </a:ext>
            </a:extLst>
          </p:cNvPr>
          <p:cNvSpPr txBox="1"/>
          <p:nvPr/>
        </p:nvSpPr>
        <p:spPr>
          <a:xfrm>
            <a:off x="6280588" y="2458588"/>
            <a:ext cx="719458" cy="231923"/>
          </a:xfrm>
          <a:prstGeom prst="rect">
            <a:avLst/>
          </a:prstGeom>
          <a:noFill/>
        </p:spPr>
        <p:txBody>
          <a:bodyPr wrap="square" rtlCol="0">
            <a:spAutoFit/>
          </a:bodyPr>
          <a:lstStyle/>
          <a:p>
            <a:pPr defTabSz="414762"/>
            <a:r>
              <a:rPr lang="en-US" sz="907" dirty="0">
                <a:latin typeface="Calibri"/>
              </a:rPr>
              <a:t>£8,220</a:t>
            </a:r>
          </a:p>
        </p:txBody>
      </p:sp>
      <p:sp>
        <p:nvSpPr>
          <p:cNvPr id="19" name="TextBox 18">
            <a:extLst>
              <a:ext uri="{FF2B5EF4-FFF2-40B4-BE49-F238E27FC236}">
                <a16:creationId xmlns:a16="http://schemas.microsoft.com/office/drawing/2014/main" id="{1F12CA1C-BDBA-E247-9CCC-B02DD850870C}"/>
              </a:ext>
            </a:extLst>
          </p:cNvPr>
          <p:cNvSpPr txBox="1"/>
          <p:nvPr/>
        </p:nvSpPr>
        <p:spPr>
          <a:xfrm>
            <a:off x="6752510" y="2698149"/>
            <a:ext cx="1037582" cy="689356"/>
          </a:xfrm>
          <a:prstGeom prst="rect">
            <a:avLst/>
          </a:prstGeom>
          <a:noFill/>
        </p:spPr>
        <p:txBody>
          <a:bodyPr wrap="square" rtlCol="0">
            <a:spAutoFit/>
          </a:bodyPr>
          <a:lstStyle/>
          <a:p>
            <a:pPr algn="ctr" defTabSz="414762"/>
            <a:r>
              <a:rPr lang="en-US" sz="1089" b="1" dirty="0">
                <a:latin typeface="Calibri"/>
              </a:rPr>
              <a:t>20 years accumulated savings</a:t>
            </a:r>
            <a:br>
              <a:rPr lang="en-US" sz="612" b="1" dirty="0">
                <a:latin typeface="Calibri"/>
              </a:rPr>
            </a:br>
            <a:endParaRPr lang="en-US" sz="612" b="1" dirty="0">
              <a:latin typeface="Calibri"/>
            </a:endParaRPr>
          </a:p>
        </p:txBody>
      </p:sp>
      <p:cxnSp>
        <p:nvCxnSpPr>
          <p:cNvPr id="20" name="Straight Connector 19">
            <a:extLst>
              <a:ext uri="{FF2B5EF4-FFF2-40B4-BE49-F238E27FC236}">
                <a16:creationId xmlns:a16="http://schemas.microsoft.com/office/drawing/2014/main" id="{44D9FDF4-F2A5-9447-B0E5-E5BB6EC62391}"/>
              </a:ext>
            </a:extLst>
          </p:cNvPr>
          <p:cNvCxnSpPr>
            <a:cxnSpLocks/>
            <a:stCxn id="11" idx="0"/>
          </p:cNvCxnSpPr>
          <p:nvPr/>
        </p:nvCxnSpPr>
        <p:spPr>
          <a:xfrm>
            <a:off x="3758473" y="2570769"/>
            <a:ext cx="2395308" cy="0"/>
          </a:xfrm>
          <a:prstGeom prst="line">
            <a:avLst/>
          </a:prstGeom>
          <a:ln cap="sq">
            <a:solidFill>
              <a:schemeClr val="tx1">
                <a:lumMod val="60000"/>
                <a:lumOff val="40000"/>
              </a:schemeClr>
            </a:solidFill>
            <a:prstDash val="sysDot"/>
            <a:tailEnd type="ova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A28FBC9D-DC35-3C4B-9B1F-EC28FE0075A5}"/>
              </a:ext>
            </a:extLst>
          </p:cNvPr>
          <p:cNvCxnSpPr>
            <a:cxnSpLocks/>
            <a:stCxn id="10" idx="0"/>
          </p:cNvCxnSpPr>
          <p:nvPr/>
        </p:nvCxnSpPr>
        <p:spPr>
          <a:xfrm>
            <a:off x="4263048" y="2886601"/>
            <a:ext cx="1890733" cy="0"/>
          </a:xfrm>
          <a:prstGeom prst="line">
            <a:avLst/>
          </a:prstGeom>
          <a:ln cap="sq">
            <a:solidFill>
              <a:schemeClr val="tx1">
                <a:lumMod val="60000"/>
                <a:lumOff val="40000"/>
              </a:schemeClr>
            </a:solidFill>
            <a:prstDash val="sysDot"/>
            <a:tailEnd type="ova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3BF8A212-2C7B-F347-967F-19A3A4B116A5}"/>
              </a:ext>
            </a:extLst>
          </p:cNvPr>
          <p:cNvCxnSpPr>
            <a:cxnSpLocks/>
            <a:stCxn id="9" idx="0"/>
          </p:cNvCxnSpPr>
          <p:nvPr/>
        </p:nvCxnSpPr>
        <p:spPr>
          <a:xfrm>
            <a:off x="4942042" y="3202435"/>
            <a:ext cx="1211739" cy="0"/>
          </a:xfrm>
          <a:prstGeom prst="line">
            <a:avLst/>
          </a:prstGeom>
          <a:ln cap="sq">
            <a:solidFill>
              <a:schemeClr val="tx1">
                <a:lumMod val="60000"/>
                <a:lumOff val="40000"/>
              </a:schemeClr>
            </a:solidFill>
            <a:prstDash val="sysDot"/>
            <a:tailEnd type="ova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959DA72F-3C53-0444-9778-41E86936F306}"/>
              </a:ext>
            </a:extLst>
          </p:cNvPr>
          <p:cNvCxnSpPr>
            <a:cxnSpLocks/>
            <a:stCxn id="8" idx="0"/>
          </p:cNvCxnSpPr>
          <p:nvPr/>
        </p:nvCxnSpPr>
        <p:spPr>
          <a:xfrm>
            <a:off x="5776834" y="3525992"/>
            <a:ext cx="376947" cy="0"/>
          </a:xfrm>
          <a:prstGeom prst="line">
            <a:avLst/>
          </a:prstGeom>
          <a:ln cap="sq">
            <a:solidFill>
              <a:schemeClr val="tx1">
                <a:lumMod val="60000"/>
                <a:lumOff val="40000"/>
              </a:schemeClr>
            </a:solidFill>
            <a:prstDash val="sysDot"/>
            <a:tailEnd type="oval"/>
          </a:ln>
          <a:effectLst/>
        </p:spPr>
        <p:style>
          <a:lnRef idx="2">
            <a:schemeClr val="accent1"/>
          </a:lnRef>
          <a:fillRef idx="0">
            <a:schemeClr val="accent1"/>
          </a:fillRef>
          <a:effectRef idx="1">
            <a:schemeClr val="accent1"/>
          </a:effectRef>
          <a:fontRef idx="minor">
            <a:schemeClr val="tx1"/>
          </a:fontRef>
        </p:style>
      </p:cxnSp>
      <p:sp>
        <p:nvSpPr>
          <p:cNvPr id="29" name="Title 2">
            <a:extLst>
              <a:ext uri="{FF2B5EF4-FFF2-40B4-BE49-F238E27FC236}">
                <a16:creationId xmlns:a16="http://schemas.microsoft.com/office/drawing/2014/main" id="{A37EB216-A24B-344B-806E-53E1B378D35A}"/>
              </a:ext>
            </a:extLst>
          </p:cNvPr>
          <p:cNvSpPr txBox="1">
            <a:spLocks/>
          </p:cNvSpPr>
          <p:nvPr/>
        </p:nvSpPr>
        <p:spPr>
          <a:xfrm>
            <a:off x="295278" y="661524"/>
            <a:ext cx="7733013" cy="464764"/>
          </a:xfrm>
          <a:prstGeom prst="rect">
            <a:avLst/>
          </a:prstGeom>
        </p:spPr>
        <p:txBody>
          <a:bodyPr vert="horz" lIns="72746" tIns="36373" rIns="72746" bIns="36373"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GB" sz="1361" b="0" dirty="0">
                <a:solidFill>
                  <a:srgbClr val="00CCFF"/>
                </a:solidFill>
              </a:rPr>
              <a:t>Contribute as much as you can, as early as you can</a:t>
            </a:r>
            <a:endParaRPr lang="en-GB" sz="953" dirty="0">
              <a:solidFill>
                <a:srgbClr val="00CCFF"/>
              </a:solidFill>
              <a:latin typeface="Calibri" panose="020F0502020204030204"/>
              <a:ea typeface="+mn-ea"/>
              <a:cs typeface="+mn-cs"/>
            </a:endParaRPr>
          </a:p>
        </p:txBody>
      </p:sp>
      <p:sp>
        <p:nvSpPr>
          <p:cNvPr id="24" name="Title Placeholder 1">
            <a:extLst>
              <a:ext uri="{FF2B5EF4-FFF2-40B4-BE49-F238E27FC236}">
                <a16:creationId xmlns:a16="http://schemas.microsoft.com/office/drawing/2014/main" id="{6132BB7C-08A9-674B-A73B-30888D151060}"/>
              </a:ext>
            </a:extLst>
          </p:cNvPr>
          <p:cNvSpPr txBox="1">
            <a:spLocks/>
          </p:cNvSpPr>
          <p:nvPr/>
        </p:nvSpPr>
        <p:spPr>
          <a:xfrm>
            <a:off x="245188" y="333904"/>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Don’t delay</a:t>
            </a:r>
            <a:br>
              <a:rPr lang="en-US" sz="3400" dirty="0">
                <a:solidFill>
                  <a:srgbClr val="7F8084"/>
                </a:solidFill>
              </a:rPr>
            </a:br>
            <a:endParaRPr lang="en-US" sz="3400" dirty="0">
              <a:solidFill>
                <a:srgbClr val="7F8084"/>
              </a:solidFill>
            </a:endParaRPr>
          </a:p>
        </p:txBody>
      </p:sp>
      <p:sp>
        <p:nvSpPr>
          <p:cNvPr id="25" name="Holder 4">
            <a:extLst>
              <a:ext uri="{FF2B5EF4-FFF2-40B4-BE49-F238E27FC236}">
                <a16:creationId xmlns:a16="http://schemas.microsoft.com/office/drawing/2014/main" id="{1F16AF35-CBAB-034C-8DD1-B029DEC6485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59470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5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50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par>
                          <p:cTn id="52" fill="hold">
                            <p:stCondLst>
                              <p:cond delay="500"/>
                            </p:stCondLst>
                            <p:childTnLst>
                              <p:par>
                                <p:cTn id="53" presetID="22" presetClass="entr" presetSubtype="4"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1000"/>
                            </p:stCondLst>
                            <p:childTnLst>
                              <p:par>
                                <p:cTn id="89" presetID="10"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animBg="1"/>
      <p:bldP spid="9" grpId="0" animBg="1"/>
      <p:bldP spid="10" grpId="0" animBg="1"/>
      <p:bldP spid="11" grpId="0" animBg="1"/>
      <p:bldP spid="12" grpId="0"/>
      <p:bldP spid="15" grpId="0"/>
      <p:bldP spid="16" grpId="0"/>
      <p:bldP spid="17" grpId="0"/>
      <p:bldP spid="18" grpId="0"/>
      <p:bldP spid="19"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A94652-F6EE-BF4F-BFAD-0A735DFA485B}"/>
              </a:ext>
            </a:extLst>
          </p:cNvPr>
          <p:cNvPicPr>
            <a:picLocks noChangeAspect="1"/>
          </p:cNvPicPr>
          <p:nvPr/>
        </p:nvPicPr>
        <p:blipFill>
          <a:blip r:embed="rId3"/>
          <a:stretch>
            <a:fillRect/>
          </a:stretch>
        </p:blipFill>
        <p:spPr>
          <a:xfrm>
            <a:off x="-2439" y="2371949"/>
            <a:ext cx="8788400" cy="2286000"/>
          </a:xfrm>
          <a:prstGeom prst="rect">
            <a:avLst/>
          </a:prstGeom>
        </p:spPr>
      </p:pic>
      <p:sp>
        <p:nvSpPr>
          <p:cNvPr id="12" name="object 2">
            <a:extLst>
              <a:ext uri="{FF2B5EF4-FFF2-40B4-BE49-F238E27FC236}">
                <a16:creationId xmlns:a16="http://schemas.microsoft.com/office/drawing/2014/main" id="{E01DC29D-24E2-B546-B202-20A771167E9E}"/>
              </a:ext>
            </a:extLst>
          </p:cNvPr>
          <p:cNvSpPr/>
          <p:nvPr/>
        </p:nvSpPr>
        <p:spPr>
          <a:xfrm>
            <a:off x="5" y="1533809"/>
            <a:ext cx="3681095" cy="723978"/>
          </a:xfrm>
          <a:custGeom>
            <a:avLst/>
            <a:gdLst/>
            <a:ahLst/>
            <a:cxnLst/>
            <a:rect l="l" t="t" r="r" b="b"/>
            <a:pathLst>
              <a:path w="3681095" h="685800">
                <a:moveTo>
                  <a:pt x="3617518" y="0"/>
                </a:moveTo>
                <a:lnTo>
                  <a:pt x="0" y="0"/>
                </a:lnTo>
                <a:lnTo>
                  <a:pt x="0" y="685215"/>
                </a:lnTo>
                <a:lnTo>
                  <a:pt x="3617518" y="685215"/>
                </a:lnTo>
                <a:lnTo>
                  <a:pt x="3642238" y="680224"/>
                </a:lnTo>
                <a:lnTo>
                  <a:pt x="3662422" y="666615"/>
                </a:lnTo>
                <a:lnTo>
                  <a:pt x="3676029" y="646430"/>
                </a:lnTo>
                <a:lnTo>
                  <a:pt x="3681018" y="621715"/>
                </a:lnTo>
                <a:lnTo>
                  <a:pt x="3681018" y="63500"/>
                </a:lnTo>
                <a:lnTo>
                  <a:pt x="3676029" y="38785"/>
                </a:lnTo>
                <a:lnTo>
                  <a:pt x="3662422" y="18600"/>
                </a:lnTo>
                <a:lnTo>
                  <a:pt x="3642238" y="4990"/>
                </a:lnTo>
                <a:lnTo>
                  <a:pt x="3617518" y="0"/>
                </a:lnTo>
                <a:close/>
              </a:path>
            </a:pathLst>
          </a:custGeom>
          <a:solidFill>
            <a:srgbClr val="00BBE4"/>
          </a:solidFill>
        </p:spPr>
        <p:txBody>
          <a:bodyPr wrap="square" lIns="0" tIns="0" rIns="0" bIns="0" rtlCol="0"/>
          <a:lstStyle/>
          <a:p>
            <a:endParaRPr dirty="0"/>
          </a:p>
        </p:txBody>
      </p:sp>
      <p:sp>
        <p:nvSpPr>
          <p:cNvPr id="13" name="object 3">
            <a:extLst>
              <a:ext uri="{FF2B5EF4-FFF2-40B4-BE49-F238E27FC236}">
                <a16:creationId xmlns:a16="http://schemas.microsoft.com/office/drawing/2014/main" id="{C372C1BA-C7D1-7E41-9B9D-173E38EDE141}"/>
              </a:ext>
            </a:extLst>
          </p:cNvPr>
          <p:cNvSpPr txBox="1">
            <a:spLocks/>
          </p:cNvSpPr>
          <p:nvPr/>
        </p:nvSpPr>
        <p:spPr>
          <a:xfrm>
            <a:off x="372137" y="175613"/>
            <a:ext cx="4500652" cy="874598"/>
          </a:xfrm>
          <a:prstGeom prst="rect">
            <a:avLst/>
          </a:prstGeom>
        </p:spPr>
        <p:txBody>
          <a:bodyPr vert="horz" wrap="square" lIns="0" tIns="1270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a:spcBef>
                <a:spcPts val="100"/>
              </a:spcBef>
            </a:pPr>
            <a:r>
              <a:rPr lang="en-GB" dirty="0">
                <a:solidFill>
                  <a:srgbClr val="7F8084"/>
                </a:solidFill>
              </a:rPr>
              <a:t>Investment</a:t>
            </a:r>
            <a:r>
              <a:rPr lang="en-GB" spc="-75" dirty="0">
                <a:solidFill>
                  <a:srgbClr val="7F8084"/>
                </a:solidFill>
              </a:rPr>
              <a:t> </a:t>
            </a:r>
            <a:r>
              <a:rPr lang="en-GB" spc="-5" dirty="0">
                <a:solidFill>
                  <a:srgbClr val="7F8084"/>
                </a:solidFill>
              </a:rPr>
              <a:t>options</a:t>
            </a:r>
          </a:p>
          <a:p>
            <a:pPr marL="16510">
              <a:spcBef>
                <a:spcPts val="5"/>
              </a:spcBef>
            </a:pPr>
            <a:r>
              <a:rPr lang="en-GB" sz="2000" b="0" dirty="0">
                <a:solidFill>
                  <a:srgbClr val="00BBE4"/>
                </a:solidFill>
              </a:rPr>
              <a:t>Investment</a:t>
            </a:r>
            <a:r>
              <a:rPr lang="en-GB" sz="2000" b="0" spc="-5" dirty="0">
                <a:solidFill>
                  <a:srgbClr val="00BBE4"/>
                </a:solidFill>
              </a:rPr>
              <a:t> </a:t>
            </a:r>
            <a:r>
              <a:rPr lang="en-GB" sz="2000" b="0" dirty="0">
                <a:solidFill>
                  <a:srgbClr val="00BBE4"/>
                </a:solidFill>
              </a:rPr>
              <a:t>proﬁles</a:t>
            </a:r>
            <a:endParaRPr lang="en-GB" sz="2000" b="0" dirty="0"/>
          </a:p>
        </p:txBody>
      </p:sp>
      <p:sp>
        <p:nvSpPr>
          <p:cNvPr id="14" name="object 4">
            <a:extLst>
              <a:ext uri="{FF2B5EF4-FFF2-40B4-BE49-F238E27FC236}">
                <a16:creationId xmlns:a16="http://schemas.microsoft.com/office/drawing/2014/main" id="{6FAD07C0-7169-FF4C-83B0-C6AA81D5D52E}"/>
              </a:ext>
            </a:extLst>
          </p:cNvPr>
          <p:cNvSpPr/>
          <p:nvPr/>
        </p:nvSpPr>
        <p:spPr>
          <a:xfrm>
            <a:off x="5" y="2334143"/>
            <a:ext cx="3681095" cy="736860"/>
          </a:xfrm>
          <a:custGeom>
            <a:avLst/>
            <a:gdLst/>
            <a:ahLst/>
            <a:cxnLst/>
            <a:rect l="l" t="t" r="r" b="b"/>
            <a:pathLst>
              <a:path w="3681095" h="685800">
                <a:moveTo>
                  <a:pt x="3617518" y="0"/>
                </a:moveTo>
                <a:lnTo>
                  <a:pt x="0" y="0"/>
                </a:lnTo>
                <a:lnTo>
                  <a:pt x="0" y="685215"/>
                </a:lnTo>
                <a:lnTo>
                  <a:pt x="3617518" y="685215"/>
                </a:lnTo>
                <a:lnTo>
                  <a:pt x="3642238" y="680224"/>
                </a:lnTo>
                <a:lnTo>
                  <a:pt x="3662422" y="666615"/>
                </a:lnTo>
                <a:lnTo>
                  <a:pt x="3676029" y="646430"/>
                </a:lnTo>
                <a:lnTo>
                  <a:pt x="3681018" y="621715"/>
                </a:lnTo>
                <a:lnTo>
                  <a:pt x="3681018" y="63500"/>
                </a:lnTo>
                <a:lnTo>
                  <a:pt x="3676029" y="38785"/>
                </a:lnTo>
                <a:lnTo>
                  <a:pt x="3662422" y="18600"/>
                </a:lnTo>
                <a:lnTo>
                  <a:pt x="3642238" y="4990"/>
                </a:lnTo>
                <a:lnTo>
                  <a:pt x="3617518" y="0"/>
                </a:lnTo>
                <a:close/>
              </a:path>
            </a:pathLst>
          </a:custGeom>
          <a:solidFill>
            <a:srgbClr val="5C2483"/>
          </a:solidFill>
        </p:spPr>
        <p:txBody>
          <a:bodyPr wrap="square" lIns="0" tIns="0" rIns="0" bIns="0" rtlCol="0"/>
          <a:lstStyle/>
          <a:p>
            <a:endParaRPr dirty="0"/>
          </a:p>
        </p:txBody>
      </p:sp>
      <p:sp>
        <p:nvSpPr>
          <p:cNvPr id="16" name="object 5">
            <a:extLst>
              <a:ext uri="{FF2B5EF4-FFF2-40B4-BE49-F238E27FC236}">
                <a16:creationId xmlns:a16="http://schemas.microsoft.com/office/drawing/2014/main" id="{28E2EC51-4310-2A40-B584-0CEFA7BC2A8B}"/>
              </a:ext>
            </a:extLst>
          </p:cNvPr>
          <p:cNvSpPr/>
          <p:nvPr/>
        </p:nvSpPr>
        <p:spPr>
          <a:xfrm>
            <a:off x="5" y="3146519"/>
            <a:ext cx="3681095" cy="736860"/>
          </a:xfrm>
          <a:custGeom>
            <a:avLst/>
            <a:gdLst/>
            <a:ahLst/>
            <a:cxnLst/>
            <a:rect l="l" t="t" r="r" b="b"/>
            <a:pathLst>
              <a:path w="3681095" h="685800">
                <a:moveTo>
                  <a:pt x="3617518" y="0"/>
                </a:moveTo>
                <a:lnTo>
                  <a:pt x="0" y="0"/>
                </a:lnTo>
                <a:lnTo>
                  <a:pt x="0" y="685215"/>
                </a:lnTo>
                <a:lnTo>
                  <a:pt x="3617518" y="685215"/>
                </a:lnTo>
                <a:lnTo>
                  <a:pt x="3642238" y="680224"/>
                </a:lnTo>
                <a:lnTo>
                  <a:pt x="3662422" y="666615"/>
                </a:lnTo>
                <a:lnTo>
                  <a:pt x="3676029" y="646430"/>
                </a:lnTo>
                <a:lnTo>
                  <a:pt x="3681018" y="621715"/>
                </a:lnTo>
                <a:lnTo>
                  <a:pt x="3681018" y="63500"/>
                </a:lnTo>
                <a:lnTo>
                  <a:pt x="3676029" y="38785"/>
                </a:lnTo>
                <a:lnTo>
                  <a:pt x="3662422" y="18600"/>
                </a:lnTo>
                <a:lnTo>
                  <a:pt x="3642238" y="4990"/>
                </a:lnTo>
                <a:lnTo>
                  <a:pt x="3617518" y="0"/>
                </a:lnTo>
                <a:close/>
              </a:path>
            </a:pathLst>
          </a:custGeom>
          <a:solidFill>
            <a:srgbClr val="0046AD"/>
          </a:solidFill>
        </p:spPr>
        <p:txBody>
          <a:bodyPr wrap="square" lIns="0" tIns="0" rIns="0" bIns="0" rtlCol="0"/>
          <a:lstStyle/>
          <a:p>
            <a:endParaRPr dirty="0"/>
          </a:p>
        </p:txBody>
      </p:sp>
      <p:sp>
        <p:nvSpPr>
          <p:cNvPr id="19" name="object 6">
            <a:extLst>
              <a:ext uri="{FF2B5EF4-FFF2-40B4-BE49-F238E27FC236}">
                <a16:creationId xmlns:a16="http://schemas.microsoft.com/office/drawing/2014/main" id="{B9FD94DA-EFE3-AE43-ACA2-7B286623615F}"/>
              </a:ext>
            </a:extLst>
          </p:cNvPr>
          <p:cNvSpPr txBox="1"/>
          <p:nvPr/>
        </p:nvSpPr>
        <p:spPr>
          <a:xfrm>
            <a:off x="578959" y="1536700"/>
            <a:ext cx="2887345" cy="2321148"/>
          </a:xfrm>
          <a:prstGeom prst="rect">
            <a:avLst/>
          </a:prstGeom>
        </p:spPr>
        <p:txBody>
          <a:bodyPr vert="horz" wrap="square" lIns="0" tIns="12700" rIns="0" bIns="0" rtlCol="0">
            <a:spAutoFit/>
          </a:bodyPr>
          <a:lstStyle/>
          <a:p>
            <a:pPr marL="12700">
              <a:lnSpc>
                <a:spcPts val="1639"/>
              </a:lnSpc>
              <a:spcBef>
                <a:spcPts val="100"/>
              </a:spcBef>
            </a:pPr>
            <a:r>
              <a:rPr sz="1400" b="1" dirty="0">
                <a:solidFill>
                  <a:srgbClr val="FFFFFF"/>
                </a:solidFill>
                <a:latin typeface="Calibri"/>
                <a:cs typeface="Calibri"/>
              </a:rPr>
              <a:t>Balanced</a:t>
            </a:r>
            <a:endParaRPr sz="1400" dirty="0">
              <a:latin typeface="Calibri"/>
              <a:cs typeface="Calibri"/>
            </a:endParaRPr>
          </a:p>
          <a:p>
            <a:pPr marL="80010" indent="-67310">
              <a:lnSpc>
                <a:spcPts val="1160"/>
              </a:lnSpc>
              <a:buChar char="-"/>
              <a:tabLst>
                <a:tab pos="80645" algn="l"/>
              </a:tabLst>
            </a:pPr>
            <a:r>
              <a:rPr lang="en-GB" sz="1000" spc="-5" dirty="0">
                <a:solidFill>
                  <a:srgbClr val="FFFFFF"/>
                </a:solidFill>
                <a:latin typeface="Calibri"/>
                <a:cs typeface="Calibri"/>
              </a:rPr>
              <a:t>D</a:t>
            </a:r>
            <a:r>
              <a:rPr sz="1000" spc="-5" dirty="0" err="1">
                <a:solidFill>
                  <a:srgbClr val="FFFFFF"/>
                </a:solidFill>
                <a:latin typeface="Calibri"/>
                <a:cs typeface="Calibri"/>
              </a:rPr>
              <a:t>efault</a:t>
            </a:r>
            <a:r>
              <a:rPr sz="1000" spc="-10" dirty="0">
                <a:solidFill>
                  <a:srgbClr val="FFFFFF"/>
                </a:solidFill>
                <a:latin typeface="Calibri"/>
                <a:cs typeface="Calibri"/>
              </a:rPr>
              <a:t> option</a:t>
            </a:r>
            <a:endParaRPr sz="1000" dirty="0">
              <a:latin typeface="Calibri"/>
              <a:cs typeface="Calibri"/>
            </a:endParaRPr>
          </a:p>
          <a:p>
            <a:pPr marL="80010" indent="-67310">
              <a:lnSpc>
                <a:spcPct val="100000"/>
              </a:lnSpc>
              <a:buChar char="-"/>
              <a:tabLst>
                <a:tab pos="80645" algn="l"/>
              </a:tabLst>
            </a:pPr>
            <a:r>
              <a:rPr lang="en-GB" sz="1000" spc="-5" dirty="0">
                <a:solidFill>
                  <a:srgbClr val="FFFFFF"/>
                </a:solidFill>
                <a:latin typeface="Calibri"/>
                <a:cs typeface="Calibri"/>
              </a:rPr>
              <a:t>H</a:t>
            </a:r>
            <a:r>
              <a:rPr sz="1000" spc="-5" dirty="0">
                <a:solidFill>
                  <a:srgbClr val="FFFFFF"/>
                </a:solidFill>
                <a:latin typeface="Calibri"/>
                <a:cs typeface="Calibri"/>
              </a:rPr>
              <a:t>as </a:t>
            </a:r>
            <a:r>
              <a:rPr sz="1000" spc="-10" dirty="0">
                <a:solidFill>
                  <a:srgbClr val="FFFFFF"/>
                </a:solidFill>
                <a:latin typeface="Calibri"/>
                <a:cs typeface="Calibri"/>
              </a:rPr>
              <a:t>potential </a:t>
            </a:r>
            <a:r>
              <a:rPr sz="1000" spc="-5" dirty="0">
                <a:solidFill>
                  <a:srgbClr val="FFFFFF"/>
                </a:solidFill>
                <a:latin typeface="Calibri"/>
                <a:cs typeface="Calibri"/>
              </a:rPr>
              <a:t>for long-term </a:t>
            </a:r>
            <a:r>
              <a:rPr sz="1000" dirty="0">
                <a:solidFill>
                  <a:srgbClr val="FFFFFF"/>
                </a:solidFill>
                <a:latin typeface="Calibri"/>
                <a:cs typeface="Calibri"/>
              </a:rPr>
              <a:t>growth with </a:t>
            </a:r>
            <a:r>
              <a:rPr sz="1000" spc="-5" dirty="0">
                <a:solidFill>
                  <a:srgbClr val="FFFFFF"/>
                </a:solidFill>
                <a:latin typeface="Calibri"/>
                <a:cs typeface="Calibri"/>
              </a:rPr>
              <a:t>some</a:t>
            </a:r>
            <a:r>
              <a:rPr sz="1000" spc="-35" dirty="0">
                <a:solidFill>
                  <a:srgbClr val="FFFFFF"/>
                </a:solidFill>
                <a:latin typeface="Calibri"/>
                <a:cs typeface="Calibri"/>
              </a:rPr>
              <a:t> </a:t>
            </a:r>
            <a:r>
              <a:rPr sz="1000" spc="-5" dirty="0">
                <a:solidFill>
                  <a:srgbClr val="FFFFFF"/>
                </a:solidFill>
                <a:latin typeface="Calibri"/>
                <a:cs typeface="Calibri"/>
              </a:rPr>
              <a:t>security</a:t>
            </a:r>
            <a:endParaRPr lang="en-GB" sz="1000" spc="-5" dirty="0">
              <a:solidFill>
                <a:srgbClr val="FFFFFF"/>
              </a:solidFill>
              <a:latin typeface="Calibri"/>
              <a:cs typeface="Calibri"/>
            </a:endParaRPr>
          </a:p>
          <a:p>
            <a:pPr marL="80010" indent="-67310">
              <a:lnSpc>
                <a:spcPct val="100000"/>
              </a:lnSpc>
              <a:buChar char="-"/>
              <a:tabLst>
                <a:tab pos="80645" algn="l"/>
              </a:tabLst>
            </a:pPr>
            <a:r>
              <a:rPr lang="en-GB" sz="1000" spc="-5" dirty="0">
                <a:solidFill>
                  <a:srgbClr val="FFFFFF"/>
                </a:solidFill>
                <a:latin typeface="Calibri"/>
                <a:cs typeface="Calibri"/>
              </a:rPr>
              <a:t>Initially invests in up to 85% shares fund</a:t>
            </a:r>
          </a:p>
          <a:p>
            <a:pPr marL="80010" indent="-67310">
              <a:lnSpc>
                <a:spcPct val="100000"/>
              </a:lnSpc>
              <a:buChar char="-"/>
              <a:tabLst>
                <a:tab pos="80645" algn="l"/>
              </a:tabLst>
            </a:pPr>
            <a:endParaRPr sz="1000" dirty="0">
              <a:latin typeface="Calibri"/>
              <a:cs typeface="Calibri"/>
            </a:endParaRPr>
          </a:p>
          <a:p>
            <a:pPr marL="12700">
              <a:lnSpc>
                <a:spcPts val="1639"/>
              </a:lnSpc>
              <a:spcBef>
                <a:spcPts val="5"/>
              </a:spcBef>
            </a:pPr>
            <a:r>
              <a:rPr sz="1400" b="1" dirty="0">
                <a:solidFill>
                  <a:srgbClr val="FFFFFF"/>
                </a:solidFill>
                <a:latin typeface="Calibri"/>
                <a:cs typeface="Calibri"/>
              </a:rPr>
              <a:t>Adventurous</a:t>
            </a:r>
            <a:endParaRPr sz="1400" dirty="0">
              <a:latin typeface="Calibri"/>
              <a:cs typeface="Calibri"/>
            </a:endParaRPr>
          </a:p>
          <a:p>
            <a:pPr marL="80010" indent="-67310">
              <a:lnSpc>
                <a:spcPts val="1160"/>
              </a:lnSpc>
              <a:buChar char="-"/>
              <a:tabLst>
                <a:tab pos="80645" algn="l"/>
              </a:tabLst>
            </a:pPr>
            <a:r>
              <a:rPr lang="en-GB" sz="1000" spc="-5" dirty="0">
                <a:solidFill>
                  <a:srgbClr val="FFFFFF"/>
                </a:solidFill>
                <a:latin typeface="Calibri"/>
                <a:cs typeface="Calibri"/>
              </a:rPr>
              <a:t>H</a:t>
            </a:r>
            <a:r>
              <a:rPr sz="1000" spc="-5" dirty="0" err="1">
                <a:solidFill>
                  <a:srgbClr val="FFFFFF"/>
                </a:solidFill>
                <a:latin typeface="Calibri"/>
                <a:cs typeface="Calibri"/>
              </a:rPr>
              <a:t>igher</a:t>
            </a:r>
            <a:r>
              <a:rPr sz="1000" spc="-10" dirty="0">
                <a:solidFill>
                  <a:srgbClr val="FFFFFF"/>
                </a:solidFill>
                <a:latin typeface="Calibri"/>
                <a:cs typeface="Calibri"/>
              </a:rPr>
              <a:t> </a:t>
            </a:r>
            <a:r>
              <a:rPr sz="1000" dirty="0">
                <a:solidFill>
                  <a:srgbClr val="FFFFFF"/>
                </a:solidFill>
                <a:latin typeface="Calibri"/>
                <a:cs typeface="Calibri"/>
              </a:rPr>
              <a:t>risk</a:t>
            </a:r>
            <a:endParaRPr sz="1000" dirty="0">
              <a:latin typeface="Calibri"/>
              <a:cs typeface="Calibri"/>
            </a:endParaRPr>
          </a:p>
          <a:p>
            <a:pPr marL="80010" indent="-67310">
              <a:lnSpc>
                <a:spcPct val="100000"/>
              </a:lnSpc>
              <a:buChar char="-"/>
              <a:tabLst>
                <a:tab pos="80645" algn="l"/>
              </a:tabLst>
            </a:pPr>
            <a:r>
              <a:rPr lang="en-GB" sz="1000" dirty="0">
                <a:solidFill>
                  <a:srgbClr val="FFFFFF"/>
                </a:solidFill>
                <a:latin typeface="Calibri"/>
                <a:cs typeface="Calibri"/>
              </a:rPr>
              <a:t>Ai</a:t>
            </a:r>
            <a:r>
              <a:rPr sz="1000" dirty="0" err="1">
                <a:solidFill>
                  <a:srgbClr val="FFFFFF"/>
                </a:solidFill>
                <a:latin typeface="Calibri"/>
                <a:cs typeface="Calibri"/>
              </a:rPr>
              <a:t>ms</a:t>
            </a:r>
            <a:r>
              <a:rPr sz="1000" dirty="0">
                <a:solidFill>
                  <a:srgbClr val="FFFFFF"/>
                </a:solidFill>
                <a:latin typeface="Calibri"/>
                <a:cs typeface="Calibri"/>
              </a:rPr>
              <a:t> to maximise growth </a:t>
            </a:r>
            <a:r>
              <a:rPr sz="1000" spc="-5" dirty="0">
                <a:solidFill>
                  <a:srgbClr val="FFFFFF"/>
                </a:solidFill>
                <a:latin typeface="Calibri"/>
                <a:cs typeface="Calibri"/>
              </a:rPr>
              <a:t>in </a:t>
            </a:r>
            <a:r>
              <a:rPr sz="1000" dirty="0">
                <a:solidFill>
                  <a:srgbClr val="FFFFFF"/>
                </a:solidFill>
                <a:latin typeface="Calibri"/>
                <a:cs typeface="Calibri"/>
              </a:rPr>
              <a:t>the </a:t>
            </a:r>
            <a:r>
              <a:rPr sz="1000" spc="-5" dirty="0">
                <a:solidFill>
                  <a:srgbClr val="FFFFFF"/>
                </a:solidFill>
                <a:latin typeface="Calibri"/>
                <a:cs typeface="Calibri"/>
              </a:rPr>
              <a:t>long</a:t>
            </a:r>
            <a:r>
              <a:rPr sz="1000" spc="-35" dirty="0">
                <a:solidFill>
                  <a:srgbClr val="FFFFFF"/>
                </a:solidFill>
                <a:latin typeface="Calibri"/>
                <a:cs typeface="Calibri"/>
              </a:rPr>
              <a:t> </a:t>
            </a:r>
            <a:r>
              <a:rPr sz="1000" dirty="0">
                <a:solidFill>
                  <a:srgbClr val="FFFFFF"/>
                </a:solidFill>
                <a:latin typeface="Calibri"/>
                <a:cs typeface="Calibri"/>
              </a:rPr>
              <a:t>term</a:t>
            </a:r>
            <a:endParaRPr lang="en-GB" sz="1000" dirty="0">
              <a:solidFill>
                <a:srgbClr val="FFFFFF"/>
              </a:solidFill>
              <a:latin typeface="Calibri"/>
              <a:cs typeface="Calibri"/>
            </a:endParaRPr>
          </a:p>
          <a:p>
            <a:pPr marL="80010" indent="-67310">
              <a:lnSpc>
                <a:spcPct val="100000"/>
              </a:lnSpc>
              <a:buChar char="-"/>
              <a:tabLst>
                <a:tab pos="80645" algn="l"/>
              </a:tabLst>
            </a:pPr>
            <a:r>
              <a:rPr lang="en-GB" sz="1000" dirty="0">
                <a:solidFill>
                  <a:srgbClr val="FFFFFF"/>
                </a:solidFill>
                <a:latin typeface="Calibri"/>
                <a:cs typeface="Calibri"/>
              </a:rPr>
              <a:t>Initially invests in up to 100% shares fund</a:t>
            </a:r>
          </a:p>
          <a:p>
            <a:pPr marL="80010" indent="-67310">
              <a:lnSpc>
                <a:spcPct val="100000"/>
              </a:lnSpc>
              <a:buChar char="-"/>
              <a:tabLst>
                <a:tab pos="80645" algn="l"/>
              </a:tabLst>
            </a:pPr>
            <a:endParaRPr lang="en-GB" sz="1000" dirty="0">
              <a:latin typeface="Calibri"/>
              <a:cs typeface="Calibri"/>
            </a:endParaRPr>
          </a:p>
          <a:p>
            <a:pPr marL="12700">
              <a:lnSpc>
                <a:spcPts val="1639"/>
              </a:lnSpc>
              <a:spcBef>
                <a:spcPts val="5"/>
              </a:spcBef>
            </a:pPr>
            <a:r>
              <a:rPr sz="1400" b="1" spc="-10" dirty="0">
                <a:solidFill>
                  <a:srgbClr val="FFFFFF"/>
                </a:solidFill>
                <a:latin typeface="Calibri"/>
                <a:cs typeface="Calibri"/>
              </a:rPr>
              <a:t>Cautious</a:t>
            </a:r>
            <a:endParaRPr sz="1400" dirty="0">
              <a:latin typeface="Calibri"/>
              <a:cs typeface="Calibri"/>
            </a:endParaRPr>
          </a:p>
          <a:p>
            <a:pPr marL="80010" indent="-67310">
              <a:lnSpc>
                <a:spcPts val="1160"/>
              </a:lnSpc>
              <a:buChar char="-"/>
              <a:tabLst>
                <a:tab pos="80645" algn="l"/>
              </a:tabLst>
            </a:pPr>
            <a:r>
              <a:rPr lang="en-GB" sz="1000" spc="-5" dirty="0">
                <a:solidFill>
                  <a:srgbClr val="FFFFFF"/>
                </a:solidFill>
                <a:latin typeface="Calibri"/>
                <a:cs typeface="Calibri"/>
              </a:rPr>
              <a:t>Lower</a:t>
            </a:r>
            <a:r>
              <a:rPr sz="1000" spc="-5" dirty="0">
                <a:solidFill>
                  <a:srgbClr val="FFFFFF"/>
                </a:solidFill>
                <a:latin typeface="Calibri"/>
                <a:cs typeface="Calibri"/>
              </a:rPr>
              <a:t> </a:t>
            </a:r>
            <a:r>
              <a:rPr sz="1000" dirty="0">
                <a:solidFill>
                  <a:srgbClr val="FFFFFF"/>
                </a:solidFill>
                <a:latin typeface="Calibri"/>
                <a:cs typeface="Calibri"/>
              </a:rPr>
              <a:t>risk</a:t>
            </a:r>
            <a:endParaRPr sz="1000" dirty="0">
              <a:latin typeface="Calibri"/>
              <a:cs typeface="Calibri"/>
            </a:endParaRPr>
          </a:p>
          <a:p>
            <a:pPr marL="80010" indent="-67310">
              <a:lnSpc>
                <a:spcPct val="100000"/>
              </a:lnSpc>
              <a:buChar char="-"/>
              <a:tabLst>
                <a:tab pos="80645" algn="l"/>
              </a:tabLst>
            </a:pPr>
            <a:r>
              <a:rPr lang="en-GB" sz="1000" spc="-5" dirty="0">
                <a:solidFill>
                  <a:srgbClr val="FFFFFF"/>
                </a:solidFill>
                <a:latin typeface="Calibri"/>
                <a:cs typeface="Calibri"/>
              </a:rPr>
              <a:t>H</a:t>
            </a:r>
            <a:r>
              <a:rPr sz="1000" spc="-5" dirty="0">
                <a:solidFill>
                  <a:srgbClr val="FFFFFF"/>
                </a:solidFill>
                <a:latin typeface="Calibri"/>
                <a:cs typeface="Calibri"/>
              </a:rPr>
              <a:t>as </a:t>
            </a:r>
            <a:r>
              <a:rPr sz="1000" spc="-10" dirty="0">
                <a:solidFill>
                  <a:srgbClr val="FFFFFF"/>
                </a:solidFill>
                <a:latin typeface="Calibri"/>
                <a:cs typeface="Calibri"/>
              </a:rPr>
              <a:t>potential </a:t>
            </a:r>
            <a:r>
              <a:rPr sz="1000" spc="-5" dirty="0">
                <a:solidFill>
                  <a:srgbClr val="FFFFFF"/>
                </a:solidFill>
                <a:latin typeface="Calibri"/>
                <a:cs typeface="Calibri"/>
              </a:rPr>
              <a:t>for </a:t>
            </a:r>
            <a:r>
              <a:rPr sz="1000" dirty="0">
                <a:solidFill>
                  <a:srgbClr val="FFFFFF"/>
                </a:solidFill>
                <a:latin typeface="Calibri"/>
                <a:cs typeface="Calibri"/>
              </a:rPr>
              <a:t>moderate growth </a:t>
            </a:r>
            <a:r>
              <a:rPr sz="1000" spc="-5" dirty="0">
                <a:solidFill>
                  <a:srgbClr val="FFFFFF"/>
                </a:solidFill>
                <a:latin typeface="Calibri"/>
                <a:cs typeface="Calibri"/>
              </a:rPr>
              <a:t>over </a:t>
            </a:r>
            <a:r>
              <a:rPr sz="1000" dirty="0">
                <a:solidFill>
                  <a:srgbClr val="FFFFFF"/>
                </a:solidFill>
                <a:latin typeface="Calibri"/>
                <a:cs typeface="Calibri"/>
              </a:rPr>
              <a:t>the </a:t>
            </a:r>
            <a:r>
              <a:rPr sz="1000" spc="-5" dirty="0">
                <a:solidFill>
                  <a:srgbClr val="FFFFFF"/>
                </a:solidFill>
                <a:latin typeface="Calibri"/>
                <a:cs typeface="Calibri"/>
              </a:rPr>
              <a:t>long</a:t>
            </a:r>
            <a:r>
              <a:rPr sz="1000" spc="-35" dirty="0">
                <a:solidFill>
                  <a:srgbClr val="FFFFFF"/>
                </a:solidFill>
                <a:latin typeface="Calibri"/>
                <a:cs typeface="Calibri"/>
              </a:rPr>
              <a:t> </a:t>
            </a:r>
            <a:r>
              <a:rPr sz="1000" dirty="0">
                <a:solidFill>
                  <a:srgbClr val="FFFFFF"/>
                </a:solidFill>
                <a:latin typeface="Calibri"/>
                <a:cs typeface="Calibri"/>
              </a:rPr>
              <a:t>term</a:t>
            </a:r>
            <a:endParaRPr lang="en-GB" sz="1000" dirty="0">
              <a:solidFill>
                <a:srgbClr val="FFFFFF"/>
              </a:solidFill>
              <a:latin typeface="Calibri"/>
              <a:cs typeface="Calibri"/>
            </a:endParaRPr>
          </a:p>
          <a:p>
            <a:pPr marL="80010" indent="-67310">
              <a:lnSpc>
                <a:spcPct val="100000"/>
              </a:lnSpc>
              <a:buChar char="-"/>
              <a:tabLst>
                <a:tab pos="80645" algn="l"/>
              </a:tabLst>
            </a:pPr>
            <a:r>
              <a:rPr lang="en-GB" sz="1000" dirty="0">
                <a:solidFill>
                  <a:srgbClr val="FFFFFF"/>
                </a:solidFill>
                <a:latin typeface="Calibri"/>
                <a:cs typeface="Calibri"/>
              </a:rPr>
              <a:t>Initially invests in up to 60% shares fund</a:t>
            </a:r>
            <a:endParaRPr sz="1000" dirty="0">
              <a:latin typeface="Calibri"/>
              <a:cs typeface="Calibri"/>
            </a:endParaRPr>
          </a:p>
        </p:txBody>
      </p:sp>
      <p:sp>
        <p:nvSpPr>
          <p:cNvPr id="8" name="Holder 4">
            <a:extLst>
              <a:ext uri="{FF2B5EF4-FFF2-40B4-BE49-F238E27FC236}">
                <a16:creationId xmlns:a16="http://schemas.microsoft.com/office/drawing/2014/main" id="{B4602698-A90F-644A-A062-EB05CC336941}"/>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55112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2">
            <a:extLst>
              <a:ext uri="{FF2B5EF4-FFF2-40B4-BE49-F238E27FC236}">
                <a16:creationId xmlns:a16="http://schemas.microsoft.com/office/drawing/2014/main" id="{32F972C7-9A61-7B4B-96CB-BEA94AE9E54B}"/>
              </a:ext>
            </a:extLst>
          </p:cNvPr>
          <p:cNvSpPr/>
          <p:nvPr/>
        </p:nvSpPr>
        <p:spPr>
          <a:xfrm>
            <a:off x="-3" y="1172277"/>
            <a:ext cx="3681095" cy="531495"/>
          </a:xfrm>
          <a:custGeom>
            <a:avLst/>
            <a:gdLst/>
            <a:ahLst/>
            <a:cxnLst/>
            <a:rect l="l" t="t" r="r" b="b"/>
            <a:pathLst>
              <a:path w="3681095" h="531494">
                <a:moveTo>
                  <a:pt x="3617531" y="0"/>
                </a:moveTo>
                <a:lnTo>
                  <a:pt x="0" y="0"/>
                </a:lnTo>
                <a:lnTo>
                  <a:pt x="0" y="531113"/>
                </a:lnTo>
                <a:lnTo>
                  <a:pt x="3617531" y="531113"/>
                </a:lnTo>
                <a:lnTo>
                  <a:pt x="3642246" y="526124"/>
                </a:lnTo>
                <a:lnTo>
                  <a:pt x="3662430" y="512518"/>
                </a:lnTo>
                <a:lnTo>
                  <a:pt x="3676040" y="492334"/>
                </a:lnTo>
                <a:lnTo>
                  <a:pt x="3681031" y="467613"/>
                </a:lnTo>
                <a:lnTo>
                  <a:pt x="3681031" y="63499"/>
                </a:lnTo>
                <a:lnTo>
                  <a:pt x="3676040" y="38785"/>
                </a:lnTo>
                <a:lnTo>
                  <a:pt x="3662430" y="18600"/>
                </a:lnTo>
                <a:lnTo>
                  <a:pt x="3642246" y="4990"/>
                </a:lnTo>
                <a:lnTo>
                  <a:pt x="3617531" y="0"/>
                </a:lnTo>
                <a:close/>
              </a:path>
            </a:pathLst>
          </a:custGeom>
          <a:solidFill>
            <a:srgbClr val="005E72"/>
          </a:solidFill>
        </p:spPr>
        <p:txBody>
          <a:bodyPr wrap="square" lIns="0" tIns="0" rIns="0" bIns="0" rtlCol="0"/>
          <a:lstStyle/>
          <a:p>
            <a:endParaRPr dirty="0"/>
          </a:p>
        </p:txBody>
      </p:sp>
      <p:sp>
        <p:nvSpPr>
          <p:cNvPr id="34" name="object 3">
            <a:extLst>
              <a:ext uri="{FF2B5EF4-FFF2-40B4-BE49-F238E27FC236}">
                <a16:creationId xmlns:a16="http://schemas.microsoft.com/office/drawing/2014/main" id="{264CAFE4-394A-F542-A9CF-CEA483AA6ED7}"/>
              </a:ext>
            </a:extLst>
          </p:cNvPr>
          <p:cNvSpPr/>
          <p:nvPr/>
        </p:nvSpPr>
        <p:spPr>
          <a:xfrm>
            <a:off x="-3" y="1768821"/>
            <a:ext cx="3681095" cy="685800"/>
          </a:xfrm>
          <a:custGeom>
            <a:avLst/>
            <a:gdLst/>
            <a:ahLst/>
            <a:cxnLst/>
            <a:rect l="l" t="t" r="r" b="b"/>
            <a:pathLst>
              <a:path w="3681095" h="685800">
                <a:moveTo>
                  <a:pt x="3617531" y="0"/>
                </a:moveTo>
                <a:lnTo>
                  <a:pt x="0" y="0"/>
                </a:lnTo>
                <a:lnTo>
                  <a:pt x="0" y="685723"/>
                </a:lnTo>
                <a:lnTo>
                  <a:pt x="3617531" y="685723"/>
                </a:lnTo>
                <a:lnTo>
                  <a:pt x="3642246" y="680734"/>
                </a:lnTo>
                <a:lnTo>
                  <a:pt x="3662430" y="667127"/>
                </a:lnTo>
                <a:lnTo>
                  <a:pt x="3676040" y="646943"/>
                </a:lnTo>
                <a:lnTo>
                  <a:pt x="3681031" y="622223"/>
                </a:lnTo>
                <a:lnTo>
                  <a:pt x="3681031" y="63500"/>
                </a:lnTo>
                <a:lnTo>
                  <a:pt x="3676040" y="38785"/>
                </a:lnTo>
                <a:lnTo>
                  <a:pt x="3662430" y="18600"/>
                </a:lnTo>
                <a:lnTo>
                  <a:pt x="3642246" y="4990"/>
                </a:lnTo>
                <a:lnTo>
                  <a:pt x="3617531" y="0"/>
                </a:lnTo>
                <a:close/>
              </a:path>
            </a:pathLst>
          </a:custGeom>
          <a:solidFill>
            <a:srgbClr val="008CAB"/>
          </a:solidFill>
        </p:spPr>
        <p:txBody>
          <a:bodyPr wrap="square" lIns="0" tIns="0" rIns="0" bIns="0" rtlCol="0"/>
          <a:lstStyle/>
          <a:p>
            <a:endParaRPr dirty="0"/>
          </a:p>
        </p:txBody>
      </p:sp>
      <p:sp>
        <p:nvSpPr>
          <p:cNvPr id="35" name="object 4">
            <a:extLst>
              <a:ext uri="{FF2B5EF4-FFF2-40B4-BE49-F238E27FC236}">
                <a16:creationId xmlns:a16="http://schemas.microsoft.com/office/drawing/2014/main" id="{B2CC581B-264A-2D4B-BA97-1E9D1615D573}"/>
              </a:ext>
            </a:extLst>
          </p:cNvPr>
          <p:cNvSpPr/>
          <p:nvPr/>
        </p:nvSpPr>
        <p:spPr>
          <a:xfrm>
            <a:off x="-3" y="2519972"/>
            <a:ext cx="3681095" cy="531495"/>
          </a:xfrm>
          <a:custGeom>
            <a:avLst/>
            <a:gdLst/>
            <a:ahLst/>
            <a:cxnLst/>
            <a:rect l="l" t="t" r="r" b="b"/>
            <a:pathLst>
              <a:path w="3681095" h="531494">
                <a:moveTo>
                  <a:pt x="3617531" y="0"/>
                </a:moveTo>
                <a:lnTo>
                  <a:pt x="0" y="0"/>
                </a:lnTo>
                <a:lnTo>
                  <a:pt x="0" y="531113"/>
                </a:lnTo>
                <a:lnTo>
                  <a:pt x="3617531" y="531113"/>
                </a:lnTo>
                <a:lnTo>
                  <a:pt x="3642246" y="526123"/>
                </a:lnTo>
                <a:lnTo>
                  <a:pt x="3662430" y="512513"/>
                </a:lnTo>
                <a:lnTo>
                  <a:pt x="3676040" y="492328"/>
                </a:lnTo>
                <a:lnTo>
                  <a:pt x="3681031" y="467613"/>
                </a:lnTo>
                <a:lnTo>
                  <a:pt x="3681031" y="63499"/>
                </a:lnTo>
                <a:lnTo>
                  <a:pt x="3676040" y="38785"/>
                </a:lnTo>
                <a:lnTo>
                  <a:pt x="3662430" y="18600"/>
                </a:lnTo>
                <a:lnTo>
                  <a:pt x="3642246" y="4990"/>
                </a:lnTo>
                <a:lnTo>
                  <a:pt x="3617531" y="0"/>
                </a:lnTo>
                <a:close/>
              </a:path>
            </a:pathLst>
          </a:custGeom>
          <a:solidFill>
            <a:srgbClr val="00BBE4"/>
          </a:solidFill>
        </p:spPr>
        <p:txBody>
          <a:bodyPr wrap="square" lIns="0" tIns="0" rIns="0" bIns="0" rtlCol="0"/>
          <a:lstStyle/>
          <a:p>
            <a:endParaRPr dirty="0"/>
          </a:p>
        </p:txBody>
      </p:sp>
      <p:sp>
        <p:nvSpPr>
          <p:cNvPr id="36" name="object 5">
            <a:extLst>
              <a:ext uri="{FF2B5EF4-FFF2-40B4-BE49-F238E27FC236}">
                <a16:creationId xmlns:a16="http://schemas.microsoft.com/office/drawing/2014/main" id="{D327CD85-2104-0B4E-98BA-9333C4074F3A}"/>
              </a:ext>
            </a:extLst>
          </p:cNvPr>
          <p:cNvSpPr/>
          <p:nvPr/>
        </p:nvSpPr>
        <p:spPr>
          <a:xfrm>
            <a:off x="-3" y="3116512"/>
            <a:ext cx="3681095" cy="531495"/>
          </a:xfrm>
          <a:custGeom>
            <a:avLst/>
            <a:gdLst/>
            <a:ahLst/>
            <a:cxnLst/>
            <a:rect l="l" t="t" r="r" b="b"/>
            <a:pathLst>
              <a:path w="3681095" h="531495">
                <a:moveTo>
                  <a:pt x="3617531" y="0"/>
                </a:moveTo>
                <a:lnTo>
                  <a:pt x="0" y="0"/>
                </a:lnTo>
                <a:lnTo>
                  <a:pt x="0" y="531113"/>
                </a:lnTo>
                <a:lnTo>
                  <a:pt x="3617531" y="531113"/>
                </a:lnTo>
                <a:lnTo>
                  <a:pt x="3642246" y="526123"/>
                </a:lnTo>
                <a:lnTo>
                  <a:pt x="3662430" y="512513"/>
                </a:lnTo>
                <a:lnTo>
                  <a:pt x="3676040" y="492328"/>
                </a:lnTo>
                <a:lnTo>
                  <a:pt x="3681031" y="467613"/>
                </a:lnTo>
                <a:lnTo>
                  <a:pt x="3681031" y="63499"/>
                </a:lnTo>
                <a:lnTo>
                  <a:pt x="3676040" y="38779"/>
                </a:lnTo>
                <a:lnTo>
                  <a:pt x="3662430" y="18595"/>
                </a:lnTo>
                <a:lnTo>
                  <a:pt x="3642246" y="4989"/>
                </a:lnTo>
                <a:lnTo>
                  <a:pt x="3617531" y="0"/>
                </a:lnTo>
                <a:close/>
              </a:path>
            </a:pathLst>
          </a:custGeom>
          <a:solidFill>
            <a:srgbClr val="33C9E9"/>
          </a:solidFill>
        </p:spPr>
        <p:txBody>
          <a:bodyPr wrap="square" lIns="0" tIns="0" rIns="0" bIns="0" rtlCol="0"/>
          <a:lstStyle/>
          <a:p>
            <a:endParaRPr dirty="0"/>
          </a:p>
        </p:txBody>
      </p:sp>
      <p:sp>
        <p:nvSpPr>
          <p:cNvPr id="37" name="object 6">
            <a:extLst>
              <a:ext uri="{FF2B5EF4-FFF2-40B4-BE49-F238E27FC236}">
                <a16:creationId xmlns:a16="http://schemas.microsoft.com/office/drawing/2014/main" id="{49F962A2-C1B1-6247-B2B9-01B35FCA581F}"/>
              </a:ext>
            </a:extLst>
          </p:cNvPr>
          <p:cNvSpPr/>
          <p:nvPr/>
        </p:nvSpPr>
        <p:spPr>
          <a:xfrm>
            <a:off x="-3" y="3713052"/>
            <a:ext cx="3681095" cy="531495"/>
          </a:xfrm>
          <a:custGeom>
            <a:avLst/>
            <a:gdLst/>
            <a:ahLst/>
            <a:cxnLst/>
            <a:rect l="l" t="t" r="r" b="b"/>
            <a:pathLst>
              <a:path w="3681095" h="531495">
                <a:moveTo>
                  <a:pt x="3617531" y="0"/>
                </a:moveTo>
                <a:lnTo>
                  <a:pt x="0" y="0"/>
                </a:lnTo>
                <a:lnTo>
                  <a:pt x="0" y="531113"/>
                </a:lnTo>
                <a:lnTo>
                  <a:pt x="3617531" y="531113"/>
                </a:lnTo>
                <a:lnTo>
                  <a:pt x="3642246" y="526123"/>
                </a:lnTo>
                <a:lnTo>
                  <a:pt x="3662430" y="512513"/>
                </a:lnTo>
                <a:lnTo>
                  <a:pt x="3676040" y="492328"/>
                </a:lnTo>
                <a:lnTo>
                  <a:pt x="3681031" y="467613"/>
                </a:lnTo>
                <a:lnTo>
                  <a:pt x="3681031" y="63499"/>
                </a:lnTo>
                <a:lnTo>
                  <a:pt x="3676040" y="38779"/>
                </a:lnTo>
                <a:lnTo>
                  <a:pt x="3662430" y="18595"/>
                </a:lnTo>
                <a:lnTo>
                  <a:pt x="3642246" y="4989"/>
                </a:lnTo>
                <a:lnTo>
                  <a:pt x="3617531" y="0"/>
                </a:lnTo>
                <a:close/>
              </a:path>
            </a:pathLst>
          </a:custGeom>
          <a:solidFill>
            <a:srgbClr val="66D6EF"/>
          </a:solidFill>
        </p:spPr>
        <p:txBody>
          <a:bodyPr wrap="square" lIns="0" tIns="0" rIns="0" bIns="0" rtlCol="0"/>
          <a:lstStyle/>
          <a:p>
            <a:endParaRPr dirty="0"/>
          </a:p>
        </p:txBody>
      </p:sp>
      <p:sp>
        <p:nvSpPr>
          <p:cNvPr id="38" name="object 7">
            <a:extLst>
              <a:ext uri="{FF2B5EF4-FFF2-40B4-BE49-F238E27FC236}">
                <a16:creationId xmlns:a16="http://schemas.microsoft.com/office/drawing/2014/main" id="{4FC23D42-B4B7-5641-A5E8-909878E43BEB}"/>
              </a:ext>
            </a:extLst>
          </p:cNvPr>
          <p:cNvSpPr txBox="1"/>
          <p:nvPr/>
        </p:nvSpPr>
        <p:spPr>
          <a:xfrm>
            <a:off x="376478" y="1196948"/>
            <a:ext cx="3433522" cy="3062377"/>
          </a:xfrm>
          <a:prstGeom prst="rect">
            <a:avLst/>
          </a:prstGeom>
        </p:spPr>
        <p:txBody>
          <a:bodyPr vert="horz" wrap="square" lIns="0" tIns="12700" rIns="0" bIns="0" rtlCol="0">
            <a:spAutoFit/>
          </a:bodyPr>
          <a:lstStyle/>
          <a:p>
            <a:pPr marL="208279">
              <a:lnSpc>
                <a:spcPts val="1370"/>
              </a:lnSpc>
              <a:spcBef>
                <a:spcPts val="1200"/>
              </a:spcBef>
            </a:pPr>
            <a:r>
              <a:rPr sz="1200" b="1" dirty="0">
                <a:solidFill>
                  <a:srgbClr val="FFFFFF"/>
                </a:solidFill>
                <a:latin typeface="Calibri"/>
                <a:cs typeface="Calibri"/>
              </a:rPr>
              <a:t>Shariah</a:t>
            </a:r>
            <a:endParaRPr sz="1200" dirty="0">
              <a:latin typeface="Calibri"/>
              <a:cs typeface="Calibri"/>
            </a:endParaRPr>
          </a:p>
          <a:p>
            <a:pPr marL="208279">
              <a:lnSpc>
                <a:spcPts val="1080"/>
              </a:lnSpc>
              <a:buChar char="-"/>
              <a:tabLst>
                <a:tab pos="276225" algn="l"/>
              </a:tabLst>
            </a:pPr>
            <a:r>
              <a:rPr lang="en-GB" sz="900" spc="-5" dirty="0">
                <a:solidFill>
                  <a:srgbClr val="FFFFFF"/>
                </a:solidFill>
                <a:latin typeface="Calibri"/>
                <a:cs typeface="Calibri"/>
              </a:rPr>
              <a:t> H</a:t>
            </a:r>
            <a:r>
              <a:rPr sz="900" spc="-5" dirty="0" err="1">
                <a:solidFill>
                  <a:srgbClr val="FFFFFF"/>
                </a:solidFill>
                <a:latin typeface="Calibri"/>
                <a:cs typeface="Calibri"/>
              </a:rPr>
              <a:t>igher</a:t>
            </a:r>
            <a:r>
              <a:rPr sz="900" spc="-10" dirty="0">
                <a:solidFill>
                  <a:srgbClr val="FFFFFF"/>
                </a:solidFill>
                <a:latin typeface="Calibri"/>
                <a:cs typeface="Calibri"/>
              </a:rPr>
              <a:t> </a:t>
            </a:r>
            <a:r>
              <a:rPr sz="900" dirty="0">
                <a:solidFill>
                  <a:srgbClr val="FFFFFF"/>
                </a:solidFill>
                <a:latin typeface="Calibri"/>
                <a:cs typeface="Calibri"/>
              </a:rPr>
              <a:t>risk</a:t>
            </a:r>
            <a:endParaRPr sz="900" dirty="0">
              <a:latin typeface="Calibri"/>
              <a:cs typeface="Calibri"/>
            </a:endParaRPr>
          </a:p>
          <a:p>
            <a:pPr marL="208279">
              <a:lnSpc>
                <a:spcPts val="1150"/>
              </a:lnSpc>
              <a:buChar char="-"/>
              <a:tabLst>
                <a:tab pos="276225" algn="l"/>
              </a:tabLst>
            </a:pPr>
            <a:r>
              <a:rPr lang="en-GB" sz="900" dirty="0">
                <a:solidFill>
                  <a:srgbClr val="FFFFFF"/>
                </a:solidFill>
                <a:latin typeface="Calibri"/>
                <a:cs typeface="Calibri"/>
              </a:rPr>
              <a:t> </a:t>
            </a:r>
            <a:r>
              <a:rPr lang="en-GB" sz="900" dirty="0" err="1">
                <a:solidFill>
                  <a:srgbClr val="FFFFFF"/>
                </a:solidFill>
                <a:latin typeface="Calibri"/>
                <a:cs typeface="Calibri"/>
              </a:rPr>
              <a:t>Gl</a:t>
            </a:r>
            <a:r>
              <a:rPr sz="900" dirty="0" err="1">
                <a:solidFill>
                  <a:srgbClr val="FFFFFF"/>
                </a:solidFill>
                <a:latin typeface="Calibri"/>
                <a:cs typeface="Calibri"/>
              </a:rPr>
              <a:t>obal</a:t>
            </a:r>
            <a:r>
              <a:rPr sz="900" dirty="0">
                <a:solidFill>
                  <a:srgbClr val="FFFFFF"/>
                </a:solidFill>
                <a:latin typeface="Calibri"/>
                <a:cs typeface="Calibri"/>
              </a:rPr>
              <a:t> </a:t>
            </a:r>
            <a:r>
              <a:rPr lang="en-GB" sz="900" spc="-5" dirty="0">
                <a:solidFill>
                  <a:srgbClr val="FFFFFF"/>
                </a:solidFill>
                <a:latin typeface="Calibri"/>
                <a:cs typeface="Calibri"/>
              </a:rPr>
              <a:t>e</a:t>
            </a:r>
            <a:r>
              <a:rPr sz="900" spc="-5" dirty="0">
                <a:solidFill>
                  <a:srgbClr val="FFFFFF"/>
                </a:solidFill>
                <a:latin typeface="Calibri"/>
                <a:cs typeface="Calibri"/>
              </a:rPr>
              <a:t>quity </a:t>
            </a:r>
            <a:r>
              <a:rPr sz="900" dirty="0">
                <a:solidFill>
                  <a:srgbClr val="FFFFFF"/>
                </a:solidFill>
                <a:latin typeface="Calibri"/>
                <a:cs typeface="Calibri"/>
              </a:rPr>
              <a:t>– compliant with Islamic </a:t>
            </a:r>
            <a:r>
              <a:rPr sz="900" spc="-5" dirty="0">
                <a:solidFill>
                  <a:srgbClr val="FFFFFF"/>
                </a:solidFill>
                <a:latin typeface="Calibri"/>
                <a:cs typeface="Calibri"/>
              </a:rPr>
              <a:t>Shariah</a:t>
            </a:r>
            <a:r>
              <a:rPr sz="900" spc="-90" dirty="0">
                <a:solidFill>
                  <a:srgbClr val="FFFFFF"/>
                </a:solidFill>
                <a:latin typeface="Calibri"/>
                <a:cs typeface="Calibri"/>
              </a:rPr>
              <a:t> </a:t>
            </a:r>
            <a:r>
              <a:rPr sz="900" spc="-5" dirty="0">
                <a:solidFill>
                  <a:srgbClr val="FFFFFF"/>
                </a:solidFill>
                <a:latin typeface="Calibri"/>
                <a:cs typeface="Calibri"/>
              </a:rPr>
              <a:t>principles</a:t>
            </a:r>
            <a:endParaRPr sz="900" dirty="0">
              <a:latin typeface="Calibri"/>
              <a:cs typeface="Calibri"/>
            </a:endParaRPr>
          </a:p>
          <a:p>
            <a:pPr>
              <a:lnSpc>
                <a:spcPct val="100000"/>
              </a:lnSpc>
              <a:spcBef>
                <a:spcPts val="5"/>
              </a:spcBef>
              <a:buClr>
                <a:srgbClr val="FFFFFF"/>
              </a:buClr>
              <a:buFont typeface="Calibri"/>
              <a:buChar char="-"/>
            </a:pPr>
            <a:endParaRPr sz="950" dirty="0">
              <a:latin typeface="Times New Roman"/>
              <a:cs typeface="Times New Roman"/>
            </a:endParaRPr>
          </a:p>
          <a:p>
            <a:pPr marL="208279">
              <a:lnSpc>
                <a:spcPts val="1370"/>
              </a:lnSpc>
            </a:pPr>
            <a:r>
              <a:rPr sz="1200" b="1" dirty="0">
                <a:solidFill>
                  <a:srgbClr val="FFFFFF"/>
                </a:solidFill>
                <a:latin typeface="Calibri"/>
                <a:cs typeface="Calibri"/>
              </a:rPr>
              <a:t>Ethical</a:t>
            </a:r>
            <a:endParaRPr sz="1200" dirty="0">
              <a:latin typeface="Calibri"/>
              <a:cs typeface="Calibri"/>
            </a:endParaRPr>
          </a:p>
          <a:p>
            <a:pPr marL="208279">
              <a:buChar char="-"/>
              <a:tabLst>
                <a:tab pos="276225" algn="l"/>
              </a:tabLst>
            </a:pPr>
            <a:r>
              <a:rPr lang="en-GB" sz="900" spc="-5" dirty="0">
                <a:solidFill>
                  <a:srgbClr val="FFFFFF"/>
                </a:solidFill>
                <a:latin typeface="Calibri"/>
                <a:cs typeface="Calibri"/>
              </a:rPr>
              <a:t> H</a:t>
            </a:r>
            <a:r>
              <a:rPr sz="900" spc="-5" dirty="0" err="1">
                <a:solidFill>
                  <a:srgbClr val="FFFFFF"/>
                </a:solidFill>
                <a:latin typeface="Calibri"/>
                <a:cs typeface="Calibri"/>
              </a:rPr>
              <a:t>igher</a:t>
            </a:r>
            <a:r>
              <a:rPr sz="900" spc="-10" dirty="0">
                <a:solidFill>
                  <a:srgbClr val="FFFFFF"/>
                </a:solidFill>
                <a:latin typeface="Calibri"/>
                <a:cs typeface="Calibri"/>
              </a:rPr>
              <a:t> </a:t>
            </a:r>
            <a:r>
              <a:rPr sz="900" dirty="0">
                <a:solidFill>
                  <a:srgbClr val="FFFFFF"/>
                </a:solidFill>
                <a:latin typeface="Calibri"/>
                <a:cs typeface="Calibri"/>
              </a:rPr>
              <a:t>risk</a:t>
            </a:r>
            <a:endParaRPr sz="900" dirty="0">
              <a:latin typeface="Calibri"/>
              <a:cs typeface="Calibri"/>
            </a:endParaRPr>
          </a:p>
          <a:p>
            <a:pPr marL="208279" marR="281305">
              <a:spcBef>
                <a:spcPts val="70"/>
              </a:spcBef>
              <a:buChar char="-"/>
              <a:tabLst>
                <a:tab pos="276225" algn="l"/>
              </a:tabLst>
            </a:pPr>
            <a:r>
              <a:rPr lang="en-GB" sz="900" dirty="0">
                <a:solidFill>
                  <a:srgbClr val="FFFFFF"/>
                </a:solidFill>
                <a:latin typeface="Calibri"/>
                <a:cs typeface="Calibri"/>
              </a:rPr>
              <a:t> G</a:t>
            </a:r>
            <a:r>
              <a:rPr sz="900" dirty="0">
                <a:solidFill>
                  <a:srgbClr val="FFFFFF"/>
                </a:solidFill>
                <a:latin typeface="Calibri"/>
                <a:cs typeface="Calibri"/>
              </a:rPr>
              <a:t>lobal equity – weighted toward companies with  </a:t>
            </a:r>
            <a:r>
              <a:rPr sz="900" spc="-5" dirty="0">
                <a:solidFill>
                  <a:srgbClr val="FFFFFF"/>
                </a:solidFill>
                <a:latin typeface="Calibri"/>
                <a:cs typeface="Calibri"/>
              </a:rPr>
              <a:t>strong </a:t>
            </a:r>
            <a:r>
              <a:rPr lang="en-GB" sz="900" spc="-5" dirty="0">
                <a:solidFill>
                  <a:srgbClr val="FFFFFF"/>
                </a:solidFill>
                <a:latin typeface="Calibri"/>
                <a:cs typeface="Calibri"/>
              </a:rPr>
              <a:t> </a:t>
            </a:r>
            <a:br>
              <a:rPr lang="en-GB" sz="900" spc="-5" dirty="0">
                <a:solidFill>
                  <a:srgbClr val="FFFFFF"/>
                </a:solidFill>
                <a:latin typeface="Calibri"/>
                <a:cs typeface="Calibri"/>
              </a:rPr>
            </a:br>
            <a:r>
              <a:rPr lang="en-GB" sz="900" spc="-5" dirty="0">
                <a:solidFill>
                  <a:srgbClr val="FFFFFF"/>
                </a:solidFill>
                <a:latin typeface="Calibri"/>
                <a:cs typeface="Calibri"/>
              </a:rPr>
              <a:t>  </a:t>
            </a:r>
            <a:r>
              <a:rPr sz="900" dirty="0">
                <a:solidFill>
                  <a:srgbClr val="FFFFFF"/>
                </a:solidFill>
                <a:latin typeface="Calibri"/>
                <a:cs typeface="Calibri"/>
              </a:rPr>
              <a:t>environmental, </a:t>
            </a:r>
            <a:r>
              <a:rPr sz="900" spc="-5" dirty="0">
                <a:solidFill>
                  <a:srgbClr val="FFFFFF"/>
                </a:solidFill>
                <a:latin typeface="Calibri"/>
                <a:cs typeface="Calibri"/>
              </a:rPr>
              <a:t>social </a:t>
            </a:r>
            <a:r>
              <a:rPr sz="900" dirty="0">
                <a:solidFill>
                  <a:srgbClr val="FFFFFF"/>
                </a:solidFill>
                <a:latin typeface="Calibri"/>
                <a:cs typeface="Calibri"/>
              </a:rPr>
              <a:t>and governance</a:t>
            </a:r>
            <a:r>
              <a:rPr sz="900" spc="-90" dirty="0">
                <a:solidFill>
                  <a:srgbClr val="FFFFFF"/>
                </a:solidFill>
                <a:latin typeface="Calibri"/>
                <a:cs typeface="Calibri"/>
              </a:rPr>
              <a:t> </a:t>
            </a:r>
            <a:r>
              <a:rPr sz="900" spc="-5" dirty="0">
                <a:solidFill>
                  <a:srgbClr val="FFFFFF"/>
                </a:solidFill>
                <a:latin typeface="Calibri"/>
                <a:cs typeface="Calibri"/>
              </a:rPr>
              <a:t>scores</a:t>
            </a:r>
            <a:endParaRPr sz="900" dirty="0">
              <a:latin typeface="Calibri"/>
              <a:cs typeface="Calibri"/>
            </a:endParaRPr>
          </a:p>
          <a:p>
            <a:pPr>
              <a:lnSpc>
                <a:spcPct val="100000"/>
              </a:lnSpc>
              <a:spcBef>
                <a:spcPts val="45"/>
              </a:spcBef>
              <a:buClr>
                <a:srgbClr val="FFFFFF"/>
              </a:buClr>
              <a:buFont typeface="Calibri"/>
              <a:buChar char="-"/>
            </a:pPr>
            <a:endParaRPr sz="1000" dirty="0">
              <a:latin typeface="Times New Roman"/>
              <a:cs typeface="Times New Roman"/>
            </a:endParaRPr>
          </a:p>
          <a:p>
            <a:pPr marL="208279"/>
            <a:r>
              <a:rPr sz="1200" b="1" spc="-5" dirty="0">
                <a:solidFill>
                  <a:srgbClr val="FFFFFF"/>
                </a:solidFill>
                <a:latin typeface="Calibri"/>
                <a:cs typeface="Calibri"/>
              </a:rPr>
              <a:t>Cash</a:t>
            </a:r>
            <a:endParaRPr sz="1200" dirty="0">
              <a:latin typeface="Calibri"/>
              <a:cs typeface="Calibri"/>
            </a:endParaRPr>
          </a:p>
          <a:p>
            <a:pPr marL="275590" indent="-67310">
              <a:buChar char="-"/>
              <a:tabLst>
                <a:tab pos="276225" algn="l"/>
              </a:tabLst>
            </a:pPr>
            <a:r>
              <a:rPr lang="en-GB" sz="900" spc="-5" dirty="0">
                <a:solidFill>
                  <a:srgbClr val="FFFFFF"/>
                </a:solidFill>
                <a:latin typeface="Calibri"/>
                <a:cs typeface="Calibri"/>
              </a:rPr>
              <a:t>L</a:t>
            </a:r>
            <a:r>
              <a:rPr sz="900" spc="-5" dirty="0">
                <a:solidFill>
                  <a:srgbClr val="FFFFFF"/>
                </a:solidFill>
                <a:latin typeface="Calibri"/>
                <a:cs typeface="Calibri"/>
              </a:rPr>
              <a:t>ow</a:t>
            </a:r>
            <a:r>
              <a:rPr sz="900" spc="-10" dirty="0">
                <a:solidFill>
                  <a:srgbClr val="FFFFFF"/>
                </a:solidFill>
                <a:latin typeface="Calibri"/>
                <a:cs typeface="Calibri"/>
              </a:rPr>
              <a:t> </a:t>
            </a:r>
            <a:r>
              <a:rPr sz="900" dirty="0">
                <a:solidFill>
                  <a:srgbClr val="FFFFFF"/>
                </a:solidFill>
                <a:latin typeface="Calibri"/>
                <a:cs typeface="Calibri"/>
              </a:rPr>
              <a:t>risk</a:t>
            </a:r>
            <a:endParaRPr sz="900" dirty="0">
              <a:latin typeface="Calibri"/>
              <a:cs typeface="Calibri"/>
            </a:endParaRPr>
          </a:p>
          <a:p>
            <a:pPr marL="275590" indent="-67310">
              <a:buChar char="-"/>
              <a:tabLst>
                <a:tab pos="276225" algn="l"/>
              </a:tabLst>
            </a:pPr>
            <a:r>
              <a:rPr lang="en-GB" sz="900" dirty="0">
                <a:solidFill>
                  <a:srgbClr val="FFFFFF"/>
                </a:solidFill>
                <a:latin typeface="Calibri"/>
                <a:cs typeface="Calibri"/>
              </a:rPr>
              <a:t>M</a:t>
            </a:r>
            <a:r>
              <a:rPr sz="900" dirty="0" err="1">
                <a:solidFill>
                  <a:srgbClr val="FFFFFF"/>
                </a:solidFill>
                <a:latin typeface="Calibri"/>
                <a:cs typeface="Calibri"/>
              </a:rPr>
              <a:t>oney</a:t>
            </a:r>
            <a:r>
              <a:rPr sz="900" spc="-5" dirty="0">
                <a:solidFill>
                  <a:srgbClr val="FFFFFF"/>
                </a:solidFill>
                <a:latin typeface="Calibri"/>
                <a:cs typeface="Calibri"/>
              </a:rPr>
              <a:t> </a:t>
            </a:r>
            <a:r>
              <a:rPr sz="900" dirty="0">
                <a:solidFill>
                  <a:srgbClr val="FFFFFF"/>
                </a:solidFill>
                <a:latin typeface="Calibri"/>
                <a:cs typeface="Calibri"/>
              </a:rPr>
              <a:t>market</a:t>
            </a:r>
            <a:endParaRPr sz="900" dirty="0">
              <a:latin typeface="Calibri"/>
              <a:cs typeface="Calibri"/>
            </a:endParaRPr>
          </a:p>
          <a:p>
            <a:pPr>
              <a:lnSpc>
                <a:spcPct val="100000"/>
              </a:lnSpc>
              <a:buClr>
                <a:srgbClr val="FFFFFF"/>
              </a:buClr>
              <a:buFont typeface="Calibri"/>
              <a:buChar char="-"/>
            </a:pPr>
            <a:endParaRPr sz="950" dirty="0">
              <a:latin typeface="Times New Roman"/>
              <a:cs typeface="Times New Roman"/>
            </a:endParaRPr>
          </a:p>
          <a:p>
            <a:pPr marL="208279">
              <a:lnSpc>
                <a:spcPts val="1370"/>
              </a:lnSpc>
              <a:spcBef>
                <a:spcPts val="5"/>
              </a:spcBef>
            </a:pPr>
            <a:r>
              <a:rPr sz="1200" b="1" dirty="0">
                <a:solidFill>
                  <a:srgbClr val="FFFFFF"/>
                </a:solidFill>
                <a:latin typeface="Calibri"/>
                <a:cs typeface="Calibri"/>
              </a:rPr>
              <a:t>Annuity</a:t>
            </a:r>
            <a:endParaRPr sz="1200" dirty="0">
              <a:latin typeface="Calibri"/>
              <a:cs typeface="Calibri"/>
            </a:endParaRPr>
          </a:p>
          <a:p>
            <a:pPr marL="275590" indent="-67310">
              <a:buChar char="-"/>
              <a:tabLst>
                <a:tab pos="276225" algn="l"/>
              </a:tabLst>
            </a:pPr>
            <a:r>
              <a:rPr lang="en-GB" sz="900" dirty="0">
                <a:solidFill>
                  <a:srgbClr val="FFFFFF"/>
                </a:solidFill>
                <a:latin typeface="Calibri"/>
                <a:cs typeface="Calibri"/>
              </a:rPr>
              <a:t>M</a:t>
            </a:r>
            <a:r>
              <a:rPr sz="900" dirty="0" err="1">
                <a:solidFill>
                  <a:srgbClr val="FFFFFF"/>
                </a:solidFill>
                <a:latin typeface="Calibri"/>
                <a:cs typeface="Calibri"/>
              </a:rPr>
              <a:t>edium</a:t>
            </a:r>
            <a:r>
              <a:rPr lang="en-GB" sz="900" dirty="0">
                <a:solidFill>
                  <a:srgbClr val="FFFFFF"/>
                </a:solidFill>
                <a:latin typeface="Calibri"/>
                <a:cs typeface="Calibri"/>
              </a:rPr>
              <a:t>/</a:t>
            </a:r>
            <a:r>
              <a:rPr lang="en-GB" sz="900" spc="-5" dirty="0">
                <a:solidFill>
                  <a:srgbClr val="FFFFFF"/>
                </a:solidFill>
                <a:latin typeface="Calibri"/>
                <a:cs typeface="Calibri"/>
              </a:rPr>
              <a:t>L</a:t>
            </a:r>
            <a:r>
              <a:rPr sz="900" spc="-5" dirty="0">
                <a:solidFill>
                  <a:srgbClr val="FFFFFF"/>
                </a:solidFill>
                <a:latin typeface="Calibri"/>
                <a:cs typeface="Calibri"/>
              </a:rPr>
              <a:t>ow</a:t>
            </a:r>
            <a:r>
              <a:rPr sz="900" spc="-10" dirty="0">
                <a:solidFill>
                  <a:srgbClr val="FFFFFF"/>
                </a:solidFill>
                <a:latin typeface="Calibri"/>
                <a:cs typeface="Calibri"/>
              </a:rPr>
              <a:t> </a:t>
            </a:r>
            <a:r>
              <a:rPr sz="900" dirty="0">
                <a:solidFill>
                  <a:srgbClr val="FFFFFF"/>
                </a:solidFill>
                <a:latin typeface="Calibri"/>
                <a:cs typeface="Calibri"/>
              </a:rPr>
              <a:t>risk</a:t>
            </a:r>
            <a:endParaRPr sz="900" dirty="0">
              <a:latin typeface="Calibri"/>
              <a:cs typeface="Calibri"/>
            </a:endParaRPr>
          </a:p>
          <a:p>
            <a:pPr marL="275590" indent="-67310">
              <a:buChar char="-"/>
              <a:tabLst>
                <a:tab pos="276225" algn="l"/>
              </a:tabLst>
            </a:pPr>
            <a:r>
              <a:rPr lang="en-GB" sz="900" spc="-5" dirty="0">
                <a:solidFill>
                  <a:srgbClr val="FFFFFF"/>
                </a:solidFill>
                <a:latin typeface="Calibri"/>
                <a:cs typeface="Calibri"/>
              </a:rPr>
              <a:t>L</a:t>
            </a:r>
            <a:r>
              <a:rPr sz="900" spc="-5" dirty="0" err="1">
                <a:solidFill>
                  <a:srgbClr val="FFFFFF"/>
                </a:solidFill>
                <a:latin typeface="Calibri"/>
                <a:cs typeface="Calibri"/>
              </a:rPr>
              <a:t>ong</a:t>
            </a:r>
            <a:r>
              <a:rPr sz="900" spc="-5" dirty="0">
                <a:solidFill>
                  <a:srgbClr val="FFFFFF"/>
                </a:solidFill>
                <a:latin typeface="Calibri"/>
                <a:cs typeface="Calibri"/>
              </a:rPr>
              <a:t>-dated ﬁxed</a:t>
            </a:r>
            <a:r>
              <a:rPr sz="900" spc="-10" dirty="0">
                <a:solidFill>
                  <a:srgbClr val="FFFFFF"/>
                </a:solidFill>
                <a:latin typeface="Calibri"/>
                <a:cs typeface="Calibri"/>
              </a:rPr>
              <a:t> </a:t>
            </a:r>
            <a:r>
              <a:rPr sz="900" spc="-5" dirty="0">
                <a:solidFill>
                  <a:srgbClr val="FFFFFF"/>
                </a:solidFill>
                <a:latin typeface="Calibri"/>
                <a:cs typeface="Calibri"/>
              </a:rPr>
              <a:t>interest</a:t>
            </a:r>
            <a:endParaRPr sz="900" dirty="0">
              <a:latin typeface="Calibri"/>
              <a:cs typeface="Calibri"/>
            </a:endParaRPr>
          </a:p>
          <a:p>
            <a:pPr>
              <a:lnSpc>
                <a:spcPct val="100000"/>
              </a:lnSpc>
              <a:buClr>
                <a:srgbClr val="FFFFFF"/>
              </a:buClr>
              <a:buFont typeface="Calibri"/>
              <a:buChar char="-"/>
            </a:pPr>
            <a:endParaRPr sz="950" dirty="0">
              <a:latin typeface="Times New Roman"/>
              <a:cs typeface="Times New Roman"/>
            </a:endParaRPr>
          </a:p>
          <a:p>
            <a:pPr marL="208279">
              <a:lnSpc>
                <a:spcPts val="1370"/>
              </a:lnSpc>
              <a:spcBef>
                <a:spcPts val="5"/>
              </a:spcBef>
            </a:pPr>
            <a:r>
              <a:rPr sz="1200" b="1" spc="-10" dirty="0">
                <a:solidFill>
                  <a:srgbClr val="FFFFFF"/>
                </a:solidFill>
                <a:latin typeface="Calibri"/>
                <a:cs typeface="Calibri"/>
              </a:rPr>
              <a:t>Pre-</a:t>
            </a:r>
            <a:r>
              <a:rPr lang="en-GB" sz="1200" b="1" spc="-10" dirty="0">
                <a:solidFill>
                  <a:srgbClr val="FFFFFF"/>
                </a:solidFill>
                <a:latin typeface="Calibri"/>
                <a:cs typeface="Calibri"/>
              </a:rPr>
              <a:t>R</a:t>
            </a:r>
            <a:r>
              <a:rPr sz="1200" b="1" spc="-10" dirty="0">
                <a:solidFill>
                  <a:srgbClr val="FFFFFF"/>
                </a:solidFill>
                <a:latin typeface="Calibri"/>
                <a:cs typeface="Calibri"/>
              </a:rPr>
              <a:t>etirement</a:t>
            </a:r>
            <a:endParaRPr sz="1200" dirty="0">
              <a:latin typeface="Calibri"/>
              <a:cs typeface="Calibri"/>
            </a:endParaRPr>
          </a:p>
          <a:p>
            <a:pPr marL="275590" indent="-67310">
              <a:buChar char="-"/>
              <a:tabLst>
                <a:tab pos="276225" algn="l"/>
              </a:tabLst>
            </a:pPr>
            <a:r>
              <a:rPr lang="en-GB" sz="900" dirty="0">
                <a:solidFill>
                  <a:srgbClr val="FFFFFF"/>
                </a:solidFill>
                <a:latin typeface="Calibri"/>
                <a:cs typeface="Calibri"/>
              </a:rPr>
              <a:t>M</a:t>
            </a:r>
            <a:r>
              <a:rPr sz="900" dirty="0" err="1">
                <a:solidFill>
                  <a:srgbClr val="FFFFFF"/>
                </a:solidFill>
                <a:latin typeface="Calibri"/>
                <a:cs typeface="Calibri"/>
              </a:rPr>
              <a:t>edium</a:t>
            </a:r>
            <a:r>
              <a:rPr sz="900" dirty="0">
                <a:solidFill>
                  <a:srgbClr val="FFFFFF"/>
                </a:solidFill>
                <a:latin typeface="Calibri"/>
                <a:cs typeface="Calibri"/>
              </a:rPr>
              <a:t>/</a:t>
            </a:r>
            <a:r>
              <a:rPr lang="en-GB" sz="900" dirty="0">
                <a:solidFill>
                  <a:srgbClr val="FFFFFF"/>
                </a:solidFill>
                <a:latin typeface="Calibri"/>
                <a:cs typeface="Calibri"/>
              </a:rPr>
              <a:t>L</a:t>
            </a:r>
            <a:r>
              <a:rPr sz="900" dirty="0">
                <a:solidFill>
                  <a:srgbClr val="FFFFFF"/>
                </a:solidFill>
                <a:latin typeface="Calibri"/>
                <a:cs typeface="Calibri"/>
              </a:rPr>
              <a:t>ow</a:t>
            </a:r>
            <a:r>
              <a:rPr sz="900" spc="-5" dirty="0">
                <a:solidFill>
                  <a:srgbClr val="FFFFFF"/>
                </a:solidFill>
                <a:latin typeface="Calibri"/>
                <a:cs typeface="Calibri"/>
              </a:rPr>
              <a:t> </a:t>
            </a:r>
            <a:r>
              <a:rPr sz="900" dirty="0">
                <a:solidFill>
                  <a:srgbClr val="FFFFFF"/>
                </a:solidFill>
                <a:latin typeface="Calibri"/>
                <a:cs typeface="Calibri"/>
              </a:rPr>
              <a:t>risk</a:t>
            </a:r>
            <a:endParaRPr sz="900" dirty="0">
              <a:latin typeface="Calibri"/>
              <a:cs typeface="Calibri"/>
            </a:endParaRPr>
          </a:p>
          <a:p>
            <a:pPr marL="275590" indent="-67310">
              <a:buChar char="-"/>
              <a:tabLst>
                <a:tab pos="276225" algn="l"/>
              </a:tabLst>
            </a:pPr>
            <a:r>
              <a:rPr lang="en-GB" sz="900" spc="-5" dirty="0">
                <a:solidFill>
                  <a:srgbClr val="FFFFFF"/>
                </a:solidFill>
                <a:latin typeface="Calibri"/>
                <a:cs typeface="Calibri"/>
              </a:rPr>
              <a:t>B</a:t>
            </a:r>
            <a:r>
              <a:rPr sz="900" spc="-5" dirty="0" err="1">
                <a:solidFill>
                  <a:srgbClr val="FFFFFF"/>
                </a:solidFill>
                <a:latin typeface="Calibri"/>
                <a:cs typeface="Calibri"/>
              </a:rPr>
              <a:t>alance</a:t>
            </a:r>
            <a:r>
              <a:rPr sz="900" spc="-5" dirty="0">
                <a:solidFill>
                  <a:srgbClr val="FFFFFF"/>
                </a:solidFill>
                <a:latin typeface="Calibri"/>
                <a:cs typeface="Calibri"/>
              </a:rPr>
              <a:t> between </a:t>
            </a:r>
            <a:r>
              <a:rPr sz="900" dirty="0">
                <a:solidFill>
                  <a:srgbClr val="FFFFFF"/>
                </a:solidFill>
                <a:latin typeface="Calibri"/>
                <a:cs typeface="Calibri"/>
              </a:rPr>
              <a:t>capital growth and</a:t>
            </a:r>
            <a:r>
              <a:rPr sz="900" spc="-20" dirty="0">
                <a:solidFill>
                  <a:srgbClr val="FFFFFF"/>
                </a:solidFill>
                <a:latin typeface="Calibri"/>
                <a:cs typeface="Calibri"/>
              </a:rPr>
              <a:t> </a:t>
            </a:r>
            <a:r>
              <a:rPr sz="900" spc="-10" dirty="0">
                <a:solidFill>
                  <a:srgbClr val="FFFFFF"/>
                </a:solidFill>
                <a:latin typeface="Calibri"/>
                <a:cs typeface="Calibri"/>
              </a:rPr>
              <a:t>preservation</a:t>
            </a:r>
            <a:endParaRPr sz="900" dirty="0">
              <a:latin typeface="Calibri"/>
              <a:cs typeface="Calibri"/>
            </a:endParaRPr>
          </a:p>
        </p:txBody>
      </p:sp>
      <p:sp>
        <p:nvSpPr>
          <p:cNvPr id="39" name="object 3">
            <a:extLst>
              <a:ext uri="{FF2B5EF4-FFF2-40B4-BE49-F238E27FC236}">
                <a16:creationId xmlns:a16="http://schemas.microsoft.com/office/drawing/2014/main" id="{D7E7EFCC-F94D-0045-A264-37F1945091A2}"/>
              </a:ext>
            </a:extLst>
          </p:cNvPr>
          <p:cNvSpPr txBox="1">
            <a:spLocks/>
          </p:cNvSpPr>
          <p:nvPr/>
        </p:nvSpPr>
        <p:spPr>
          <a:xfrm>
            <a:off x="372137" y="175613"/>
            <a:ext cx="4500652" cy="874598"/>
          </a:xfrm>
          <a:prstGeom prst="rect">
            <a:avLst/>
          </a:prstGeom>
        </p:spPr>
        <p:txBody>
          <a:bodyPr vert="horz" wrap="square" lIns="0" tIns="1270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a:spcBef>
                <a:spcPts val="100"/>
              </a:spcBef>
            </a:pPr>
            <a:r>
              <a:rPr lang="en-GB" dirty="0">
                <a:solidFill>
                  <a:srgbClr val="7F8084"/>
                </a:solidFill>
              </a:rPr>
              <a:t>Investment</a:t>
            </a:r>
            <a:r>
              <a:rPr lang="en-GB" spc="-75" dirty="0">
                <a:solidFill>
                  <a:srgbClr val="7F8084"/>
                </a:solidFill>
              </a:rPr>
              <a:t> </a:t>
            </a:r>
            <a:r>
              <a:rPr lang="en-GB" spc="-5" dirty="0">
                <a:solidFill>
                  <a:srgbClr val="7F8084"/>
                </a:solidFill>
              </a:rPr>
              <a:t>options</a:t>
            </a:r>
          </a:p>
          <a:p>
            <a:pPr marL="16510">
              <a:spcBef>
                <a:spcPts val="5"/>
              </a:spcBef>
            </a:pPr>
            <a:r>
              <a:rPr lang="en-GB" sz="2000" b="0" dirty="0">
                <a:solidFill>
                  <a:srgbClr val="00BBE4"/>
                </a:solidFill>
              </a:rPr>
              <a:t>Additional funds</a:t>
            </a:r>
            <a:endParaRPr lang="en-GB" sz="2000" b="0" dirty="0"/>
          </a:p>
        </p:txBody>
      </p:sp>
      <p:pic>
        <p:nvPicPr>
          <p:cNvPr id="40" name="Picture 39">
            <a:extLst>
              <a:ext uri="{FF2B5EF4-FFF2-40B4-BE49-F238E27FC236}">
                <a16:creationId xmlns:a16="http://schemas.microsoft.com/office/drawing/2014/main" id="{0C779D73-BC98-B44A-9AE9-2FD12D4AC323}"/>
              </a:ext>
            </a:extLst>
          </p:cNvPr>
          <p:cNvPicPr>
            <a:picLocks noChangeAspect="1"/>
          </p:cNvPicPr>
          <p:nvPr/>
        </p:nvPicPr>
        <p:blipFill>
          <a:blip r:embed="rId3"/>
          <a:stretch>
            <a:fillRect/>
          </a:stretch>
        </p:blipFill>
        <p:spPr>
          <a:xfrm>
            <a:off x="-2439" y="2371949"/>
            <a:ext cx="8788400" cy="2286000"/>
          </a:xfrm>
          <a:prstGeom prst="rect">
            <a:avLst/>
          </a:prstGeom>
        </p:spPr>
      </p:pic>
      <p:sp>
        <p:nvSpPr>
          <p:cNvPr id="10" name="Holder 4">
            <a:extLst>
              <a:ext uri="{FF2B5EF4-FFF2-40B4-BE49-F238E27FC236}">
                <a16:creationId xmlns:a16="http://schemas.microsoft.com/office/drawing/2014/main" id="{7FC89E95-05ED-E64B-B631-8BE81ABBB1D0}"/>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400511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59A3E191-9D6A-4A45-99C2-7757DF554683}"/>
              </a:ext>
            </a:extLst>
          </p:cNvPr>
          <p:cNvSpPr txBox="1">
            <a:spLocks/>
          </p:cNvSpPr>
          <p:nvPr/>
        </p:nvSpPr>
        <p:spPr>
          <a:xfrm>
            <a:off x="191723" y="1215505"/>
            <a:ext cx="8560817" cy="2844355"/>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GB" sz="2000" dirty="0">
                <a:solidFill>
                  <a:schemeClr val="tx1">
                    <a:lumMod val="50000"/>
                  </a:schemeClr>
                </a:solidFill>
              </a:rPr>
              <a:t>Who are The People’s Pension?</a:t>
            </a:r>
          </a:p>
          <a:p>
            <a:pPr>
              <a:buFont typeface="Arial" panose="020B0604020202020204" pitchFamily="34" charset="0"/>
              <a:buChar char="•"/>
            </a:pPr>
            <a:r>
              <a:rPr lang="en-GB" sz="2000" dirty="0">
                <a:solidFill>
                  <a:schemeClr val="tx1">
                    <a:lumMod val="50000"/>
                  </a:schemeClr>
                </a:solidFill>
              </a:rPr>
              <a:t>What is auto-enrolment?</a:t>
            </a:r>
          </a:p>
          <a:p>
            <a:pPr lvl="0">
              <a:buFont typeface="Arial" panose="020B0604020202020204" pitchFamily="34" charset="0"/>
              <a:buChar char="•"/>
            </a:pPr>
            <a:r>
              <a:rPr lang="en-GB" sz="2000" dirty="0">
                <a:solidFill>
                  <a:schemeClr val="tx1">
                    <a:lumMod val="50000"/>
                  </a:schemeClr>
                </a:solidFill>
              </a:rPr>
              <a:t>What’s in it for you?</a:t>
            </a:r>
          </a:p>
          <a:p>
            <a:pPr>
              <a:buFont typeface="Arial" panose="020B0604020202020204" pitchFamily="34" charset="0"/>
              <a:buChar char="•"/>
            </a:pPr>
            <a:r>
              <a:rPr lang="en-US" sz="2000" dirty="0">
                <a:solidFill>
                  <a:schemeClr val="tx1">
                    <a:lumMod val="50000"/>
                  </a:schemeClr>
                </a:solidFill>
              </a:rPr>
              <a:t>How can you take more control of your money?</a:t>
            </a:r>
          </a:p>
          <a:p>
            <a:pPr>
              <a:buFont typeface="Arial" panose="020B0604020202020204" pitchFamily="34" charset="0"/>
              <a:buChar char="•"/>
            </a:pPr>
            <a:r>
              <a:rPr lang="en-US" sz="2000" dirty="0">
                <a:solidFill>
                  <a:schemeClr val="tx1">
                    <a:lumMod val="50000"/>
                  </a:schemeClr>
                </a:solidFill>
              </a:rPr>
              <a:t>How is your money invested?</a:t>
            </a:r>
          </a:p>
          <a:p>
            <a:pPr>
              <a:buFont typeface="Arial" panose="020B0604020202020204" pitchFamily="34" charset="0"/>
              <a:buChar char="•"/>
            </a:pPr>
            <a:r>
              <a:rPr lang="en-US" sz="2000" dirty="0">
                <a:solidFill>
                  <a:schemeClr val="tx1">
                    <a:lumMod val="50000"/>
                  </a:schemeClr>
                </a:solidFill>
              </a:rPr>
              <a:t>What are your options at retirement?</a:t>
            </a:r>
          </a:p>
          <a:p>
            <a:pPr>
              <a:buFont typeface="Arial" panose="020B0604020202020204" pitchFamily="34" charset="0"/>
              <a:buChar char="•"/>
            </a:pPr>
            <a:r>
              <a:rPr lang="en-GB" sz="2000" dirty="0">
                <a:solidFill>
                  <a:schemeClr val="tx1">
                    <a:lumMod val="50000"/>
                  </a:schemeClr>
                </a:solidFill>
              </a:rPr>
              <a:t>Questions?</a:t>
            </a:r>
          </a:p>
        </p:txBody>
      </p:sp>
      <p:sp>
        <p:nvSpPr>
          <p:cNvPr id="4" name="Title Placeholder 1">
            <a:extLst>
              <a:ext uri="{FF2B5EF4-FFF2-40B4-BE49-F238E27FC236}">
                <a16:creationId xmlns:a16="http://schemas.microsoft.com/office/drawing/2014/main" id="{64C91124-2E71-0F4D-B264-D68DC14F10B5}"/>
              </a:ext>
            </a:extLst>
          </p:cNvPr>
          <p:cNvSpPr txBox="1">
            <a:spLocks/>
          </p:cNvSpPr>
          <p:nvPr/>
        </p:nvSpPr>
        <p:spPr>
          <a:xfrm>
            <a:off x="172617"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Today’s agenda</a:t>
            </a:r>
          </a:p>
        </p:txBody>
      </p:sp>
      <p:sp>
        <p:nvSpPr>
          <p:cNvPr id="5" name="Holder 4">
            <a:extLst>
              <a:ext uri="{FF2B5EF4-FFF2-40B4-BE49-F238E27FC236}">
                <a16:creationId xmlns:a16="http://schemas.microsoft.com/office/drawing/2014/main" id="{433FAAF9-F680-6040-B079-6AEC3209436E}"/>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408505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bject 2">
            <a:extLst>
              <a:ext uri="{FF2B5EF4-FFF2-40B4-BE49-F238E27FC236}">
                <a16:creationId xmlns:a16="http://schemas.microsoft.com/office/drawing/2014/main" id="{5B627FD3-2BBD-5A61-04A9-D1CA914BE012}"/>
              </a:ext>
            </a:extLst>
          </p:cNvPr>
          <p:cNvSpPr/>
          <p:nvPr/>
        </p:nvSpPr>
        <p:spPr>
          <a:xfrm>
            <a:off x="5638" y="1346359"/>
            <a:ext cx="9132725" cy="1162106"/>
          </a:xfrm>
          <a:custGeom>
            <a:avLst/>
            <a:gdLst/>
            <a:ahLst/>
            <a:cxnLst/>
            <a:rect l="l" t="t" r="r" b="b"/>
            <a:pathLst>
              <a:path w="9144000" h="4548505">
                <a:moveTo>
                  <a:pt x="0" y="4547895"/>
                </a:moveTo>
                <a:lnTo>
                  <a:pt x="9144000" y="4547895"/>
                </a:lnTo>
                <a:lnTo>
                  <a:pt x="9144000" y="0"/>
                </a:lnTo>
                <a:lnTo>
                  <a:pt x="0" y="0"/>
                </a:lnTo>
                <a:lnTo>
                  <a:pt x="0" y="4547895"/>
                </a:lnTo>
                <a:close/>
              </a:path>
            </a:pathLst>
          </a:custGeom>
          <a:solidFill>
            <a:srgbClr val="00BBE4"/>
          </a:solidFill>
        </p:spPr>
        <p:txBody>
          <a:bodyPr wrap="square" lIns="0" tIns="0" rIns="0" bIns="0" rtlCol="0"/>
          <a:lstStyle/>
          <a:p>
            <a:endParaRPr sz="2685" dirty="0"/>
          </a:p>
        </p:txBody>
      </p:sp>
      <p:sp>
        <p:nvSpPr>
          <p:cNvPr id="4" name="Title 3">
            <a:extLst>
              <a:ext uri="{FF2B5EF4-FFF2-40B4-BE49-F238E27FC236}">
                <a16:creationId xmlns:a16="http://schemas.microsoft.com/office/drawing/2014/main" id="{92BF63F9-535E-0746-8C2A-B028137BC403}"/>
              </a:ext>
            </a:extLst>
          </p:cNvPr>
          <p:cNvSpPr>
            <a:spLocks noGrp="1"/>
          </p:cNvSpPr>
          <p:nvPr>
            <p:ph type="title"/>
          </p:nvPr>
        </p:nvSpPr>
        <p:spPr/>
        <p:txBody>
          <a:bodyPr/>
          <a:lstStyle/>
          <a:p>
            <a:r>
              <a:rPr lang="en-US" dirty="0"/>
              <a:t> </a:t>
            </a:r>
          </a:p>
        </p:txBody>
      </p:sp>
      <p:sp>
        <p:nvSpPr>
          <p:cNvPr id="30" name="object 5">
            <a:extLst>
              <a:ext uri="{FF2B5EF4-FFF2-40B4-BE49-F238E27FC236}">
                <a16:creationId xmlns:a16="http://schemas.microsoft.com/office/drawing/2014/main" id="{350B6273-272F-6947-AC17-2600D2B963A9}"/>
              </a:ext>
            </a:extLst>
          </p:cNvPr>
          <p:cNvSpPr txBox="1">
            <a:spLocks/>
          </p:cNvSpPr>
          <p:nvPr/>
        </p:nvSpPr>
        <p:spPr>
          <a:xfrm>
            <a:off x="377348" y="228072"/>
            <a:ext cx="6597125" cy="763526"/>
          </a:xfrm>
          <a:prstGeom prst="rect">
            <a:avLst/>
          </a:prstGeom>
        </p:spPr>
        <p:txBody>
          <a:bodyPr vert="horz" wrap="square" lIns="0" tIns="12684" rIns="0" bIns="0" rtlCol="0" anchor="ctr">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685">
              <a:spcBef>
                <a:spcPts val="100"/>
              </a:spcBef>
            </a:pPr>
            <a:r>
              <a:rPr lang="en-GB" sz="2797">
                <a:solidFill>
                  <a:schemeClr val="bg1">
                    <a:lumMod val="50000"/>
                  </a:schemeClr>
                </a:solidFill>
              </a:rPr>
              <a:t>Balanced investment </a:t>
            </a:r>
            <a:r>
              <a:rPr lang="en-GB" sz="2797" spc="-5">
                <a:solidFill>
                  <a:schemeClr val="bg1">
                    <a:lumMod val="50000"/>
                  </a:schemeClr>
                </a:solidFill>
              </a:rPr>
              <a:t>proﬁle </a:t>
            </a:r>
            <a:r>
              <a:rPr lang="en-GB" sz="2797">
                <a:solidFill>
                  <a:schemeClr val="bg1">
                    <a:lumMod val="50000"/>
                  </a:schemeClr>
                </a:solidFill>
              </a:rPr>
              <a:t>– </a:t>
            </a:r>
            <a:r>
              <a:rPr lang="en-GB" sz="2797" spc="-5">
                <a:solidFill>
                  <a:schemeClr val="bg1">
                    <a:lumMod val="50000"/>
                  </a:schemeClr>
                </a:solidFill>
              </a:rPr>
              <a:t>Growth</a:t>
            </a:r>
            <a:r>
              <a:rPr lang="en-GB" sz="2797" spc="-95">
                <a:solidFill>
                  <a:schemeClr val="bg1">
                    <a:lumMod val="50000"/>
                  </a:schemeClr>
                </a:solidFill>
              </a:rPr>
              <a:t> </a:t>
            </a:r>
            <a:r>
              <a:rPr lang="en-GB" sz="2797" spc="-5">
                <a:solidFill>
                  <a:schemeClr val="bg1">
                    <a:lumMod val="50000"/>
                  </a:schemeClr>
                </a:solidFill>
              </a:rPr>
              <a:t>phase</a:t>
            </a:r>
            <a:endParaRPr lang="en-GB" sz="2797">
              <a:solidFill>
                <a:schemeClr val="bg1">
                  <a:lumMod val="50000"/>
                </a:schemeClr>
              </a:solidFill>
            </a:endParaRPr>
          </a:p>
          <a:p>
            <a:pPr marL="16490">
              <a:spcBef>
                <a:spcPts val="85"/>
              </a:spcBef>
            </a:pPr>
            <a:r>
              <a:rPr lang="en-GB" sz="1998" b="0" kern="0">
                <a:solidFill>
                  <a:srgbClr val="00BBE4"/>
                </a:solidFill>
              </a:rPr>
              <a:t>Global Investments (up to 85% shares) Fund</a:t>
            </a:r>
            <a:endParaRPr lang="en-GB" sz="1998" dirty="0">
              <a:solidFill>
                <a:schemeClr val="bg1">
                  <a:lumMod val="50000"/>
                </a:schemeClr>
              </a:solidFill>
            </a:endParaRPr>
          </a:p>
        </p:txBody>
      </p:sp>
      <p:sp>
        <p:nvSpPr>
          <p:cNvPr id="31" name="Holder 4">
            <a:extLst>
              <a:ext uri="{FF2B5EF4-FFF2-40B4-BE49-F238E27FC236}">
                <a16:creationId xmlns:a16="http://schemas.microsoft.com/office/drawing/2014/main" id="{0D343D84-FC73-654F-9FF6-B11702FE0D3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
        <p:nvSpPr>
          <p:cNvPr id="52" name="object 3">
            <a:extLst>
              <a:ext uri="{FF2B5EF4-FFF2-40B4-BE49-F238E27FC236}">
                <a16:creationId xmlns:a16="http://schemas.microsoft.com/office/drawing/2014/main" id="{A63F618F-971A-C6E6-F597-E91010D23DA8}"/>
              </a:ext>
            </a:extLst>
          </p:cNvPr>
          <p:cNvSpPr txBox="1"/>
          <p:nvPr/>
        </p:nvSpPr>
        <p:spPr>
          <a:xfrm>
            <a:off x="372170" y="1431957"/>
            <a:ext cx="6967792" cy="930630"/>
          </a:xfrm>
          <a:prstGeom prst="rect">
            <a:avLst/>
          </a:prstGeom>
        </p:spPr>
        <p:txBody>
          <a:bodyPr vert="horz" wrap="square" lIns="0" tIns="14850" rIns="0" bIns="0" rtlCol="0">
            <a:spAutoFit/>
          </a:bodyPr>
          <a:lstStyle/>
          <a:p>
            <a:pPr marL="14850">
              <a:spcBef>
                <a:spcPts val="117"/>
              </a:spcBef>
            </a:pPr>
            <a:r>
              <a:rPr sz="1400" b="1" spc="-6" dirty="0">
                <a:solidFill>
                  <a:schemeClr val="bg1"/>
                </a:solidFill>
                <a:latin typeface="Calibri"/>
                <a:cs typeface="Calibri"/>
              </a:rPr>
              <a:t>Purpose</a:t>
            </a:r>
            <a:endParaRPr sz="1400" dirty="0">
              <a:solidFill>
                <a:schemeClr val="bg1"/>
              </a:solidFill>
              <a:latin typeface="Calibri"/>
              <a:cs typeface="Calibri"/>
            </a:endParaRPr>
          </a:p>
          <a:p>
            <a:pPr marL="14850"/>
            <a:r>
              <a:rPr sz="1200" spc="-6" dirty="0">
                <a:solidFill>
                  <a:schemeClr val="bg1"/>
                </a:solidFill>
                <a:latin typeface="Calibri"/>
                <a:cs typeface="Calibri"/>
              </a:rPr>
              <a:t>The fund is </a:t>
            </a:r>
            <a:r>
              <a:rPr sz="1200" dirty="0">
                <a:solidFill>
                  <a:schemeClr val="bg1"/>
                </a:solidFill>
                <a:latin typeface="Calibri"/>
                <a:cs typeface="Calibri"/>
              </a:rPr>
              <a:t>a </a:t>
            </a:r>
            <a:r>
              <a:rPr lang="en-GB" sz="1200" spc="-6" dirty="0">
                <a:solidFill>
                  <a:schemeClr val="bg1"/>
                </a:solidFill>
                <a:latin typeface="Calibri"/>
                <a:cs typeface="Calibri"/>
              </a:rPr>
              <a:t>balanced </a:t>
            </a:r>
            <a:r>
              <a:rPr sz="1200" dirty="0">
                <a:solidFill>
                  <a:schemeClr val="bg1"/>
                </a:solidFill>
                <a:latin typeface="Calibri"/>
                <a:cs typeface="Calibri"/>
              </a:rPr>
              <a:t>risk </a:t>
            </a:r>
            <a:r>
              <a:rPr lang="en-GB" sz="1200" spc="-6" dirty="0">
                <a:solidFill>
                  <a:schemeClr val="bg1"/>
                </a:solidFill>
                <a:latin typeface="Calibri"/>
                <a:cs typeface="Calibri"/>
              </a:rPr>
              <a:t>long-term capital growth fund.</a:t>
            </a:r>
            <a:endParaRPr sz="1200" dirty="0">
              <a:solidFill>
                <a:schemeClr val="bg1"/>
              </a:solidFill>
              <a:latin typeface="Calibri"/>
              <a:cs typeface="Calibri"/>
            </a:endParaRPr>
          </a:p>
          <a:p>
            <a:pPr marL="14850">
              <a:spcBef>
                <a:spcPts val="889"/>
              </a:spcBef>
            </a:pPr>
            <a:r>
              <a:rPr sz="1400" b="1" dirty="0">
                <a:solidFill>
                  <a:schemeClr val="bg1"/>
                </a:solidFill>
                <a:latin typeface="Calibri"/>
                <a:cs typeface="Calibri"/>
              </a:rPr>
              <a:t>Return</a:t>
            </a:r>
            <a:r>
              <a:rPr sz="1400" b="1" spc="-12" dirty="0">
                <a:solidFill>
                  <a:schemeClr val="bg1"/>
                </a:solidFill>
                <a:latin typeface="Calibri"/>
                <a:cs typeface="Calibri"/>
              </a:rPr>
              <a:t> </a:t>
            </a:r>
            <a:r>
              <a:rPr sz="1400" b="1" spc="-6" dirty="0">
                <a:solidFill>
                  <a:schemeClr val="bg1"/>
                </a:solidFill>
                <a:latin typeface="Calibri"/>
                <a:cs typeface="Calibri"/>
              </a:rPr>
              <a:t>objective</a:t>
            </a:r>
            <a:endParaRPr sz="1400" dirty="0">
              <a:solidFill>
                <a:schemeClr val="bg1"/>
              </a:solidFill>
              <a:latin typeface="Calibri"/>
              <a:cs typeface="Calibri"/>
            </a:endParaRPr>
          </a:p>
          <a:p>
            <a:pPr marL="14850"/>
            <a:r>
              <a:rPr sz="1200" dirty="0">
                <a:solidFill>
                  <a:schemeClr val="bg1"/>
                </a:solidFill>
                <a:latin typeface="Calibri"/>
                <a:cs typeface="Calibri"/>
              </a:rPr>
              <a:t>UK </a:t>
            </a:r>
            <a:r>
              <a:rPr sz="1200" spc="-6" dirty="0">
                <a:solidFill>
                  <a:schemeClr val="bg1"/>
                </a:solidFill>
                <a:latin typeface="Calibri"/>
                <a:cs typeface="Calibri"/>
              </a:rPr>
              <a:t>Consumer </a:t>
            </a:r>
            <a:r>
              <a:rPr sz="1200" dirty="0">
                <a:solidFill>
                  <a:schemeClr val="bg1"/>
                </a:solidFill>
                <a:latin typeface="Calibri"/>
                <a:cs typeface="Calibri"/>
              </a:rPr>
              <a:t>Price Index </a:t>
            </a:r>
            <a:r>
              <a:rPr sz="1200" spc="-6" dirty="0">
                <a:solidFill>
                  <a:schemeClr val="bg1"/>
                </a:solidFill>
                <a:latin typeface="Calibri"/>
                <a:cs typeface="Calibri"/>
              </a:rPr>
              <a:t>+</a:t>
            </a:r>
            <a:r>
              <a:rPr lang="en-GB" sz="1200" spc="-6" dirty="0">
                <a:solidFill>
                  <a:schemeClr val="bg1"/>
                </a:solidFill>
                <a:latin typeface="Calibri"/>
                <a:cs typeface="Calibri"/>
              </a:rPr>
              <a:t>3</a:t>
            </a:r>
            <a:r>
              <a:rPr sz="1200" spc="-6" dirty="0">
                <a:solidFill>
                  <a:schemeClr val="bg1"/>
                </a:solidFill>
                <a:latin typeface="Calibri"/>
                <a:cs typeface="Calibri"/>
              </a:rPr>
              <a:t>.5% per </a:t>
            </a:r>
            <a:r>
              <a:rPr sz="1200" dirty="0">
                <a:solidFill>
                  <a:schemeClr val="bg1"/>
                </a:solidFill>
                <a:latin typeface="Calibri"/>
                <a:cs typeface="Calibri"/>
              </a:rPr>
              <a:t>annum </a:t>
            </a:r>
            <a:r>
              <a:rPr sz="1200" spc="-6" dirty="0">
                <a:solidFill>
                  <a:schemeClr val="bg1"/>
                </a:solidFill>
                <a:latin typeface="Calibri"/>
                <a:cs typeface="Calibri"/>
              </a:rPr>
              <a:t>on </a:t>
            </a:r>
            <a:r>
              <a:rPr sz="1200" dirty="0">
                <a:solidFill>
                  <a:schemeClr val="bg1"/>
                </a:solidFill>
                <a:latin typeface="Calibri"/>
                <a:cs typeface="Calibri"/>
              </a:rPr>
              <a:t>a </a:t>
            </a:r>
            <a:r>
              <a:rPr lang="en-GB" sz="1200" spc="-6" dirty="0">
                <a:solidFill>
                  <a:schemeClr val="bg1"/>
                </a:solidFill>
                <a:latin typeface="Calibri"/>
                <a:cs typeface="Calibri"/>
              </a:rPr>
              <a:t>net</a:t>
            </a:r>
            <a:r>
              <a:rPr sz="1200" spc="-6" dirty="0">
                <a:solidFill>
                  <a:schemeClr val="bg1"/>
                </a:solidFill>
                <a:latin typeface="Calibri"/>
                <a:cs typeface="Calibri"/>
              </a:rPr>
              <a:t> of fees</a:t>
            </a:r>
            <a:r>
              <a:rPr sz="1200" spc="-29" dirty="0">
                <a:solidFill>
                  <a:schemeClr val="bg1"/>
                </a:solidFill>
                <a:latin typeface="Calibri"/>
                <a:cs typeface="Calibri"/>
              </a:rPr>
              <a:t> </a:t>
            </a:r>
            <a:r>
              <a:rPr sz="1200" spc="-6" dirty="0">
                <a:solidFill>
                  <a:schemeClr val="bg1"/>
                </a:solidFill>
                <a:latin typeface="Calibri"/>
                <a:cs typeface="Calibri"/>
              </a:rPr>
              <a:t>basis.</a:t>
            </a:r>
            <a:endParaRPr sz="1200" dirty="0">
              <a:solidFill>
                <a:schemeClr val="bg1"/>
              </a:solidFill>
              <a:latin typeface="Calibri"/>
              <a:cs typeface="Calibri"/>
            </a:endParaRPr>
          </a:p>
        </p:txBody>
      </p:sp>
      <p:sp>
        <p:nvSpPr>
          <p:cNvPr id="53" name="object 40">
            <a:extLst>
              <a:ext uri="{FF2B5EF4-FFF2-40B4-BE49-F238E27FC236}">
                <a16:creationId xmlns:a16="http://schemas.microsoft.com/office/drawing/2014/main" id="{5333F997-DCE2-3CF1-F03A-4A7C34F6C1FB}"/>
              </a:ext>
            </a:extLst>
          </p:cNvPr>
          <p:cNvSpPr txBox="1"/>
          <p:nvPr/>
        </p:nvSpPr>
        <p:spPr>
          <a:xfrm>
            <a:off x="473790" y="4783369"/>
            <a:ext cx="3606344" cy="101104"/>
          </a:xfrm>
          <a:prstGeom prst="rect">
            <a:avLst/>
          </a:prstGeom>
        </p:spPr>
        <p:txBody>
          <a:bodyPr vert="horz" wrap="square" lIns="0" tIns="10395" rIns="0" bIns="0" rtlCol="0">
            <a:spAutoFit/>
          </a:bodyPr>
          <a:lstStyle/>
          <a:p>
            <a:pPr marL="14850" lvl="0" defTabSz="1069208">
              <a:spcBef>
                <a:spcPts val="82"/>
              </a:spcBef>
              <a:defRPr/>
            </a:pPr>
            <a:r>
              <a:rPr lang="en-GB" sz="700" dirty="0">
                <a:solidFill>
                  <a:srgbClr val="4A4A49"/>
                </a:solidFill>
                <a:cs typeface="Calibri"/>
              </a:rPr>
              <a:t> </a:t>
            </a:r>
            <a:r>
              <a:rPr lang="en-GB" sz="700" spc="-6" dirty="0">
                <a:solidFill>
                  <a:srgbClr val="4A4A49"/>
                </a:solidFill>
                <a:cs typeface="Calibri"/>
              </a:rPr>
              <a:t>Source</a:t>
            </a:r>
            <a:r>
              <a:rPr lang="en-GB" sz="700" spc="-47" dirty="0">
                <a:solidFill>
                  <a:srgbClr val="4A4A49"/>
                </a:solidFill>
                <a:cs typeface="Calibri"/>
              </a:rPr>
              <a:t> </a:t>
            </a:r>
            <a:r>
              <a:rPr lang="en-GB" sz="700" dirty="0">
                <a:solidFill>
                  <a:srgbClr val="4A4A49"/>
                </a:solidFill>
                <a:cs typeface="Calibri"/>
              </a:rPr>
              <a:t>B&amp;CE: Asset allocation rounded to 2dp 31 March 2022</a:t>
            </a:r>
            <a:endParaRPr lang="en-GB" sz="700" dirty="0">
              <a:solidFill>
                <a:prstClr val="black"/>
              </a:solidFill>
              <a:cs typeface="Calibri"/>
            </a:endParaRPr>
          </a:p>
        </p:txBody>
      </p:sp>
      <p:graphicFrame>
        <p:nvGraphicFramePr>
          <p:cNvPr id="54" name="Chart 53">
            <a:extLst>
              <a:ext uri="{FF2B5EF4-FFF2-40B4-BE49-F238E27FC236}">
                <a16:creationId xmlns:a16="http://schemas.microsoft.com/office/drawing/2014/main" id="{89603B81-A66C-7C6D-5845-07B474AC1E89}"/>
              </a:ext>
            </a:extLst>
          </p:cNvPr>
          <p:cNvGraphicFramePr/>
          <p:nvPr>
            <p:extLst>
              <p:ext uri="{D42A27DB-BD31-4B8C-83A1-F6EECF244321}">
                <p14:modId xmlns:p14="http://schemas.microsoft.com/office/powerpoint/2010/main" val="4280865224"/>
              </p:ext>
            </p:extLst>
          </p:nvPr>
        </p:nvGraphicFramePr>
        <p:xfrm>
          <a:off x="4466312" y="2833417"/>
          <a:ext cx="4677688" cy="1902751"/>
        </p:xfrm>
        <a:graphic>
          <a:graphicData uri="http://schemas.openxmlformats.org/drawingml/2006/chart">
            <c:chart xmlns:c="http://schemas.openxmlformats.org/drawingml/2006/chart" xmlns:r="http://schemas.openxmlformats.org/officeDocument/2006/relationships" r:id="rId3"/>
          </a:graphicData>
        </a:graphic>
      </p:graphicFrame>
      <p:sp>
        <p:nvSpPr>
          <p:cNvPr id="55" name="object 6">
            <a:extLst>
              <a:ext uri="{FF2B5EF4-FFF2-40B4-BE49-F238E27FC236}">
                <a16:creationId xmlns:a16="http://schemas.microsoft.com/office/drawing/2014/main" id="{DD48CA4F-764D-1B81-4D16-1C5A896B07DD}"/>
              </a:ext>
            </a:extLst>
          </p:cNvPr>
          <p:cNvSpPr txBox="1"/>
          <p:nvPr/>
        </p:nvSpPr>
        <p:spPr>
          <a:xfrm>
            <a:off x="1434684" y="2597600"/>
            <a:ext cx="1904203" cy="166699"/>
          </a:xfrm>
          <a:prstGeom prst="rect">
            <a:avLst/>
          </a:prstGeom>
        </p:spPr>
        <p:txBody>
          <a:bodyPr vert="horz" wrap="square" lIns="0" tIns="14850" rIns="0" bIns="0" rtlCol="0">
            <a:spAutoFit/>
          </a:bodyPr>
          <a:lstStyle/>
          <a:p>
            <a:pPr marL="14850" marR="0" lvl="0" indent="0" algn="l" defTabSz="1069208" rtl="0" eaLnBrk="1" fontAlgn="auto" latinLnBrk="0" hangingPunct="1">
              <a:lnSpc>
                <a:spcPct val="100000"/>
              </a:lnSpc>
              <a:spcBef>
                <a:spcPts val="117"/>
              </a:spcBef>
              <a:spcAft>
                <a:spcPts val="0"/>
              </a:spcAft>
              <a:buClrTx/>
              <a:buSzTx/>
              <a:buFontTx/>
              <a:buNone/>
              <a:tabLst/>
              <a:defRPr/>
            </a:pPr>
            <a:r>
              <a:rPr kumimoji="0" sz="1169" b="1" i="0" u="none" strike="noStrike" kern="1200" cap="none" spc="-6" normalizeH="0" baseline="0" noProof="0" dirty="0">
                <a:ln>
                  <a:noFill/>
                </a:ln>
                <a:solidFill>
                  <a:prstClr val="black">
                    <a:lumMod val="50000"/>
                    <a:lumOff val="50000"/>
                  </a:prstClr>
                </a:solidFill>
                <a:effectLst/>
                <a:uLnTx/>
                <a:uFillTx/>
                <a:latin typeface="Calibri"/>
                <a:ea typeface="+mn-ea"/>
                <a:cs typeface="Calibri"/>
              </a:rPr>
              <a:t>Performance </a:t>
            </a:r>
            <a:r>
              <a:rPr kumimoji="0"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to</a:t>
            </a:r>
            <a:r>
              <a:rPr kumimoji="0" sz="1169" b="1" i="0" u="none" strike="noStrike" kern="1200" cap="none" spc="-88" normalizeH="0" baseline="0" noProof="0" dirty="0">
                <a:ln>
                  <a:noFill/>
                </a:ln>
                <a:solidFill>
                  <a:prstClr val="black">
                    <a:lumMod val="50000"/>
                    <a:lumOff val="50000"/>
                  </a:prstClr>
                </a:solidFill>
                <a:effectLst/>
                <a:uLnTx/>
                <a:uFillTx/>
                <a:latin typeface="Calibri"/>
                <a:ea typeface="+mn-ea"/>
                <a:cs typeface="Calibri"/>
              </a:rPr>
              <a:t> </a:t>
            </a:r>
            <a:r>
              <a:rPr kumimoji="0" lang="en-GB"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31 March </a:t>
            </a:r>
            <a:r>
              <a:rPr kumimoji="0"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202</a:t>
            </a:r>
            <a:r>
              <a:rPr kumimoji="0" lang="en-GB"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2</a:t>
            </a:r>
            <a:endParaRPr kumimoji="0" sz="1169" b="0" i="0" u="none" strike="noStrike" kern="1200" cap="none" spc="0" normalizeH="0" baseline="0" noProof="0" dirty="0">
              <a:ln>
                <a:noFill/>
              </a:ln>
              <a:solidFill>
                <a:prstClr val="black">
                  <a:lumMod val="50000"/>
                  <a:lumOff val="50000"/>
                </a:prstClr>
              </a:solidFill>
              <a:effectLst/>
              <a:uLnTx/>
              <a:uFillTx/>
              <a:latin typeface="Calibri"/>
              <a:ea typeface="+mn-ea"/>
              <a:cs typeface="Calibri"/>
            </a:endParaRPr>
          </a:p>
        </p:txBody>
      </p:sp>
      <p:sp>
        <p:nvSpPr>
          <p:cNvPr id="57" name="object 15">
            <a:extLst>
              <a:ext uri="{FF2B5EF4-FFF2-40B4-BE49-F238E27FC236}">
                <a16:creationId xmlns:a16="http://schemas.microsoft.com/office/drawing/2014/main" id="{7BF6C461-E387-EF7E-FE77-0B97F858CFF7}"/>
              </a:ext>
            </a:extLst>
          </p:cNvPr>
          <p:cNvSpPr txBox="1"/>
          <p:nvPr/>
        </p:nvSpPr>
        <p:spPr>
          <a:xfrm>
            <a:off x="1495684" y="4453172"/>
            <a:ext cx="1556353" cy="138106"/>
          </a:xfrm>
          <a:prstGeom prst="rect">
            <a:avLst/>
          </a:prstGeom>
        </p:spPr>
        <p:txBody>
          <a:bodyPr vert="horz" wrap="square" lIns="0" tIns="14850" rIns="0" bIns="0" rtlCol="0">
            <a:spAutoFit/>
          </a:bodyPr>
          <a:lstStyle/>
          <a:p>
            <a:pPr marL="140332" marR="0" lvl="0" indent="0" algn="ctr" defTabSz="1069208" rtl="0" eaLnBrk="1" fontAlgn="auto" latinLnBrk="0" hangingPunct="1">
              <a:lnSpc>
                <a:spcPct val="100000"/>
              </a:lnSpc>
              <a:spcBef>
                <a:spcPts val="6"/>
              </a:spcBef>
              <a:spcAft>
                <a:spcPts val="0"/>
              </a:spcAft>
              <a:buClrTx/>
              <a:buSzTx/>
              <a:buFontTx/>
              <a:buNone/>
              <a:tabLst/>
              <a:defRPr/>
            </a:pPr>
            <a:r>
              <a:rPr kumimoji="0" sz="800" b="0" i="0" u="none" strike="noStrike" kern="1200" cap="none" spc="0" normalizeH="0" baseline="0" noProof="0" dirty="0">
                <a:ln>
                  <a:noFill/>
                </a:ln>
                <a:solidFill>
                  <a:srgbClr val="5E5E5E"/>
                </a:solidFill>
                <a:effectLst/>
                <a:uLnTx/>
                <a:uFillTx/>
                <a:latin typeface="Calibri"/>
                <a:ea typeface="+mn-ea"/>
                <a:cs typeface="Calibri"/>
              </a:rPr>
              <a:t>5 year </a:t>
            </a:r>
            <a:r>
              <a:rPr kumimoji="0" sz="800" b="0" i="0" u="none" strike="noStrike" kern="1200" cap="none" spc="0" normalizeH="0" baseline="0" noProof="0" dirty="0" err="1">
                <a:ln>
                  <a:noFill/>
                </a:ln>
                <a:solidFill>
                  <a:srgbClr val="5E5E5E"/>
                </a:solidFill>
                <a:effectLst/>
                <a:uLnTx/>
                <a:uFillTx/>
                <a:latin typeface="Calibri"/>
                <a:ea typeface="+mn-ea"/>
                <a:cs typeface="Calibri"/>
              </a:rPr>
              <a:t>annualised</a:t>
            </a:r>
            <a:r>
              <a:rPr kumimoji="0" sz="800" b="0" i="0" u="none" strike="noStrike" kern="1200" cap="none" spc="0" normalizeH="0" baseline="0" noProof="0" dirty="0">
                <a:ln>
                  <a:noFill/>
                </a:ln>
                <a:solidFill>
                  <a:srgbClr val="5E5E5E"/>
                </a:solidFill>
                <a:effectLst/>
                <a:uLnTx/>
                <a:uFillTx/>
                <a:latin typeface="Calibri"/>
                <a:ea typeface="+mn-ea"/>
                <a:cs typeface="Calibri"/>
              </a:rPr>
              <a:t> </a:t>
            </a:r>
            <a:r>
              <a:rPr kumimoji="0" sz="800" b="0" i="0" u="none" strike="noStrike" kern="1200" cap="none" spc="-6" normalizeH="0" baseline="0" noProof="0" dirty="0">
                <a:ln>
                  <a:noFill/>
                </a:ln>
                <a:solidFill>
                  <a:srgbClr val="5E5E5E"/>
                </a:solidFill>
                <a:effectLst/>
                <a:uLnTx/>
                <a:uFillTx/>
                <a:latin typeface="Calibri"/>
                <a:ea typeface="+mn-ea"/>
                <a:cs typeface="Calibri"/>
              </a:rPr>
              <a:t>volatility</a:t>
            </a:r>
            <a:r>
              <a:rPr kumimoji="0" sz="800" b="0" i="0" u="none" strike="noStrike" kern="1200" cap="none" spc="-76" normalizeH="0" baseline="0" noProof="0" dirty="0">
                <a:ln>
                  <a:noFill/>
                </a:ln>
                <a:solidFill>
                  <a:srgbClr val="5E5E5E"/>
                </a:solidFill>
                <a:effectLst/>
                <a:uLnTx/>
                <a:uFillTx/>
                <a:latin typeface="Calibri"/>
                <a:ea typeface="+mn-ea"/>
                <a:cs typeface="Calibri"/>
              </a:rPr>
              <a:t> </a:t>
            </a:r>
            <a:r>
              <a:rPr kumimoji="0" lang="en-GB" sz="800" b="0" i="0" u="none" strike="noStrike" kern="1200" cap="none" spc="-76" normalizeH="0" baseline="0" noProof="0" dirty="0">
                <a:ln>
                  <a:noFill/>
                </a:ln>
                <a:solidFill>
                  <a:srgbClr val="5E5E5E"/>
                </a:solidFill>
                <a:effectLst/>
                <a:uLnTx/>
                <a:uFillTx/>
                <a:latin typeface="Calibri"/>
                <a:ea typeface="+mn-ea"/>
                <a:cs typeface="Calibri"/>
              </a:rPr>
              <a:t> 10.17</a:t>
            </a:r>
            <a:r>
              <a:rPr kumimoji="0" sz="800" b="0" i="0" u="none" strike="noStrike" kern="1200" cap="none" spc="0" normalizeH="0" baseline="0" noProof="0" dirty="0">
                <a:ln>
                  <a:noFill/>
                </a:ln>
                <a:solidFill>
                  <a:srgbClr val="5E5E5E"/>
                </a:solidFill>
                <a:effectLst/>
                <a:uLnTx/>
                <a:uFillTx/>
                <a:latin typeface="Calibri"/>
                <a:ea typeface="+mn-ea"/>
                <a:cs typeface="Calibri"/>
              </a:rPr>
              <a:t>%</a:t>
            </a:r>
          </a:p>
        </p:txBody>
      </p:sp>
      <p:graphicFrame>
        <p:nvGraphicFramePr>
          <p:cNvPr id="61" name="Chart 60">
            <a:extLst>
              <a:ext uri="{FF2B5EF4-FFF2-40B4-BE49-F238E27FC236}">
                <a16:creationId xmlns:a16="http://schemas.microsoft.com/office/drawing/2014/main" id="{558E864F-4428-A96E-D8B9-7A12A30D2C2A}"/>
              </a:ext>
            </a:extLst>
          </p:cNvPr>
          <p:cNvGraphicFramePr>
            <a:graphicFrameLocks/>
          </p:cNvGraphicFramePr>
          <p:nvPr>
            <p:extLst>
              <p:ext uri="{D42A27DB-BD31-4B8C-83A1-F6EECF244321}">
                <p14:modId xmlns:p14="http://schemas.microsoft.com/office/powerpoint/2010/main" val="90724526"/>
              </p:ext>
            </p:extLst>
          </p:nvPr>
        </p:nvGraphicFramePr>
        <p:xfrm>
          <a:off x="285751" y="2833419"/>
          <a:ext cx="4141788" cy="1627287"/>
        </p:xfrm>
        <a:graphic>
          <a:graphicData uri="http://schemas.openxmlformats.org/drawingml/2006/chart">
            <c:chart xmlns:c="http://schemas.openxmlformats.org/drawingml/2006/chart" xmlns:r="http://schemas.openxmlformats.org/officeDocument/2006/relationships" r:id="rId4"/>
          </a:graphicData>
        </a:graphic>
      </p:graphicFrame>
      <p:sp>
        <p:nvSpPr>
          <p:cNvPr id="80" name="object 8">
            <a:extLst>
              <a:ext uri="{FF2B5EF4-FFF2-40B4-BE49-F238E27FC236}">
                <a16:creationId xmlns:a16="http://schemas.microsoft.com/office/drawing/2014/main" id="{03DD96E3-0071-CE5A-DF6D-2E1F02615404}"/>
              </a:ext>
            </a:extLst>
          </p:cNvPr>
          <p:cNvSpPr txBox="1"/>
          <p:nvPr/>
        </p:nvSpPr>
        <p:spPr>
          <a:xfrm>
            <a:off x="1119078" y="3021510"/>
            <a:ext cx="1080645" cy="123038"/>
          </a:xfrm>
          <a:prstGeom prst="rect">
            <a:avLst/>
          </a:prstGeom>
        </p:spPr>
        <p:txBody>
          <a:bodyPr vert="horz" wrap="square" lIns="0" tIns="14850" rIns="0" bIns="0" rtlCol="0">
            <a:spAutoFit/>
          </a:bodyPr>
          <a:lstStyle/>
          <a:p>
            <a:pPr marL="14850" marR="0" lvl="0" indent="0" algn="l" defTabSz="1069208" rtl="0" eaLnBrk="1" fontAlgn="auto" latinLnBrk="0" hangingPunct="1">
              <a:lnSpc>
                <a:spcPct val="100000"/>
              </a:lnSpc>
              <a:spcBef>
                <a:spcPts val="117"/>
              </a:spcBef>
              <a:spcAft>
                <a:spcPts val="0"/>
              </a:spcAft>
              <a:buClrTx/>
              <a:buSzTx/>
              <a:buFontTx/>
              <a:buNone/>
              <a:tabLst/>
              <a:defRPr/>
            </a:pPr>
            <a:r>
              <a:rPr kumimoji="0" lang="en-GB" sz="702" b="0" i="0" u="none" strike="noStrike" kern="1200" cap="none" spc="-6" normalizeH="0" baseline="0" noProof="0" dirty="0">
                <a:ln>
                  <a:noFill/>
                </a:ln>
                <a:solidFill>
                  <a:srgbClr val="5E5E5E"/>
                </a:solidFill>
                <a:effectLst/>
                <a:uLnTx/>
                <a:uFillTx/>
                <a:latin typeface="Calibri"/>
                <a:ea typeface="+mn-ea"/>
                <a:cs typeface="Calibri"/>
              </a:rPr>
              <a:t>Up to 85% Shares Fund</a:t>
            </a:r>
            <a:endParaRPr kumimoji="0" lang="en-GB" sz="702" b="0" i="0" u="none" strike="noStrike" kern="1200" cap="none" spc="0" normalizeH="0" baseline="0" noProof="0" dirty="0">
              <a:ln>
                <a:noFill/>
              </a:ln>
              <a:solidFill>
                <a:prstClr val="black">
                  <a:lumMod val="50000"/>
                  <a:lumOff val="50000"/>
                </a:prstClr>
              </a:solidFill>
              <a:effectLst/>
              <a:uLnTx/>
              <a:uFillTx/>
              <a:latin typeface="Calibri"/>
              <a:ea typeface="+mn-ea"/>
              <a:cs typeface="Calibri"/>
            </a:endParaRPr>
          </a:p>
        </p:txBody>
      </p:sp>
      <p:sp>
        <p:nvSpPr>
          <p:cNvPr id="81" name="object 8">
            <a:extLst>
              <a:ext uri="{FF2B5EF4-FFF2-40B4-BE49-F238E27FC236}">
                <a16:creationId xmlns:a16="http://schemas.microsoft.com/office/drawing/2014/main" id="{491FDE8D-D17B-67E8-D986-534B8118D8D5}"/>
              </a:ext>
            </a:extLst>
          </p:cNvPr>
          <p:cNvSpPr txBox="1"/>
          <p:nvPr/>
        </p:nvSpPr>
        <p:spPr>
          <a:xfrm>
            <a:off x="1131682" y="2916285"/>
            <a:ext cx="483643" cy="105226"/>
          </a:xfrm>
          <a:prstGeom prst="rect">
            <a:avLst/>
          </a:prstGeom>
        </p:spPr>
        <p:txBody>
          <a:bodyPr vert="horz" wrap="square" lIns="0" tIns="14850" rIns="0" bIns="0" rtlCol="0">
            <a:spAutoFit/>
          </a:bodyPr>
          <a:lstStyle/>
          <a:p>
            <a:pPr marL="0" marR="0" lvl="0" indent="0" algn="l" defTabSz="1069208" rtl="0" eaLnBrk="1" fontAlgn="auto" latinLnBrk="0" hangingPunct="1">
              <a:lnSpc>
                <a:spcPct val="100000"/>
              </a:lnSpc>
              <a:spcBef>
                <a:spcPts val="117"/>
              </a:spcBef>
              <a:spcAft>
                <a:spcPts val="0"/>
              </a:spcAft>
              <a:buClrTx/>
              <a:buSzTx/>
              <a:buFontTx/>
              <a:buNone/>
              <a:tabLst>
                <a:tab pos="1738205" algn="l"/>
              </a:tabLst>
              <a:defRPr/>
            </a:pPr>
            <a:r>
              <a:rPr kumimoji="0" lang="en-GB" sz="702" b="0" i="0" u="none" strike="noStrike" kern="1200" cap="none" spc="0" normalizeH="0" baseline="0" noProof="0" dirty="0">
                <a:ln>
                  <a:noFill/>
                </a:ln>
                <a:solidFill>
                  <a:srgbClr val="5E5E5E"/>
                </a:solidFill>
                <a:effectLst/>
                <a:uLnTx/>
                <a:uFillTx/>
                <a:latin typeface="Calibri"/>
                <a:ea typeface="+mn-ea"/>
                <a:cs typeface="Calibri"/>
              </a:rPr>
              <a:t>UK </a:t>
            </a:r>
            <a:r>
              <a:rPr kumimoji="0" lang="en-GB" sz="702" b="0" i="0" u="none" strike="noStrike" kern="1200" cap="none" spc="-6" normalizeH="0" baseline="0" noProof="0" dirty="0">
                <a:ln>
                  <a:noFill/>
                </a:ln>
                <a:solidFill>
                  <a:srgbClr val="5E5E5E"/>
                </a:solidFill>
                <a:effectLst/>
                <a:uLnTx/>
                <a:uFillTx/>
                <a:latin typeface="Calibri"/>
                <a:ea typeface="+mn-ea"/>
                <a:cs typeface="Calibri"/>
              </a:rPr>
              <a:t>CPI+3</a:t>
            </a:r>
            <a:r>
              <a:rPr kumimoji="0" lang="en-GB" sz="702" b="0" i="0" u="none" strike="noStrike" kern="1200" cap="none" spc="0" normalizeH="0" baseline="0" noProof="0" dirty="0">
                <a:ln>
                  <a:noFill/>
                </a:ln>
                <a:solidFill>
                  <a:srgbClr val="5E5E5E"/>
                </a:solidFill>
                <a:effectLst/>
                <a:uLnTx/>
                <a:uFillTx/>
                <a:latin typeface="Calibri"/>
                <a:ea typeface="+mn-ea"/>
                <a:cs typeface="Calibri"/>
              </a:rPr>
              <a:t>.5%</a:t>
            </a:r>
          </a:p>
        </p:txBody>
      </p:sp>
      <p:sp>
        <p:nvSpPr>
          <p:cNvPr id="82" name="object 14">
            <a:extLst>
              <a:ext uri="{FF2B5EF4-FFF2-40B4-BE49-F238E27FC236}">
                <a16:creationId xmlns:a16="http://schemas.microsoft.com/office/drawing/2014/main" id="{B040D932-3987-5760-7D44-EEFB26DE4716}"/>
              </a:ext>
            </a:extLst>
          </p:cNvPr>
          <p:cNvSpPr/>
          <p:nvPr/>
        </p:nvSpPr>
        <p:spPr>
          <a:xfrm flipV="1">
            <a:off x="1024598" y="3049834"/>
            <a:ext cx="45719" cy="45719"/>
          </a:xfrm>
          <a:custGeom>
            <a:avLst/>
            <a:gdLst/>
            <a:ahLst/>
            <a:cxnLst/>
            <a:rect l="l" t="t" r="r" b="b"/>
            <a:pathLst>
              <a:path w="208915">
                <a:moveTo>
                  <a:pt x="0" y="0"/>
                </a:moveTo>
                <a:lnTo>
                  <a:pt x="208597" y="0"/>
                </a:lnTo>
              </a:path>
            </a:pathLst>
          </a:custGeom>
          <a:ln w="25400">
            <a:solidFill>
              <a:srgbClr val="0046AD"/>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object 16">
            <a:extLst>
              <a:ext uri="{FF2B5EF4-FFF2-40B4-BE49-F238E27FC236}">
                <a16:creationId xmlns:a16="http://schemas.microsoft.com/office/drawing/2014/main" id="{4CBAAF46-3E28-B9C0-6ACE-185DAAA8F013}"/>
              </a:ext>
            </a:extLst>
          </p:cNvPr>
          <p:cNvSpPr/>
          <p:nvPr/>
        </p:nvSpPr>
        <p:spPr>
          <a:xfrm>
            <a:off x="1024598" y="2973968"/>
            <a:ext cx="45719" cy="45719"/>
          </a:xfrm>
          <a:custGeom>
            <a:avLst/>
            <a:gdLst/>
            <a:ahLst/>
            <a:cxnLst/>
            <a:rect l="l" t="t" r="r" b="b"/>
            <a:pathLst>
              <a:path w="208914">
                <a:moveTo>
                  <a:pt x="0" y="0"/>
                </a:moveTo>
                <a:lnTo>
                  <a:pt x="208597" y="0"/>
                </a:lnTo>
              </a:path>
            </a:pathLst>
          </a:custGeom>
          <a:ln w="25400">
            <a:solidFill>
              <a:srgbClr val="00BBE4"/>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
            <a:extLst>
              <a:ext uri="{FF2B5EF4-FFF2-40B4-BE49-F238E27FC236}">
                <a16:creationId xmlns:a16="http://schemas.microsoft.com/office/drawing/2014/main" id="{3C9A3E20-1424-B24F-B501-7423E0A58FDD}"/>
              </a:ext>
            </a:extLst>
          </p:cNvPr>
          <p:cNvSpPr/>
          <p:nvPr/>
        </p:nvSpPr>
        <p:spPr>
          <a:xfrm>
            <a:off x="5638" y="1346359"/>
            <a:ext cx="9132725" cy="1162106"/>
          </a:xfrm>
          <a:custGeom>
            <a:avLst/>
            <a:gdLst/>
            <a:ahLst/>
            <a:cxnLst/>
            <a:rect l="l" t="t" r="r" b="b"/>
            <a:pathLst>
              <a:path w="9144000" h="4548505">
                <a:moveTo>
                  <a:pt x="0" y="4547895"/>
                </a:moveTo>
                <a:lnTo>
                  <a:pt x="9144000" y="4547895"/>
                </a:lnTo>
                <a:lnTo>
                  <a:pt x="9144000" y="0"/>
                </a:lnTo>
                <a:lnTo>
                  <a:pt x="0" y="0"/>
                </a:lnTo>
                <a:lnTo>
                  <a:pt x="0" y="4547895"/>
                </a:lnTo>
                <a:close/>
              </a:path>
            </a:pathLst>
          </a:custGeom>
          <a:solidFill>
            <a:srgbClr val="00BBE4"/>
          </a:solidFill>
        </p:spPr>
        <p:txBody>
          <a:bodyPr wrap="square" lIns="0" tIns="0" rIns="0" bIns="0" rtlCol="0"/>
          <a:lstStyle/>
          <a:p>
            <a:endParaRPr sz="2685" dirty="0"/>
          </a:p>
        </p:txBody>
      </p:sp>
      <p:sp>
        <p:nvSpPr>
          <p:cNvPr id="3" name="object 3"/>
          <p:cNvSpPr txBox="1"/>
          <p:nvPr/>
        </p:nvSpPr>
        <p:spPr>
          <a:xfrm>
            <a:off x="378938" y="1440307"/>
            <a:ext cx="5827186" cy="903125"/>
          </a:xfrm>
          <a:prstGeom prst="rect">
            <a:avLst/>
          </a:prstGeom>
        </p:spPr>
        <p:txBody>
          <a:bodyPr vert="horz" wrap="square" lIns="0" tIns="12684" rIns="0" bIns="0" rtlCol="0">
            <a:spAutoFit/>
          </a:bodyPr>
          <a:lstStyle/>
          <a:p>
            <a:pPr marL="12685">
              <a:lnSpc>
                <a:spcPts val="1658"/>
              </a:lnSpc>
              <a:spcBef>
                <a:spcPts val="100"/>
              </a:spcBef>
            </a:pPr>
            <a:r>
              <a:rPr sz="1398" b="1" spc="-5" dirty="0">
                <a:solidFill>
                  <a:schemeClr val="bg1"/>
                </a:solidFill>
                <a:latin typeface="Calibri"/>
                <a:cs typeface="Calibri"/>
              </a:rPr>
              <a:t>Purpose</a:t>
            </a:r>
            <a:endParaRPr sz="1398" dirty="0">
              <a:solidFill>
                <a:schemeClr val="bg1"/>
              </a:solidFill>
              <a:latin typeface="Calibri"/>
              <a:cs typeface="Calibri"/>
            </a:endParaRPr>
          </a:p>
          <a:p>
            <a:pPr marL="12685">
              <a:lnSpc>
                <a:spcPts val="1418"/>
              </a:lnSpc>
            </a:pPr>
            <a:r>
              <a:rPr sz="1199" spc="-5" dirty="0">
                <a:solidFill>
                  <a:schemeClr val="bg1"/>
                </a:solidFill>
                <a:latin typeface="Calibri"/>
                <a:cs typeface="Calibri"/>
              </a:rPr>
              <a:t>The fund is </a:t>
            </a:r>
            <a:r>
              <a:rPr sz="1199" dirty="0">
                <a:solidFill>
                  <a:schemeClr val="bg1"/>
                </a:solidFill>
                <a:latin typeface="Calibri"/>
                <a:cs typeface="Calibri"/>
              </a:rPr>
              <a:t>a </a:t>
            </a:r>
            <a:r>
              <a:rPr sz="1199" spc="-5" dirty="0">
                <a:solidFill>
                  <a:schemeClr val="bg1"/>
                </a:solidFill>
                <a:latin typeface="Calibri"/>
                <a:cs typeface="Calibri"/>
              </a:rPr>
              <a:t>low </a:t>
            </a:r>
            <a:r>
              <a:rPr sz="1199" dirty="0">
                <a:solidFill>
                  <a:schemeClr val="bg1"/>
                </a:solidFill>
                <a:latin typeface="Calibri"/>
                <a:cs typeface="Calibri"/>
              </a:rPr>
              <a:t>to </a:t>
            </a:r>
            <a:r>
              <a:rPr lang="en-GB" sz="1199" dirty="0">
                <a:solidFill>
                  <a:schemeClr val="bg1"/>
                </a:solidFill>
                <a:latin typeface="Calibri"/>
                <a:cs typeface="Calibri"/>
              </a:rPr>
              <a:t>medium-</a:t>
            </a:r>
            <a:r>
              <a:rPr sz="1199" dirty="0">
                <a:solidFill>
                  <a:schemeClr val="bg1"/>
                </a:solidFill>
                <a:latin typeface="Calibri"/>
                <a:cs typeface="Calibri"/>
              </a:rPr>
              <a:t>risk </a:t>
            </a:r>
            <a:r>
              <a:rPr sz="1199" spc="-5" dirty="0">
                <a:solidFill>
                  <a:schemeClr val="bg1"/>
                </a:solidFill>
                <a:latin typeface="Calibri"/>
                <a:cs typeface="Calibri"/>
              </a:rPr>
              <a:t>fund </a:t>
            </a:r>
            <a:r>
              <a:rPr sz="1199" dirty="0">
                <a:solidFill>
                  <a:schemeClr val="bg1"/>
                </a:solidFill>
                <a:latin typeface="Calibri"/>
                <a:cs typeface="Calibri"/>
              </a:rPr>
              <a:t>which </a:t>
            </a:r>
            <a:r>
              <a:rPr sz="1199" spc="-5" dirty="0">
                <a:solidFill>
                  <a:schemeClr val="bg1"/>
                </a:solidFill>
                <a:latin typeface="Calibri"/>
                <a:cs typeface="Calibri"/>
              </a:rPr>
              <a:t>balances </a:t>
            </a:r>
            <a:r>
              <a:rPr sz="1199" dirty="0">
                <a:solidFill>
                  <a:schemeClr val="bg1"/>
                </a:solidFill>
                <a:latin typeface="Calibri"/>
                <a:cs typeface="Calibri"/>
              </a:rPr>
              <a:t>capital </a:t>
            </a:r>
            <a:r>
              <a:rPr sz="1199" spc="-10" dirty="0">
                <a:solidFill>
                  <a:schemeClr val="bg1"/>
                </a:solidFill>
                <a:latin typeface="Calibri"/>
                <a:cs typeface="Calibri"/>
              </a:rPr>
              <a:t>preservation </a:t>
            </a:r>
            <a:r>
              <a:rPr sz="1199" dirty="0">
                <a:solidFill>
                  <a:schemeClr val="bg1"/>
                </a:solidFill>
                <a:latin typeface="Calibri"/>
                <a:cs typeface="Calibri"/>
              </a:rPr>
              <a:t>and capital</a:t>
            </a:r>
            <a:r>
              <a:rPr sz="1199" spc="-10" dirty="0">
                <a:solidFill>
                  <a:schemeClr val="bg1"/>
                </a:solidFill>
                <a:latin typeface="Calibri"/>
                <a:cs typeface="Calibri"/>
              </a:rPr>
              <a:t> </a:t>
            </a:r>
            <a:r>
              <a:rPr sz="1199" dirty="0">
                <a:solidFill>
                  <a:schemeClr val="bg1"/>
                </a:solidFill>
                <a:latin typeface="Calibri"/>
                <a:cs typeface="Calibri"/>
              </a:rPr>
              <a:t>growth.</a:t>
            </a:r>
          </a:p>
          <a:p>
            <a:pPr marL="12685">
              <a:lnSpc>
                <a:spcPts val="1658"/>
              </a:lnSpc>
              <a:spcBef>
                <a:spcPts val="759"/>
              </a:spcBef>
            </a:pPr>
            <a:r>
              <a:rPr sz="1398" b="1" dirty="0">
                <a:solidFill>
                  <a:schemeClr val="bg1"/>
                </a:solidFill>
                <a:latin typeface="Calibri"/>
                <a:cs typeface="Calibri"/>
              </a:rPr>
              <a:t>Return</a:t>
            </a:r>
            <a:r>
              <a:rPr sz="1398" b="1" spc="-10" dirty="0">
                <a:solidFill>
                  <a:schemeClr val="bg1"/>
                </a:solidFill>
                <a:latin typeface="Calibri"/>
                <a:cs typeface="Calibri"/>
              </a:rPr>
              <a:t> </a:t>
            </a:r>
            <a:r>
              <a:rPr sz="1398" b="1" spc="-5" dirty="0">
                <a:solidFill>
                  <a:schemeClr val="bg1"/>
                </a:solidFill>
                <a:latin typeface="Calibri"/>
                <a:cs typeface="Calibri"/>
              </a:rPr>
              <a:t>objective</a:t>
            </a:r>
            <a:endParaRPr sz="1398" dirty="0">
              <a:solidFill>
                <a:schemeClr val="bg1"/>
              </a:solidFill>
              <a:latin typeface="Calibri"/>
              <a:cs typeface="Calibri"/>
            </a:endParaRPr>
          </a:p>
          <a:p>
            <a:pPr marL="12685">
              <a:lnSpc>
                <a:spcPts val="1418"/>
              </a:lnSpc>
            </a:pPr>
            <a:r>
              <a:rPr sz="1199" dirty="0">
                <a:solidFill>
                  <a:schemeClr val="bg1"/>
                </a:solidFill>
                <a:latin typeface="Calibri"/>
                <a:cs typeface="Calibri"/>
              </a:rPr>
              <a:t>UK </a:t>
            </a:r>
            <a:r>
              <a:rPr sz="1199" spc="-5" dirty="0">
                <a:solidFill>
                  <a:schemeClr val="bg1"/>
                </a:solidFill>
                <a:latin typeface="Calibri"/>
                <a:cs typeface="Calibri"/>
              </a:rPr>
              <a:t>Consumer </a:t>
            </a:r>
            <a:r>
              <a:rPr sz="1199" dirty="0">
                <a:solidFill>
                  <a:schemeClr val="bg1"/>
                </a:solidFill>
                <a:latin typeface="Calibri"/>
                <a:cs typeface="Calibri"/>
              </a:rPr>
              <a:t>Price Index </a:t>
            </a:r>
            <a:r>
              <a:rPr sz="1199" spc="-5" dirty="0">
                <a:solidFill>
                  <a:schemeClr val="bg1"/>
                </a:solidFill>
                <a:latin typeface="Calibri"/>
                <a:cs typeface="Calibri"/>
              </a:rPr>
              <a:t>+0.5% per </a:t>
            </a:r>
            <a:r>
              <a:rPr sz="1199" dirty="0">
                <a:solidFill>
                  <a:schemeClr val="bg1"/>
                </a:solidFill>
                <a:latin typeface="Calibri"/>
                <a:cs typeface="Calibri"/>
              </a:rPr>
              <a:t>annum </a:t>
            </a:r>
            <a:r>
              <a:rPr sz="1199" spc="-5" dirty="0">
                <a:solidFill>
                  <a:schemeClr val="bg1"/>
                </a:solidFill>
                <a:latin typeface="Calibri"/>
                <a:cs typeface="Calibri"/>
              </a:rPr>
              <a:t>on </a:t>
            </a:r>
            <a:r>
              <a:rPr sz="1199" dirty="0">
                <a:solidFill>
                  <a:schemeClr val="bg1"/>
                </a:solidFill>
                <a:latin typeface="Calibri"/>
                <a:cs typeface="Calibri"/>
              </a:rPr>
              <a:t>a </a:t>
            </a:r>
            <a:r>
              <a:rPr lang="en-GB" sz="1199" spc="-5" dirty="0">
                <a:solidFill>
                  <a:schemeClr val="bg1"/>
                </a:solidFill>
                <a:latin typeface="Calibri"/>
                <a:cs typeface="Calibri"/>
              </a:rPr>
              <a:t>net</a:t>
            </a:r>
            <a:r>
              <a:rPr sz="1199" spc="-5" dirty="0">
                <a:solidFill>
                  <a:schemeClr val="bg1"/>
                </a:solidFill>
                <a:latin typeface="Calibri"/>
                <a:cs typeface="Calibri"/>
              </a:rPr>
              <a:t> of fees</a:t>
            </a:r>
            <a:r>
              <a:rPr sz="1199" spc="-25" dirty="0">
                <a:solidFill>
                  <a:schemeClr val="bg1"/>
                </a:solidFill>
                <a:latin typeface="Calibri"/>
                <a:cs typeface="Calibri"/>
              </a:rPr>
              <a:t> </a:t>
            </a:r>
            <a:r>
              <a:rPr sz="1199" spc="-5" dirty="0">
                <a:solidFill>
                  <a:schemeClr val="bg1"/>
                </a:solidFill>
                <a:latin typeface="Calibri"/>
                <a:cs typeface="Calibri"/>
              </a:rPr>
              <a:t>basis.</a:t>
            </a:r>
            <a:endParaRPr sz="1199" dirty="0">
              <a:solidFill>
                <a:schemeClr val="bg1"/>
              </a:solidFill>
              <a:latin typeface="Calibri"/>
              <a:cs typeface="Calibri"/>
            </a:endParaRPr>
          </a:p>
        </p:txBody>
      </p:sp>
      <p:sp>
        <p:nvSpPr>
          <p:cNvPr id="4" name="Title 3">
            <a:extLst>
              <a:ext uri="{FF2B5EF4-FFF2-40B4-BE49-F238E27FC236}">
                <a16:creationId xmlns:a16="http://schemas.microsoft.com/office/drawing/2014/main" id="{E430A9B1-BABF-ED4D-93B1-680F2CC2C2CC}"/>
              </a:ext>
            </a:extLst>
          </p:cNvPr>
          <p:cNvSpPr>
            <a:spLocks noGrp="1"/>
          </p:cNvSpPr>
          <p:nvPr>
            <p:ph type="title"/>
          </p:nvPr>
        </p:nvSpPr>
        <p:spPr/>
        <p:txBody>
          <a:bodyPr/>
          <a:lstStyle/>
          <a:p>
            <a:r>
              <a:rPr lang="en-US" dirty="0"/>
              <a:t> </a:t>
            </a:r>
          </a:p>
        </p:txBody>
      </p:sp>
      <p:sp>
        <p:nvSpPr>
          <p:cNvPr id="32" name="object 5">
            <a:extLst>
              <a:ext uri="{FF2B5EF4-FFF2-40B4-BE49-F238E27FC236}">
                <a16:creationId xmlns:a16="http://schemas.microsoft.com/office/drawing/2014/main" id="{1DA3ADF4-4551-0344-95EB-BAEF3E452172}"/>
              </a:ext>
            </a:extLst>
          </p:cNvPr>
          <p:cNvSpPr txBox="1">
            <a:spLocks/>
          </p:cNvSpPr>
          <p:nvPr/>
        </p:nvSpPr>
        <p:spPr>
          <a:xfrm>
            <a:off x="377341" y="234484"/>
            <a:ext cx="6767378" cy="750702"/>
          </a:xfrm>
          <a:prstGeom prst="rect">
            <a:avLst/>
          </a:prstGeom>
        </p:spPr>
        <p:txBody>
          <a:bodyPr vert="horz" wrap="square" lIns="0" tIns="12684" rIns="0" bIns="0" rtlCol="0" anchor="ctr">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685">
              <a:spcBef>
                <a:spcPts val="100"/>
              </a:spcBef>
            </a:pPr>
            <a:r>
              <a:rPr lang="en-GB" sz="2797" spc="-5">
                <a:solidFill>
                  <a:schemeClr val="bg1">
                    <a:lumMod val="50000"/>
                  </a:schemeClr>
                </a:solidFill>
              </a:rPr>
              <a:t>Balanced investment proﬁle  – Consolidation </a:t>
            </a:r>
            <a:r>
              <a:rPr lang="en-GB" sz="1998" b="0" kern="0">
                <a:solidFill>
                  <a:srgbClr val="00BBE4"/>
                </a:solidFill>
              </a:rPr>
              <a:t>Pre-Retirement Fund</a:t>
            </a:r>
            <a:endParaRPr lang="en-GB" sz="1998" b="0" dirty="0">
              <a:solidFill>
                <a:schemeClr val="tx1">
                  <a:lumMod val="50000"/>
                  <a:lumOff val="50000"/>
                </a:schemeClr>
              </a:solidFill>
            </a:endParaRPr>
          </a:p>
        </p:txBody>
      </p:sp>
      <p:sp>
        <p:nvSpPr>
          <p:cNvPr id="33" name="Holder 4">
            <a:extLst>
              <a:ext uri="{FF2B5EF4-FFF2-40B4-BE49-F238E27FC236}">
                <a16:creationId xmlns:a16="http://schemas.microsoft.com/office/drawing/2014/main" id="{1D1BD456-7B96-D849-8661-B7AD84478764}"/>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graphicFrame>
        <p:nvGraphicFramePr>
          <p:cNvPr id="24" name="Chart 23">
            <a:extLst>
              <a:ext uri="{FF2B5EF4-FFF2-40B4-BE49-F238E27FC236}">
                <a16:creationId xmlns:a16="http://schemas.microsoft.com/office/drawing/2014/main" id="{8E75AABB-634E-3F21-820C-5953F39F5DA1}"/>
              </a:ext>
            </a:extLst>
          </p:cNvPr>
          <p:cNvGraphicFramePr/>
          <p:nvPr>
            <p:extLst>
              <p:ext uri="{D42A27DB-BD31-4B8C-83A1-F6EECF244321}">
                <p14:modId xmlns:p14="http://schemas.microsoft.com/office/powerpoint/2010/main" val="3890708038"/>
              </p:ext>
            </p:extLst>
          </p:nvPr>
        </p:nvGraphicFramePr>
        <p:xfrm>
          <a:off x="4427538" y="2825751"/>
          <a:ext cx="4716462" cy="1882540"/>
        </p:xfrm>
        <a:graphic>
          <a:graphicData uri="http://schemas.openxmlformats.org/drawingml/2006/chart">
            <c:chart xmlns:c="http://schemas.openxmlformats.org/drawingml/2006/chart" xmlns:r="http://schemas.openxmlformats.org/officeDocument/2006/relationships" r:id="rId3"/>
          </a:graphicData>
        </a:graphic>
      </p:graphicFrame>
      <p:sp>
        <p:nvSpPr>
          <p:cNvPr id="27" name="object 14">
            <a:extLst>
              <a:ext uri="{FF2B5EF4-FFF2-40B4-BE49-F238E27FC236}">
                <a16:creationId xmlns:a16="http://schemas.microsoft.com/office/drawing/2014/main" id="{F2914C1B-689B-2FA0-6EB8-8FA772B24655}"/>
              </a:ext>
            </a:extLst>
          </p:cNvPr>
          <p:cNvSpPr/>
          <p:nvPr/>
        </p:nvSpPr>
        <p:spPr>
          <a:xfrm>
            <a:off x="4122708" y="6633083"/>
            <a:ext cx="244278" cy="0"/>
          </a:xfrm>
          <a:custGeom>
            <a:avLst/>
            <a:gdLst/>
            <a:ahLst/>
            <a:cxnLst/>
            <a:rect l="l" t="t" r="r" b="b"/>
            <a:pathLst>
              <a:path w="208915">
                <a:moveTo>
                  <a:pt x="0" y="0"/>
                </a:moveTo>
                <a:lnTo>
                  <a:pt x="208597" y="0"/>
                </a:lnTo>
              </a:path>
            </a:pathLst>
          </a:custGeom>
          <a:ln w="25400">
            <a:solidFill>
              <a:srgbClr val="0046AD"/>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object 15">
            <a:extLst>
              <a:ext uri="{FF2B5EF4-FFF2-40B4-BE49-F238E27FC236}">
                <a16:creationId xmlns:a16="http://schemas.microsoft.com/office/drawing/2014/main" id="{8E11254F-A4C1-D253-12C7-F36A7BA2E416}"/>
              </a:ext>
            </a:extLst>
          </p:cNvPr>
          <p:cNvSpPr txBox="1"/>
          <p:nvPr/>
        </p:nvSpPr>
        <p:spPr>
          <a:xfrm>
            <a:off x="1568600" y="6470982"/>
            <a:ext cx="2248992" cy="194916"/>
          </a:xfrm>
          <a:prstGeom prst="rect">
            <a:avLst/>
          </a:prstGeom>
        </p:spPr>
        <p:txBody>
          <a:bodyPr vert="horz" wrap="square" lIns="0" tIns="14850" rIns="0" bIns="0" rtlCol="0">
            <a:spAutoFit/>
          </a:bodyPr>
          <a:lstStyle/>
          <a:p>
            <a:pPr marL="140332" marR="0" lvl="0" indent="0" algn="l" defTabSz="1069208" rtl="0" eaLnBrk="1" fontAlgn="auto" latinLnBrk="0" hangingPunct="1">
              <a:lnSpc>
                <a:spcPct val="100000"/>
              </a:lnSpc>
              <a:spcBef>
                <a:spcPts val="6"/>
              </a:spcBef>
              <a:spcAft>
                <a:spcPts val="0"/>
              </a:spcAft>
              <a:buClrTx/>
              <a:buSzTx/>
              <a:buFontTx/>
              <a:buNone/>
              <a:tabLst/>
              <a:defRPr/>
            </a:pPr>
            <a:r>
              <a:rPr kumimoji="0" sz="1169" b="0" i="0" u="none" strike="noStrike" kern="1200" cap="none" spc="0" normalizeH="0" baseline="0" noProof="0" dirty="0">
                <a:ln>
                  <a:noFill/>
                </a:ln>
                <a:solidFill>
                  <a:srgbClr val="5E5E5E"/>
                </a:solidFill>
                <a:effectLst/>
                <a:uLnTx/>
                <a:uFillTx/>
                <a:latin typeface="Calibri"/>
                <a:ea typeface="+mn-ea"/>
                <a:cs typeface="Calibri"/>
              </a:rPr>
              <a:t>5 year </a:t>
            </a:r>
            <a:r>
              <a:rPr kumimoji="0" sz="1169" b="0" i="0" u="none" strike="noStrike" kern="1200" cap="none" spc="0" normalizeH="0" baseline="0" noProof="0" dirty="0" err="1">
                <a:ln>
                  <a:noFill/>
                </a:ln>
                <a:solidFill>
                  <a:srgbClr val="5E5E5E"/>
                </a:solidFill>
                <a:effectLst/>
                <a:uLnTx/>
                <a:uFillTx/>
                <a:latin typeface="Calibri"/>
                <a:ea typeface="+mn-ea"/>
                <a:cs typeface="Calibri"/>
              </a:rPr>
              <a:t>annualised</a:t>
            </a:r>
            <a:r>
              <a:rPr kumimoji="0" sz="1169" b="0" i="0" u="none" strike="noStrike" kern="1200" cap="none" spc="0" normalizeH="0" baseline="0" noProof="0" dirty="0">
                <a:ln>
                  <a:noFill/>
                </a:ln>
                <a:solidFill>
                  <a:srgbClr val="5E5E5E"/>
                </a:solidFill>
                <a:effectLst/>
                <a:uLnTx/>
                <a:uFillTx/>
                <a:latin typeface="Calibri"/>
                <a:ea typeface="+mn-ea"/>
                <a:cs typeface="Calibri"/>
              </a:rPr>
              <a:t> </a:t>
            </a:r>
            <a:r>
              <a:rPr kumimoji="0" sz="1169" b="0" i="0" u="none" strike="noStrike" kern="1200" cap="none" spc="-6" normalizeH="0" baseline="0" noProof="0" dirty="0">
                <a:ln>
                  <a:noFill/>
                </a:ln>
                <a:solidFill>
                  <a:srgbClr val="5E5E5E"/>
                </a:solidFill>
                <a:effectLst/>
                <a:uLnTx/>
                <a:uFillTx/>
                <a:latin typeface="Calibri"/>
                <a:ea typeface="+mn-ea"/>
                <a:cs typeface="Calibri"/>
              </a:rPr>
              <a:t>volatility</a:t>
            </a:r>
            <a:r>
              <a:rPr kumimoji="0" sz="1169" b="0" i="0" u="none" strike="noStrike" kern="1200" cap="none" spc="-76" normalizeH="0" baseline="0" noProof="0" dirty="0">
                <a:ln>
                  <a:noFill/>
                </a:ln>
                <a:solidFill>
                  <a:srgbClr val="5E5E5E"/>
                </a:solidFill>
                <a:effectLst/>
                <a:uLnTx/>
                <a:uFillTx/>
                <a:latin typeface="Calibri"/>
                <a:ea typeface="+mn-ea"/>
                <a:cs typeface="Calibri"/>
              </a:rPr>
              <a:t> </a:t>
            </a:r>
            <a:r>
              <a:rPr kumimoji="0" lang="en-GB" sz="1169" b="0" i="0" u="none" strike="noStrike" kern="1200" cap="none" spc="-76" normalizeH="0" baseline="0" noProof="0" dirty="0">
                <a:ln>
                  <a:noFill/>
                </a:ln>
                <a:solidFill>
                  <a:srgbClr val="5E5E5E"/>
                </a:solidFill>
                <a:effectLst/>
                <a:uLnTx/>
                <a:uFillTx/>
                <a:latin typeface="Calibri"/>
                <a:ea typeface="+mn-ea"/>
                <a:cs typeface="Calibri"/>
              </a:rPr>
              <a:t> 10.17</a:t>
            </a:r>
            <a:r>
              <a:rPr kumimoji="0" sz="1169" b="0" i="0" u="none" strike="noStrike" kern="1200" cap="none" spc="0" normalizeH="0" baseline="0" noProof="0" dirty="0">
                <a:ln>
                  <a:noFill/>
                </a:ln>
                <a:solidFill>
                  <a:srgbClr val="5E5E5E"/>
                </a:solidFill>
                <a:effectLst/>
                <a:uLnTx/>
                <a:uFillTx/>
                <a:latin typeface="Calibri"/>
                <a:ea typeface="+mn-ea"/>
                <a:cs typeface="Calibri"/>
              </a:rPr>
              <a:t>%</a:t>
            </a:r>
          </a:p>
        </p:txBody>
      </p:sp>
      <p:sp>
        <p:nvSpPr>
          <p:cNvPr id="31" name="object 16">
            <a:extLst>
              <a:ext uri="{FF2B5EF4-FFF2-40B4-BE49-F238E27FC236}">
                <a16:creationId xmlns:a16="http://schemas.microsoft.com/office/drawing/2014/main" id="{F383F0D9-6C4E-A000-C36F-2FCD6103DCAC}"/>
              </a:ext>
            </a:extLst>
          </p:cNvPr>
          <p:cNvSpPr/>
          <p:nvPr/>
        </p:nvSpPr>
        <p:spPr>
          <a:xfrm>
            <a:off x="4122708" y="6519431"/>
            <a:ext cx="244278" cy="0"/>
          </a:xfrm>
          <a:custGeom>
            <a:avLst/>
            <a:gdLst/>
            <a:ahLst/>
            <a:cxnLst/>
            <a:rect l="l" t="t" r="r" b="b"/>
            <a:pathLst>
              <a:path w="208914">
                <a:moveTo>
                  <a:pt x="0" y="0"/>
                </a:moveTo>
                <a:lnTo>
                  <a:pt x="208597" y="0"/>
                </a:lnTo>
              </a:path>
            </a:pathLst>
          </a:custGeom>
          <a:ln w="25400">
            <a:solidFill>
              <a:srgbClr val="00BBE4"/>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object 8">
            <a:extLst>
              <a:ext uri="{FF2B5EF4-FFF2-40B4-BE49-F238E27FC236}">
                <a16:creationId xmlns:a16="http://schemas.microsoft.com/office/drawing/2014/main" id="{3B8C995B-E5C5-F39D-2AD7-F163AEEBB690}"/>
              </a:ext>
            </a:extLst>
          </p:cNvPr>
          <p:cNvSpPr txBox="1"/>
          <p:nvPr/>
        </p:nvSpPr>
        <p:spPr>
          <a:xfrm>
            <a:off x="4424001" y="6560473"/>
            <a:ext cx="971137" cy="123038"/>
          </a:xfrm>
          <a:prstGeom prst="rect">
            <a:avLst/>
          </a:prstGeom>
        </p:spPr>
        <p:txBody>
          <a:bodyPr vert="horz" wrap="square" lIns="0" tIns="14850" rIns="0" bIns="0" rtlCol="0">
            <a:spAutoFit/>
          </a:bodyPr>
          <a:lstStyle/>
          <a:p>
            <a:pPr marL="14850" marR="0" lvl="0" indent="0" algn="l" defTabSz="1069208" rtl="0" eaLnBrk="1" fontAlgn="auto" latinLnBrk="0" hangingPunct="1">
              <a:lnSpc>
                <a:spcPct val="100000"/>
              </a:lnSpc>
              <a:spcBef>
                <a:spcPts val="117"/>
              </a:spcBef>
              <a:spcAft>
                <a:spcPts val="0"/>
              </a:spcAft>
              <a:buClrTx/>
              <a:buSzTx/>
              <a:buFontTx/>
              <a:buNone/>
              <a:tabLst/>
              <a:defRPr/>
            </a:pPr>
            <a:r>
              <a:rPr kumimoji="0" lang="en-GB" sz="702" b="0" i="0" u="none" strike="noStrike" kern="1200" cap="none" spc="-6" normalizeH="0" baseline="0" noProof="0" dirty="0">
                <a:ln>
                  <a:noFill/>
                </a:ln>
                <a:solidFill>
                  <a:srgbClr val="5E5E5E"/>
                </a:solidFill>
                <a:effectLst/>
                <a:uLnTx/>
                <a:uFillTx/>
                <a:latin typeface="Calibri"/>
                <a:ea typeface="+mn-ea"/>
                <a:cs typeface="Calibri"/>
              </a:rPr>
              <a:t>Up to 85% Shares Fund</a:t>
            </a:r>
            <a:endParaRPr kumimoji="0" lang="en-GB" sz="702" b="0" i="0" u="none" strike="noStrike" kern="1200" cap="none" spc="0" normalizeH="0" baseline="0" noProof="0" dirty="0">
              <a:ln>
                <a:noFill/>
              </a:ln>
              <a:solidFill>
                <a:prstClr val="black">
                  <a:lumMod val="50000"/>
                  <a:lumOff val="50000"/>
                </a:prstClr>
              </a:solidFill>
              <a:effectLst/>
              <a:uLnTx/>
              <a:uFillTx/>
              <a:latin typeface="Calibri"/>
              <a:ea typeface="+mn-ea"/>
              <a:cs typeface="Calibri"/>
            </a:endParaRPr>
          </a:p>
        </p:txBody>
      </p:sp>
      <p:sp>
        <p:nvSpPr>
          <p:cNvPr id="35" name="object 8">
            <a:extLst>
              <a:ext uri="{FF2B5EF4-FFF2-40B4-BE49-F238E27FC236}">
                <a16:creationId xmlns:a16="http://schemas.microsoft.com/office/drawing/2014/main" id="{39900566-3908-DE20-5B92-74BF49EDE7D1}"/>
              </a:ext>
            </a:extLst>
          </p:cNvPr>
          <p:cNvSpPr txBox="1"/>
          <p:nvPr/>
        </p:nvSpPr>
        <p:spPr>
          <a:xfrm>
            <a:off x="4438739" y="6454461"/>
            <a:ext cx="565510" cy="123038"/>
          </a:xfrm>
          <a:prstGeom prst="rect">
            <a:avLst/>
          </a:prstGeom>
        </p:spPr>
        <p:txBody>
          <a:bodyPr vert="horz" wrap="square" lIns="0" tIns="14850" rIns="0" bIns="0" rtlCol="0">
            <a:spAutoFit/>
          </a:bodyPr>
          <a:lstStyle/>
          <a:p>
            <a:pPr marL="0" marR="0" lvl="0" indent="0" algn="l" defTabSz="1069208" rtl="0" eaLnBrk="1" fontAlgn="auto" latinLnBrk="0" hangingPunct="1">
              <a:lnSpc>
                <a:spcPct val="100000"/>
              </a:lnSpc>
              <a:spcBef>
                <a:spcPts val="117"/>
              </a:spcBef>
              <a:spcAft>
                <a:spcPts val="0"/>
              </a:spcAft>
              <a:buClrTx/>
              <a:buSzTx/>
              <a:buFontTx/>
              <a:buNone/>
              <a:tabLst>
                <a:tab pos="1738205" algn="l"/>
              </a:tabLst>
              <a:defRPr/>
            </a:pPr>
            <a:r>
              <a:rPr kumimoji="0" lang="en-GB" sz="702" b="0" i="0" u="none" strike="noStrike" kern="1200" cap="none" spc="0" normalizeH="0" baseline="0" noProof="0" dirty="0">
                <a:ln>
                  <a:noFill/>
                </a:ln>
                <a:solidFill>
                  <a:srgbClr val="5E5E5E"/>
                </a:solidFill>
                <a:effectLst/>
                <a:uLnTx/>
                <a:uFillTx/>
                <a:latin typeface="Calibri"/>
                <a:ea typeface="+mn-ea"/>
                <a:cs typeface="Calibri"/>
              </a:rPr>
              <a:t>UK </a:t>
            </a:r>
            <a:r>
              <a:rPr kumimoji="0" lang="en-GB" sz="702" b="0" i="0" u="none" strike="noStrike" kern="1200" cap="none" spc="-6" normalizeH="0" baseline="0" noProof="0" dirty="0">
                <a:ln>
                  <a:noFill/>
                </a:ln>
                <a:solidFill>
                  <a:srgbClr val="5E5E5E"/>
                </a:solidFill>
                <a:effectLst/>
                <a:uLnTx/>
                <a:uFillTx/>
                <a:latin typeface="Calibri"/>
                <a:ea typeface="+mn-ea"/>
                <a:cs typeface="Calibri"/>
              </a:rPr>
              <a:t>CPI+3</a:t>
            </a:r>
            <a:r>
              <a:rPr kumimoji="0" lang="en-GB" sz="702" b="0" i="0" u="none" strike="noStrike" kern="1200" cap="none" spc="0" normalizeH="0" baseline="0" noProof="0" dirty="0">
                <a:ln>
                  <a:noFill/>
                </a:ln>
                <a:solidFill>
                  <a:srgbClr val="5E5E5E"/>
                </a:solidFill>
                <a:effectLst/>
                <a:uLnTx/>
                <a:uFillTx/>
                <a:latin typeface="Calibri"/>
                <a:ea typeface="+mn-ea"/>
                <a:cs typeface="Calibri"/>
              </a:rPr>
              <a:t>.5%</a:t>
            </a:r>
          </a:p>
        </p:txBody>
      </p:sp>
      <p:graphicFrame>
        <p:nvGraphicFramePr>
          <p:cNvPr id="36" name="Chart 35">
            <a:extLst>
              <a:ext uri="{FF2B5EF4-FFF2-40B4-BE49-F238E27FC236}">
                <a16:creationId xmlns:a16="http://schemas.microsoft.com/office/drawing/2014/main" id="{F8731ACC-CFC6-15B7-9905-DC8C74D13FD3}"/>
              </a:ext>
            </a:extLst>
          </p:cNvPr>
          <p:cNvGraphicFramePr>
            <a:graphicFrameLocks/>
          </p:cNvGraphicFramePr>
          <p:nvPr>
            <p:extLst>
              <p:ext uri="{D42A27DB-BD31-4B8C-83A1-F6EECF244321}">
                <p14:modId xmlns:p14="http://schemas.microsoft.com/office/powerpoint/2010/main" val="2399022715"/>
              </p:ext>
            </p:extLst>
          </p:nvPr>
        </p:nvGraphicFramePr>
        <p:xfrm>
          <a:off x="287339" y="2825750"/>
          <a:ext cx="4140200" cy="1765525"/>
        </p:xfrm>
        <a:graphic>
          <a:graphicData uri="http://schemas.openxmlformats.org/drawingml/2006/chart">
            <c:chart xmlns:c="http://schemas.openxmlformats.org/drawingml/2006/chart" xmlns:r="http://schemas.openxmlformats.org/officeDocument/2006/relationships" r:id="rId4"/>
          </a:graphicData>
        </a:graphic>
      </p:graphicFrame>
      <p:sp>
        <p:nvSpPr>
          <p:cNvPr id="37" name="object 6">
            <a:extLst>
              <a:ext uri="{FF2B5EF4-FFF2-40B4-BE49-F238E27FC236}">
                <a16:creationId xmlns:a16="http://schemas.microsoft.com/office/drawing/2014/main" id="{AEA6C504-5061-4BCC-A8DE-2E07CFA35DA1}"/>
              </a:ext>
            </a:extLst>
          </p:cNvPr>
          <p:cNvSpPr txBox="1"/>
          <p:nvPr/>
        </p:nvSpPr>
        <p:spPr>
          <a:xfrm>
            <a:off x="1434684" y="2597600"/>
            <a:ext cx="1904203" cy="166699"/>
          </a:xfrm>
          <a:prstGeom prst="rect">
            <a:avLst/>
          </a:prstGeom>
        </p:spPr>
        <p:txBody>
          <a:bodyPr vert="horz" wrap="square" lIns="0" tIns="14850" rIns="0" bIns="0" rtlCol="0">
            <a:spAutoFit/>
          </a:bodyPr>
          <a:lstStyle/>
          <a:p>
            <a:pPr marL="14850" marR="0" lvl="0" indent="0" algn="l" defTabSz="1069208" rtl="0" eaLnBrk="1" fontAlgn="auto" latinLnBrk="0" hangingPunct="1">
              <a:lnSpc>
                <a:spcPct val="100000"/>
              </a:lnSpc>
              <a:spcBef>
                <a:spcPts val="117"/>
              </a:spcBef>
              <a:spcAft>
                <a:spcPts val="0"/>
              </a:spcAft>
              <a:buClrTx/>
              <a:buSzTx/>
              <a:buFontTx/>
              <a:buNone/>
              <a:tabLst/>
              <a:defRPr/>
            </a:pPr>
            <a:r>
              <a:rPr kumimoji="0" sz="1169" b="1" i="0" u="none" strike="noStrike" kern="1200" cap="none" spc="-6" normalizeH="0" baseline="0" noProof="0" dirty="0">
                <a:ln>
                  <a:noFill/>
                </a:ln>
                <a:solidFill>
                  <a:prstClr val="black">
                    <a:lumMod val="50000"/>
                    <a:lumOff val="50000"/>
                  </a:prstClr>
                </a:solidFill>
                <a:effectLst/>
                <a:uLnTx/>
                <a:uFillTx/>
                <a:latin typeface="Calibri"/>
                <a:ea typeface="+mn-ea"/>
                <a:cs typeface="Calibri"/>
              </a:rPr>
              <a:t>Performance </a:t>
            </a:r>
            <a:r>
              <a:rPr kumimoji="0"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to</a:t>
            </a:r>
            <a:r>
              <a:rPr kumimoji="0" sz="1169" b="1" i="0" u="none" strike="noStrike" kern="1200" cap="none" spc="-88" normalizeH="0" baseline="0" noProof="0" dirty="0">
                <a:ln>
                  <a:noFill/>
                </a:ln>
                <a:solidFill>
                  <a:prstClr val="black">
                    <a:lumMod val="50000"/>
                    <a:lumOff val="50000"/>
                  </a:prstClr>
                </a:solidFill>
                <a:effectLst/>
                <a:uLnTx/>
                <a:uFillTx/>
                <a:latin typeface="Calibri"/>
                <a:ea typeface="+mn-ea"/>
                <a:cs typeface="Calibri"/>
              </a:rPr>
              <a:t> </a:t>
            </a:r>
            <a:r>
              <a:rPr kumimoji="0" lang="en-GB"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31 March </a:t>
            </a:r>
            <a:r>
              <a:rPr kumimoji="0"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202</a:t>
            </a:r>
            <a:r>
              <a:rPr kumimoji="0" lang="en-GB" sz="1169" b="1" i="0" u="none" strike="noStrike" kern="1200" cap="none" spc="0" normalizeH="0" baseline="0" noProof="0" dirty="0">
                <a:ln>
                  <a:noFill/>
                </a:ln>
                <a:solidFill>
                  <a:prstClr val="black">
                    <a:lumMod val="50000"/>
                    <a:lumOff val="50000"/>
                  </a:prstClr>
                </a:solidFill>
                <a:effectLst/>
                <a:uLnTx/>
                <a:uFillTx/>
                <a:latin typeface="Calibri"/>
                <a:ea typeface="+mn-ea"/>
                <a:cs typeface="Calibri"/>
              </a:rPr>
              <a:t>2</a:t>
            </a:r>
            <a:endParaRPr kumimoji="0" sz="1169" b="0" i="0" u="none" strike="noStrike" kern="1200" cap="none" spc="0" normalizeH="0" baseline="0" noProof="0" dirty="0">
              <a:ln>
                <a:noFill/>
              </a:ln>
              <a:solidFill>
                <a:prstClr val="black">
                  <a:lumMod val="50000"/>
                  <a:lumOff val="50000"/>
                </a:prstClr>
              </a:solidFill>
              <a:effectLst/>
              <a:uLnTx/>
              <a:uFillTx/>
              <a:latin typeface="Calibri"/>
              <a:ea typeface="+mn-ea"/>
              <a:cs typeface="Calibri"/>
            </a:endParaRPr>
          </a:p>
        </p:txBody>
      </p:sp>
      <p:sp>
        <p:nvSpPr>
          <p:cNvPr id="46" name="object 14">
            <a:extLst>
              <a:ext uri="{FF2B5EF4-FFF2-40B4-BE49-F238E27FC236}">
                <a16:creationId xmlns:a16="http://schemas.microsoft.com/office/drawing/2014/main" id="{E25FB43A-7A56-CD74-E7B4-F9485FD31391}"/>
              </a:ext>
            </a:extLst>
          </p:cNvPr>
          <p:cNvSpPr/>
          <p:nvPr/>
        </p:nvSpPr>
        <p:spPr>
          <a:xfrm flipV="1">
            <a:off x="1024598" y="3049834"/>
            <a:ext cx="45719" cy="45719"/>
          </a:xfrm>
          <a:custGeom>
            <a:avLst/>
            <a:gdLst/>
            <a:ahLst/>
            <a:cxnLst/>
            <a:rect l="l" t="t" r="r" b="b"/>
            <a:pathLst>
              <a:path w="208915">
                <a:moveTo>
                  <a:pt x="0" y="0"/>
                </a:moveTo>
                <a:lnTo>
                  <a:pt x="208597" y="0"/>
                </a:lnTo>
              </a:path>
            </a:pathLst>
          </a:custGeom>
          <a:ln w="25400">
            <a:solidFill>
              <a:srgbClr val="0046AD"/>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
        <p:nvSpPr>
          <p:cNvPr id="49" name="object 16">
            <a:extLst>
              <a:ext uri="{FF2B5EF4-FFF2-40B4-BE49-F238E27FC236}">
                <a16:creationId xmlns:a16="http://schemas.microsoft.com/office/drawing/2014/main" id="{9338F232-5856-F622-DC80-802927FF1CA4}"/>
              </a:ext>
            </a:extLst>
          </p:cNvPr>
          <p:cNvSpPr/>
          <p:nvPr/>
        </p:nvSpPr>
        <p:spPr>
          <a:xfrm>
            <a:off x="1024598" y="2973968"/>
            <a:ext cx="45719" cy="45719"/>
          </a:xfrm>
          <a:custGeom>
            <a:avLst/>
            <a:gdLst/>
            <a:ahLst/>
            <a:cxnLst/>
            <a:rect l="l" t="t" r="r" b="b"/>
            <a:pathLst>
              <a:path w="208914">
                <a:moveTo>
                  <a:pt x="0" y="0"/>
                </a:moveTo>
                <a:lnTo>
                  <a:pt x="208597" y="0"/>
                </a:lnTo>
              </a:path>
            </a:pathLst>
          </a:custGeom>
          <a:ln w="25400">
            <a:solidFill>
              <a:srgbClr val="00BBE4"/>
            </a:solidFill>
          </a:ln>
        </p:spPr>
        <p:txBody>
          <a:bodyPr wrap="square" lIns="0" tIns="0" rIns="0" bIns="0" rtlCol="0"/>
          <a:lstStyle/>
          <a:p>
            <a:pPr marL="0" marR="0" lvl="0" indent="0" algn="l" defTabSz="1069208" rtl="0" eaLnBrk="1" fontAlgn="auto" latinLnBrk="0" hangingPunct="1">
              <a:lnSpc>
                <a:spcPct val="100000"/>
              </a:lnSpc>
              <a:spcBef>
                <a:spcPts val="0"/>
              </a:spcBef>
              <a:spcAft>
                <a:spcPts val="0"/>
              </a:spcAft>
              <a:buClrTx/>
              <a:buSzTx/>
              <a:buFontTx/>
              <a:buNone/>
              <a:tabLst/>
              <a:defRPr/>
            </a:pPr>
            <a:endParaRPr kumimoji="0" sz="2105"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object 8">
            <a:extLst>
              <a:ext uri="{FF2B5EF4-FFF2-40B4-BE49-F238E27FC236}">
                <a16:creationId xmlns:a16="http://schemas.microsoft.com/office/drawing/2014/main" id="{B9CC5C7F-F809-1A9E-5ABA-3BB5608C9EE5}"/>
              </a:ext>
            </a:extLst>
          </p:cNvPr>
          <p:cNvSpPr txBox="1"/>
          <p:nvPr/>
        </p:nvSpPr>
        <p:spPr>
          <a:xfrm>
            <a:off x="1119078" y="3021510"/>
            <a:ext cx="1080645" cy="123038"/>
          </a:xfrm>
          <a:prstGeom prst="rect">
            <a:avLst/>
          </a:prstGeom>
        </p:spPr>
        <p:txBody>
          <a:bodyPr vert="horz" wrap="square" lIns="0" tIns="14850" rIns="0" bIns="0" rtlCol="0">
            <a:spAutoFit/>
          </a:bodyPr>
          <a:lstStyle/>
          <a:p>
            <a:pPr marL="14850" lvl="0" defTabSz="1069208">
              <a:spcBef>
                <a:spcPts val="117"/>
              </a:spcBef>
              <a:defRPr/>
            </a:pPr>
            <a:r>
              <a:rPr lang="en-GB" sz="702" spc="-6" dirty="0">
                <a:solidFill>
                  <a:srgbClr val="5E5E5E"/>
                </a:solidFill>
                <a:cs typeface="Calibri"/>
              </a:rPr>
              <a:t>Pre-retirement</a:t>
            </a:r>
            <a:endParaRPr lang="en-GB" sz="702" dirty="0">
              <a:solidFill>
                <a:prstClr val="black">
                  <a:lumMod val="50000"/>
                  <a:lumOff val="50000"/>
                </a:prstClr>
              </a:solidFill>
              <a:cs typeface="Calibri"/>
            </a:endParaRPr>
          </a:p>
        </p:txBody>
      </p:sp>
      <p:sp>
        <p:nvSpPr>
          <p:cNvPr id="51" name="object 8">
            <a:extLst>
              <a:ext uri="{FF2B5EF4-FFF2-40B4-BE49-F238E27FC236}">
                <a16:creationId xmlns:a16="http://schemas.microsoft.com/office/drawing/2014/main" id="{EFD06BD0-694C-4259-E9DA-B7F8068D1671}"/>
              </a:ext>
            </a:extLst>
          </p:cNvPr>
          <p:cNvSpPr txBox="1"/>
          <p:nvPr/>
        </p:nvSpPr>
        <p:spPr>
          <a:xfrm>
            <a:off x="1131682" y="2916285"/>
            <a:ext cx="483643" cy="105226"/>
          </a:xfrm>
          <a:prstGeom prst="rect">
            <a:avLst/>
          </a:prstGeom>
        </p:spPr>
        <p:txBody>
          <a:bodyPr vert="horz" wrap="square" lIns="0" tIns="14850" rIns="0" bIns="0" rtlCol="0">
            <a:spAutoFit/>
          </a:bodyPr>
          <a:lstStyle/>
          <a:p>
            <a:pPr marL="0" marR="0" lvl="0" indent="0" algn="l" defTabSz="1069208" rtl="0" eaLnBrk="1" fontAlgn="auto" latinLnBrk="0" hangingPunct="1">
              <a:lnSpc>
                <a:spcPct val="100000"/>
              </a:lnSpc>
              <a:spcBef>
                <a:spcPts val="117"/>
              </a:spcBef>
              <a:spcAft>
                <a:spcPts val="0"/>
              </a:spcAft>
              <a:buClrTx/>
              <a:buSzTx/>
              <a:buFontTx/>
              <a:buNone/>
              <a:tabLst>
                <a:tab pos="1738205" algn="l"/>
              </a:tabLst>
              <a:defRPr/>
            </a:pPr>
            <a:r>
              <a:rPr kumimoji="0" lang="en-GB" sz="702" b="0" i="0" u="none" strike="noStrike" kern="1200" cap="none" spc="0" normalizeH="0" baseline="0" noProof="0" dirty="0">
                <a:ln>
                  <a:noFill/>
                </a:ln>
                <a:solidFill>
                  <a:srgbClr val="5E5E5E"/>
                </a:solidFill>
                <a:effectLst/>
                <a:uLnTx/>
                <a:uFillTx/>
                <a:latin typeface="Calibri"/>
                <a:ea typeface="+mn-ea"/>
                <a:cs typeface="Calibri"/>
              </a:rPr>
              <a:t>UK </a:t>
            </a:r>
            <a:r>
              <a:rPr kumimoji="0" lang="en-GB" sz="702" b="0" i="0" u="none" strike="noStrike" kern="1200" cap="none" spc="-6" normalizeH="0" baseline="0" noProof="0" dirty="0">
                <a:ln>
                  <a:noFill/>
                </a:ln>
                <a:solidFill>
                  <a:srgbClr val="5E5E5E"/>
                </a:solidFill>
                <a:effectLst/>
                <a:uLnTx/>
                <a:uFillTx/>
                <a:latin typeface="Calibri"/>
                <a:ea typeface="+mn-ea"/>
                <a:cs typeface="Calibri"/>
              </a:rPr>
              <a:t>CPI+3</a:t>
            </a:r>
            <a:r>
              <a:rPr kumimoji="0" lang="en-GB" sz="702" b="0" i="0" u="none" strike="noStrike" kern="1200" cap="none" spc="0" normalizeH="0" baseline="0" noProof="0" dirty="0">
                <a:ln>
                  <a:noFill/>
                </a:ln>
                <a:solidFill>
                  <a:srgbClr val="5E5E5E"/>
                </a:solidFill>
                <a:effectLst/>
                <a:uLnTx/>
                <a:uFillTx/>
                <a:latin typeface="Calibri"/>
                <a:ea typeface="+mn-ea"/>
                <a:cs typeface="Calibri"/>
              </a:rPr>
              <a:t>.5%</a:t>
            </a:r>
          </a:p>
        </p:txBody>
      </p:sp>
      <p:sp>
        <p:nvSpPr>
          <p:cNvPr id="52" name="object 40">
            <a:extLst>
              <a:ext uri="{FF2B5EF4-FFF2-40B4-BE49-F238E27FC236}">
                <a16:creationId xmlns:a16="http://schemas.microsoft.com/office/drawing/2014/main" id="{FB7AC9A6-68C0-1B25-B252-20C2E3503D6C}"/>
              </a:ext>
            </a:extLst>
          </p:cNvPr>
          <p:cNvSpPr txBox="1"/>
          <p:nvPr/>
        </p:nvSpPr>
        <p:spPr>
          <a:xfrm>
            <a:off x="280988" y="4783369"/>
            <a:ext cx="3606344" cy="101104"/>
          </a:xfrm>
          <a:prstGeom prst="rect">
            <a:avLst/>
          </a:prstGeom>
        </p:spPr>
        <p:txBody>
          <a:bodyPr vert="horz" wrap="square" lIns="0" tIns="10395" rIns="0" bIns="0" rtlCol="0">
            <a:spAutoFit/>
          </a:bodyPr>
          <a:lstStyle/>
          <a:p>
            <a:pPr marL="14850" lvl="0" defTabSz="1069208">
              <a:spcBef>
                <a:spcPts val="82"/>
              </a:spcBef>
              <a:defRPr/>
            </a:pPr>
            <a:r>
              <a:rPr lang="en-GB" sz="700" dirty="0">
                <a:solidFill>
                  <a:srgbClr val="4A4A49"/>
                </a:solidFill>
                <a:cs typeface="Calibri"/>
              </a:rPr>
              <a:t> </a:t>
            </a:r>
            <a:r>
              <a:rPr lang="en-GB" sz="700" spc="-6" dirty="0">
                <a:solidFill>
                  <a:srgbClr val="4A4A49"/>
                </a:solidFill>
                <a:cs typeface="Calibri"/>
              </a:rPr>
              <a:t>Source</a:t>
            </a:r>
            <a:r>
              <a:rPr lang="en-GB" sz="700" spc="-47" dirty="0">
                <a:solidFill>
                  <a:srgbClr val="4A4A49"/>
                </a:solidFill>
                <a:cs typeface="Calibri"/>
              </a:rPr>
              <a:t> </a:t>
            </a:r>
            <a:r>
              <a:rPr lang="en-GB" sz="700" dirty="0">
                <a:solidFill>
                  <a:srgbClr val="4A4A49"/>
                </a:solidFill>
                <a:cs typeface="Calibri"/>
              </a:rPr>
              <a:t>B&amp;CE: Asset allocation rounded to 2dp 31 March 2022</a:t>
            </a:r>
            <a:endParaRPr lang="en-GB" sz="700" dirty="0">
              <a:solidFill>
                <a:prstClr val="black"/>
              </a:solidFill>
              <a:cs typeface="Calibri"/>
            </a:endParaRPr>
          </a:p>
        </p:txBody>
      </p:sp>
      <p:sp>
        <p:nvSpPr>
          <p:cNvPr id="53" name="object 15">
            <a:extLst>
              <a:ext uri="{FF2B5EF4-FFF2-40B4-BE49-F238E27FC236}">
                <a16:creationId xmlns:a16="http://schemas.microsoft.com/office/drawing/2014/main" id="{B8384FD2-9875-B7B4-E84B-DF267B1E00DB}"/>
              </a:ext>
            </a:extLst>
          </p:cNvPr>
          <p:cNvSpPr txBox="1"/>
          <p:nvPr/>
        </p:nvSpPr>
        <p:spPr>
          <a:xfrm>
            <a:off x="1495684" y="4453172"/>
            <a:ext cx="1556353" cy="138106"/>
          </a:xfrm>
          <a:prstGeom prst="rect">
            <a:avLst/>
          </a:prstGeom>
        </p:spPr>
        <p:txBody>
          <a:bodyPr vert="horz" wrap="square" lIns="0" tIns="14850" rIns="0" bIns="0" rtlCol="0">
            <a:spAutoFit/>
          </a:bodyPr>
          <a:lstStyle/>
          <a:p>
            <a:pPr marL="140332" marR="0" lvl="0" indent="0" algn="ctr" defTabSz="1069208" rtl="0" eaLnBrk="1" fontAlgn="auto" latinLnBrk="0" hangingPunct="1">
              <a:lnSpc>
                <a:spcPct val="100000"/>
              </a:lnSpc>
              <a:spcBef>
                <a:spcPts val="6"/>
              </a:spcBef>
              <a:spcAft>
                <a:spcPts val="0"/>
              </a:spcAft>
              <a:buClrTx/>
              <a:buSzTx/>
              <a:buFontTx/>
              <a:buNone/>
              <a:tabLst/>
              <a:defRPr/>
            </a:pPr>
            <a:r>
              <a:rPr kumimoji="0" sz="800" b="0" i="0" u="none" strike="noStrike" kern="1200" cap="none" spc="0" normalizeH="0" baseline="0" noProof="0" dirty="0">
                <a:ln>
                  <a:noFill/>
                </a:ln>
                <a:solidFill>
                  <a:srgbClr val="5E5E5E"/>
                </a:solidFill>
                <a:effectLst/>
                <a:uLnTx/>
                <a:uFillTx/>
                <a:latin typeface="Calibri"/>
                <a:ea typeface="+mn-ea"/>
                <a:cs typeface="Calibri"/>
              </a:rPr>
              <a:t>5 year </a:t>
            </a:r>
            <a:r>
              <a:rPr kumimoji="0" sz="800" b="0" i="0" u="none" strike="noStrike" kern="1200" cap="none" spc="0" normalizeH="0" baseline="0" noProof="0" dirty="0" err="1">
                <a:ln>
                  <a:noFill/>
                </a:ln>
                <a:solidFill>
                  <a:srgbClr val="5E5E5E"/>
                </a:solidFill>
                <a:effectLst/>
                <a:uLnTx/>
                <a:uFillTx/>
                <a:latin typeface="Calibri"/>
                <a:ea typeface="+mn-ea"/>
                <a:cs typeface="Calibri"/>
              </a:rPr>
              <a:t>annualised</a:t>
            </a:r>
            <a:r>
              <a:rPr kumimoji="0" sz="800" b="0" i="0" u="none" strike="noStrike" kern="1200" cap="none" spc="0" normalizeH="0" baseline="0" noProof="0" dirty="0">
                <a:ln>
                  <a:noFill/>
                </a:ln>
                <a:solidFill>
                  <a:srgbClr val="5E5E5E"/>
                </a:solidFill>
                <a:effectLst/>
                <a:uLnTx/>
                <a:uFillTx/>
                <a:latin typeface="Calibri"/>
                <a:ea typeface="+mn-ea"/>
                <a:cs typeface="Calibri"/>
              </a:rPr>
              <a:t> </a:t>
            </a:r>
            <a:r>
              <a:rPr kumimoji="0" sz="800" b="0" i="0" u="none" strike="noStrike" kern="1200" cap="none" spc="-6" normalizeH="0" baseline="0" noProof="0" dirty="0">
                <a:ln>
                  <a:noFill/>
                </a:ln>
                <a:solidFill>
                  <a:srgbClr val="5E5E5E"/>
                </a:solidFill>
                <a:effectLst/>
                <a:uLnTx/>
                <a:uFillTx/>
                <a:latin typeface="Calibri"/>
                <a:ea typeface="+mn-ea"/>
                <a:cs typeface="Calibri"/>
              </a:rPr>
              <a:t>volatility</a:t>
            </a:r>
            <a:r>
              <a:rPr kumimoji="0" sz="800" b="0" i="0" u="none" strike="noStrike" kern="1200" cap="none" spc="-76" normalizeH="0" baseline="0" noProof="0" dirty="0">
                <a:ln>
                  <a:noFill/>
                </a:ln>
                <a:solidFill>
                  <a:srgbClr val="5E5E5E"/>
                </a:solidFill>
                <a:effectLst/>
                <a:uLnTx/>
                <a:uFillTx/>
                <a:latin typeface="Calibri"/>
                <a:ea typeface="+mn-ea"/>
                <a:cs typeface="Calibri"/>
              </a:rPr>
              <a:t> </a:t>
            </a:r>
            <a:r>
              <a:rPr kumimoji="0" lang="en-GB" sz="800" b="0" i="0" u="none" strike="noStrike" kern="1200" cap="none" spc="-76" normalizeH="0" baseline="0" noProof="0" dirty="0">
                <a:ln>
                  <a:noFill/>
                </a:ln>
                <a:solidFill>
                  <a:srgbClr val="5E5E5E"/>
                </a:solidFill>
                <a:effectLst/>
                <a:uLnTx/>
                <a:uFillTx/>
                <a:latin typeface="Calibri"/>
                <a:ea typeface="+mn-ea"/>
                <a:cs typeface="Calibri"/>
              </a:rPr>
              <a:t> 10.17</a:t>
            </a:r>
            <a:r>
              <a:rPr kumimoji="0" sz="800" b="0" i="0" u="none" strike="noStrike" kern="1200" cap="none" spc="0" normalizeH="0" baseline="0" noProof="0" dirty="0">
                <a:ln>
                  <a:noFill/>
                </a:ln>
                <a:solidFill>
                  <a:srgbClr val="5E5E5E"/>
                </a:solidFill>
                <a:effectLst/>
                <a:uLnTx/>
                <a:uFillTx/>
                <a:latin typeface="Calibri"/>
                <a:ea typeface="+mn-ea"/>
                <a:cs typeface="Calibri"/>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27366" y="1091630"/>
            <a:ext cx="3020141" cy="1074998"/>
          </a:xfrm>
          <a:custGeom>
            <a:avLst/>
            <a:gdLst/>
            <a:ahLst/>
            <a:cxnLst/>
            <a:rect l="l" t="t" r="r" b="b"/>
            <a:pathLst>
              <a:path w="3023870" h="1076325">
                <a:moveTo>
                  <a:pt x="2808568" y="881226"/>
                </a:moveTo>
                <a:lnTo>
                  <a:pt x="2595549" y="881226"/>
                </a:lnTo>
                <a:lnTo>
                  <a:pt x="2618309" y="885946"/>
                </a:lnTo>
                <a:lnTo>
                  <a:pt x="2636707" y="898923"/>
                </a:lnTo>
                <a:lnTo>
                  <a:pt x="2649013" y="918034"/>
                </a:lnTo>
                <a:lnTo>
                  <a:pt x="2653499" y="941157"/>
                </a:lnTo>
                <a:lnTo>
                  <a:pt x="2653182" y="1048383"/>
                </a:lnTo>
                <a:lnTo>
                  <a:pt x="2655835" y="1067693"/>
                </a:lnTo>
                <a:lnTo>
                  <a:pt x="2663050" y="1076155"/>
                </a:lnTo>
                <a:lnTo>
                  <a:pt x="2673713" y="1073372"/>
                </a:lnTo>
                <a:lnTo>
                  <a:pt x="2686710" y="1058949"/>
                </a:lnTo>
                <a:lnTo>
                  <a:pt x="2808568" y="881226"/>
                </a:lnTo>
                <a:close/>
              </a:path>
              <a:path w="3023870" h="1076325">
                <a:moveTo>
                  <a:pt x="2663050" y="0"/>
                </a:moveTo>
                <a:lnTo>
                  <a:pt x="2655835" y="8452"/>
                </a:lnTo>
                <a:lnTo>
                  <a:pt x="2653182" y="27747"/>
                </a:lnTo>
                <a:lnTo>
                  <a:pt x="2653499" y="135037"/>
                </a:lnTo>
                <a:lnTo>
                  <a:pt x="2649013" y="158116"/>
                </a:lnTo>
                <a:lnTo>
                  <a:pt x="2636707" y="177215"/>
                </a:lnTo>
                <a:lnTo>
                  <a:pt x="2618309" y="190192"/>
                </a:lnTo>
                <a:lnTo>
                  <a:pt x="2595549" y="194905"/>
                </a:lnTo>
                <a:lnTo>
                  <a:pt x="0" y="195083"/>
                </a:lnTo>
                <a:lnTo>
                  <a:pt x="0" y="881099"/>
                </a:lnTo>
                <a:lnTo>
                  <a:pt x="321233" y="881264"/>
                </a:lnTo>
                <a:lnTo>
                  <a:pt x="2808568" y="881226"/>
                </a:lnTo>
                <a:lnTo>
                  <a:pt x="3010052" y="587373"/>
                </a:lnTo>
                <a:lnTo>
                  <a:pt x="3016134" y="576516"/>
                </a:lnTo>
                <a:lnTo>
                  <a:pt x="3020425" y="564408"/>
                </a:lnTo>
                <a:lnTo>
                  <a:pt x="3022939" y="551458"/>
                </a:lnTo>
                <a:lnTo>
                  <a:pt x="3023692" y="538072"/>
                </a:lnTo>
                <a:lnTo>
                  <a:pt x="3022939" y="524691"/>
                </a:lnTo>
                <a:lnTo>
                  <a:pt x="3010052" y="488770"/>
                </a:lnTo>
                <a:lnTo>
                  <a:pt x="2686710" y="17219"/>
                </a:lnTo>
                <a:lnTo>
                  <a:pt x="2673713" y="2789"/>
                </a:lnTo>
                <a:lnTo>
                  <a:pt x="2663050" y="0"/>
                </a:lnTo>
                <a:close/>
              </a:path>
            </a:pathLst>
          </a:custGeom>
          <a:solidFill>
            <a:srgbClr val="005E72"/>
          </a:solidFill>
        </p:spPr>
        <p:txBody>
          <a:bodyPr wrap="square" lIns="0" tIns="0" rIns="0" bIns="0" rtlCol="0"/>
          <a:lstStyle/>
          <a:p>
            <a:endParaRPr sz="1798" dirty="0"/>
          </a:p>
        </p:txBody>
      </p:sp>
      <p:sp>
        <p:nvSpPr>
          <p:cNvPr id="16" name="object 16"/>
          <p:cNvSpPr/>
          <p:nvPr/>
        </p:nvSpPr>
        <p:spPr>
          <a:xfrm>
            <a:off x="1696758" y="1091630"/>
            <a:ext cx="3020141" cy="1074998"/>
          </a:xfrm>
          <a:custGeom>
            <a:avLst/>
            <a:gdLst/>
            <a:ahLst/>
            <a:cxnLst/>
            <a:rect l="l" t="t" r="r" b="b"/>
            <a:pathLst>
              <a:path w="3023870" h="1076325">
                <a:moveTo>
                  <a:pt x="2808573" y="881226"/>
                </a:moveTo>
                <a:lnTo>
                  <a:pt x="2595549" y="881226"/>
                </a:lnTo>
                <a:lnTo>
                  <a:pt x="2618311" y="885946"/>
                </a:lnTo>
                <a:lnTo>
                  <a:pt x="2636713" y="898923"/>
                </a:lnTo>
                <a:lnTo>
                  <a:pt x="2649024" y="918034"/>
                </a:lnTo>
                <a:lnTo>
                  <a:pt x="2653512" y="941157"/>
                </a:lnTo>
                <a:lnTo>
                  <a:pt x="2653182" y="1048383"/>
                </a:lnTo>
                <a:lnTo>
                  <a:pt x="2655836" y="1067693"/>
                </a:lnTo>
                <a:lnTo>
                  <a:pt x="2663055" y="1076155"/>
                </a:lnTo>
                <a:lnTo>
                  <a:pt x="2673718" y="1073372"/>
                </a:lnTo>
                <a:lnTo>
                  <a:pt x="2686710" y="1058949"/>
                </a:lnTo>
                <a:lnTo>
                  <a:pt x="2808573" y="881226"/>
                </a:lnTo>
                <a:close/>
              </a:path>
              <a:path w="3023870" h="1076325">
                <a:moveTo>
                  <a:pt x="2663061" y="0"/>
                </a:moveTo>
                <a:lnTo>
                  <a:pt x="2655847" y="8452"/>
                </a:lnTo>
                <a:lnTo>
                  <a:pt x="2653195" y="27747"/>
                </a:lnTo>
                <a:lnTo>
                  <a:pt x="2653512" y="135037"/>
                </a:lnTo>
                <a:lnTo>
                  <a:pt x="2649024" y="158116"/>
                </a:lnTo>
                <a:lnTo>
                  <a:pt x="2636713" y="177215"/>
                </a:lnTo>
                <a:lnTo>
                  <a:pt x="2618311" y="190192"/>
                </a:lnTo>
                <a:lnTo>
                  <a:pt x="2595549" y="194905"/>
                </a:lnTo>
                <a:lnTo>
                  <a:pt x="0" y="195083"/>
                </a:lnTo>
                <a:lnTo>
                  <a:pt x="0" y="881099"/>
                </a:lnTo>
                <a:lnTo>
                  <a:pt x="321233" y="881264"/>
                </a:lnTo>
                <a:lnTo>
                  <a:pt x="2808573" y="881226"/>
                </a:lnTo>
                <a:lnTo>
                  <a:pt x="3010065" y="587373"/>
                </a:lnTo>
                <a:lnTo>
                  <a:pt x="3016139" y="576516"/>
                </a:lnTo>
                <a:lnTo>
                  <a:pt x="3020426" y="564408"/>
                </a:lnTo>
                <a:lnTo>
                  <a:pt x="3022939" y="551458"/>
                </a:lnTo>
                <a:lnTo>
                  <a:pt x="3023692" y="538072"/>
                </a:lnTo>
                <a:lnTo>
                  <a:pt x="3022939" y="524691"/>
                </a:lnTo>
                <a:lnTo>
                  <a:pt x="3010065" y="488770"/>
                </a:lnTo>
                <a:lnTo>
                  <a:pt x="2686710" y="17219"/>
                </a:lnTo>
                <a:lnTo>
                  <a:pt x="2673720" y="2789"/>
                </a:lnTo>
                <a:lnTo>
                  <a:pt x="2663061" y="0"/>
                </a:lnTo>
                <a:close/>
              </a:path>
            </a:pathLst>
          </a:custGeom>
          <a:solidFill>
            <a:srgbClr val="00A2C8"/>
          </a:solidFill>
        </p:spPr>
        <p:txBody>
          <a:bodyPr wrap="square" lIns="0" tIns="0" rIns="0" bIns="0" rtlCol="0"/>
          <a:lstStyle/>
          <a:p>
            <a:endParaRPr sz="1798" dirty="0"/>
          </a:p>
        </p:txBody>
      </p:sp>
      <p:sp>
        <p:nvSpPr>
          <p:cNvPr id="17" name="object 17"/>
          <p:cNvSpPr/>
          <p:nvPr/>
        </p:nvSpPr>
        <p:spPr>
          <a:xfrm>
            <a:off x="5641" y="1091630"/>
            <a:ext cx="2402414" cy="1074998"/>
          </a:xfrm>
          <a:custGeom>
            <a:avLst/>
            <a:gdLst/>
            <a:ahLst/>
            <a:cxnLst/>
            <a:rect l="l" t="t" r="r" b="b"/>
            <a:pathLst>
              <a:path w="2405380" h="1076325">
                <a:moveTo>
                  <a:pt x="2190134" y="881226"/>
                </a:moveTo>
                <a:lnTo>
                  <a:pt x="1977136" y="881226"/>
                </a:lnTo>
                <a:lnTo>
                  <a:pt x="1999890" y="885946"/>
                </a:lnTo>
                <a:lnTo>
                  <a:pt x="2018288" y="898923"/>
                </a:lnTo>
                <a:lnTo>
                  <a:pt x="2030598" y="918034"/>
                </a:lnTo>
                <a:lnTo>
                  <a:pt x="2035086" y="941157"/>
                </a:lnTo>
                <a:lnTo>
                  <a:pt x="2034768" y="1048383"/>
                </a:lnTo>
                <a:lnTo>
                  <a:pt x="2037420" y="1067693"/>
                </a:lnTo>
                <a:lnTo>
                  <a:pt x="2044633" y="1076155"/>
                </a:lnTo>
                <a:lnTo>
                  <a:pt x="2055289" y="1073372"/>
                </a:lnTo>
                <a:lnTo>
                  <a:pt x="2068271" y="1058949"/>
                </a:lnTo>
                <a:lnTo>
                  <a:pt x="2190134" y="881226"/>
                </a:lnTo>
                <a:close/>
              </a:path>
              <a:path w="2405380" h="1076325">
                <a:moveTo>
                  <a:pt x="2044633" y="0"/>
                </a:moveTo>
                <a:lnTo>
                  <a:pt x="2037420" y="8452"/>
                </a:lnTo>
                <a:lnTo>
                  <a:pt x="2034768" y="27747"/>
                </a:lnTo>
                <a:lnTo>
                  <a:pt x="2035086" y="135037"/>
                </a:lnTo>
                <a:lnTo>
                  <a:pt x="2030598" y="158116"/>
                </a:lnTo>
                <a:lnTo>
                  <a:pt x="2018288" y="177215"/>
                </a:lnTo>
                <a:lnTo>
                  <a:pt x="1999890" y="190192"/>
                </a:lnTo>
                <a:lnTo>
                  <a:pt x="1977136" y="194905"/>
                </a:lnTo>
                <a:lnTo>
                  <a:pt x="0" y="194905"/>
                </a:lnTo>
                <a:lnTo>
                  <a:pt x="0" y="881099"/>
                </a:lnTo>
                <a:lnTo>
                  <a:pt x="97104" y="881264"/>
                </a:lnTo>
                <a:lnTo>
                  <a:pt x="2190134" y="881226"/>
                </a:lnTo>
                <a:lnTo>
                  <a:pt x="2391625" y="587373"/>
                </a:lnTo>
                <a:lnTo>
                  <a:pt x="2397707" y="576516"/>
                </a:lnTo>
                <a:lnTo>
                  <a:pt x="2402000" y="564408"/>
                </a:lnTo>
                <a:lnTo>
                  <a:pt x="2404518" y="551458"/>
                </a:lnTo>
                <a:lnTo>
                  <a:pt x="2405278" y="538072"/>
                </a:lnTo>
                <a:lnTo>
                  <a:pt x="2404518" y="524691"/>
                </a:lnTo>
                <a:lnTo>
                  <a:pt x="2391625" y="488770"/>
                </a:lnTo>
                <a:lnTo>
                  <a:pt x="2068271" y="17219"/>
                </a:lnTo>
                <a:lnTo>
                  <a:pt x="2055289" y="2789"/>
                </a:lnTo>
                <a:lnTo>
                  <a:pt x="2044633" y="0"/>
                </a:lnTo>
                <a:close/>
              </a:path>
            </a:pathLst>
          </a:custGeom>
          <a:solidFill>
            <a:srgbClr val="33C9E9"/>
          </a:solidFill>
        </p:spPr>
        <p:txBody>
          <a:bodyPr wrap="square" lIns="0" tIns="0" rIns="0" bIns="0" rtlCol="0"/>
          <a:lstStyle/>
          <a:p>
            <a:endParaRPr sz="1798" dirty="0"/>
          </a:p>
        </p:txBody>
      </p:sp>
      <p:sp>
        <p:nvSpPr>
          <p:cNvPr id="18" name="object 18"/>
          <p:cNvSpPr txBox="1"/>
          <p:nvPr/>
        </p:nvSpPr>
        <p:spPr>
          <a:xfrm>
            <a:off x="406512" y="1367941"/>
            <a:ext cx="1480263" cy="341211"/>
          </a:xfrm>
          <a:prstGeom prst="rect">
            <a:avLst/>
          </a:prstGeom>
        </p:spPr>
        <p:txBody>
          <a:bodyPr vert="horz" wrap="square" lIns="0" tIns="12684" rIns="0" bIns="0" rtlCol="0">
            <a:spAutoFit/>
          </a:bodyPr>
          <a:lstStyle/>
          <a:p>
            <a:pPr marL="12685">
              <a:lnSpc>
                <a:spcPts val="1418"/>
              </a:lnSpc>
              <a:spcBef>
                <a:spcPts val="100"/>
              </a:spcBef>
            </a:pPr>
            <a:r>
              <a:rPr sz="1199" b="1" dirty="0">
                <a:solidFill>
                  <a:srgbClr val="FFFFFF"/>
                </a:solidFill>
                <a:latin typeface="Calibri"/>
                <a:cs typeface="Calibri"/>
              </a:rPr>
              <a:t>Up to 85% Shares</a:t>
            </a:r>
            <a:r>
              <a:rPr sz="1199" b="1" spc="-95" dirty="0">
                <a:solidFill>
                  <a:srgbClr val="FFFFFF"/>
                </a:solidFill>
                <a:latin typeface="Calibri"/>
                <a:cs typeface="Calibri"/>
              </a:rPr>
              <a:t> </a:t>
            </a:r>
            <a:r>
              <a:rPr sz="1199" b="1" dirty="0">
                <a:solidFill>
                  <a:srgbClr val="FFFFFF"/>
                </a:solidFill>
                <a:latin typeface="Calibri"/>
                <a:cs typeface="Calibri"/>
              </a:rPr>
              <a:t>Fund</a:t>
            </a:r>
            <a:endParaRPr sz="1199" dirty="0">
              <a:latin typeface="Calibri"/>
              <a:cs typeface="Calibri"/>
            </a:endParaRPr>
          </a:p>
          <a:p>
            <a:pPr marL="12685">
              <a:lnSpc>
                <a:spcPts val="1179"/>
              </a:lnSpc>
            </a:pPr>
            <a:r>
              <a:rPr sz="999" spc="-10" dirty="0">
                <a:solidFill>
                  <a:srgbClr val="FFFFFF"/>
                </a:solidFill>
                <a:latin typeface="Calibri"/>
                <a:cs typeface="Calibri"/>
              </a:rPr>
              <a:t>Objective: </a:t>
            </a:r>
            <a:r>
              <a:rPr sz="999" spc="-5" dirty="0">
                <a:solidFill>
                  <a:srgbClr val="FFFFFF"/>
                </a:solidFill>
                <a:latin typeface="Calibri"/>
                <a:cs typeface="Calibri"/>
              </a:rPr>
              <a:t>CPI </a:t>
            </a:r>
            <a:r>
              <a:rPr sz="999" dirty="0">
                <a:solidFill>
                  <a:srgbClr val="FFFFFF"/>
                </a:solidFill>
                <a:latin typeface="Calibri"/>
                <a:cs typeface="Calibri"/>
              </a:rPr>
              <a:t>+</a:t>
            </a:r>
            <a:r>
              <a:rPr sz="999" spc="-10" dirty="0">
                <a:solidFill>
                  <a:srgbClr val="FFFFFF"/>
                </a:solidFill>
                <a:latin typeface="Calibri"/>
                <a:cs typeface="Calibri"/>
              </a:rPr>
              <a:t> </a:t>
            </a:r>
            <a:r>
              <a:rPr lang="en-GB" sz="999" spc="-10" dirty="0">
                <a:solidFill>
                  <a:srgbClr val="FFFFFF"/>
                </a:solidFill>
                <a:latin typeface="Calibri"/>
                <a:cs typeface="Calibri"/>
              </a:rPr>
              <a:t>3.5%</a:t>
            </a:r>
            <a:endParaRPr sz="999" dirty="0">
              <a:latin typeface="Calibri"/>
              <a:cs typeface="Calibri"/>
            </a:endParaRPr>
          </a:p>
        </p:txBody>
      </p:sp>
      <p:sp>
        <p:nvSpPr>
          <p:cNvPr id="19" name="object 19"/>
          <p:cNvSpPr txBox="1"/>
          <p:nvPr/>
        </p:nvSpPr>
        <p:spPr>
          <a:xfrm>
            <a:off x="4886272" y="1367941"/>
            <a:ext cx="1349614" cy="341211"/>
          </a:xfrm>
          <a:prstGeom prst="rect">
            <a:avLst/>
          </a:prstGeom>
        </p:spPr>
        <p:txBody>
          <a:bodyPr vert="horz" wrap="square" lIns="0" tIns="12684" rIns="0" bIns="0" rtlCol="0">
            <a:spAutoFit/>
          </a:bodyPr>
          <a:lstStyle/>
          <a:p>
            <a:pPr marL="12685">
              <a:lnSpc>
                <a:spcPts val="1418"/>
              </a:lnSpc>
              <a:spcBef>
                <a:spcPts val="100"/>
              </a:spcBef>
            </a:pPr>
            <a:r>
              <a:rPr sz="1199" b="1" spc="-10" dirty="0">
                <a:solidFill>
                  <a:srgbClr val="FFFFFF"/>
                </a:solidFill>
                <a:latin typeface="Calibri"/>
                <a:cs typeface="Calibri"/>
              </a:rPr>
              <a:t>Pre-Retirement</a:t>
            </a:r>
            <a:r>
              <a:rPr sz="1199" b="1" spc="-30" dirty="0">
                <a:solidFill>
                  <a:srgbClr val="FFFFFF"/>
                </a:solidFill>
                <a:latin typeface="Calibri"/>
                <a:cs typeface="Calibri"/>
              </a:rPr>
              <a:t> </a:t>
            </a:r>
            <a:r>
              <a:rPr sz="1199" b="1" dirty="0">
                <a:solidFill>
                  <a:srgbClr val="FFFFFF"/>
                </a:solidFill>
                <a:latin typeface="Calibri"/>
                <a:cs typeface="Calibri"/>
              </a:rPr>
              <a:t>Fund</a:t>
            </a:r>
            <a:endParaRPr sz="1199" dirty="0">
              <a:latin typeface="Calibri"/>
              <a:cs typeface="Calibri"/>
            </a:endParaRPr>
          </a:p>
          <a:p>
            <a:pPr marL="12685">
              <a:lnSpc>
                <a:spcPts val="1179"/>
              </a:lnSpc>
            </a:pPr>
            <a:r>
              <a:rPr sz="999" spc="-10" dirty="0">
                <a:solidFill>
                  <a:srgbClr val="FFFFFF"/>
                </a:solidFill>
                <a:latin typeface="Calibri"/>
                <a:cs typeface="Calibri"/>
              </a:rPr>
              <a:t>Objective: </a:t>
            </a:r>
            <a:r>
              <a:rPr sz="999" spc="-5" dirty="0">
                <a:solidFill>
                  <a:srgbClr val="FFFFFF"/>
                </a:solidFill>
                <a:latin typeface="Calibri"/>
                <a:cs typeface="Calibri"/>
              </a:rPr>
              <a:t>CPI </a:t>
            </a:r>
            <a:r>
              <a:rPr sz="999" dirty="0">
                <a:solidFill>
                  <a:srgbClr val="FFFFFF"/>
                </a:solidFill>
                <a:latin typeface="Calibri"/>
                <a:cs typeface="Calibri"/>
              </a:rPr>
              <a:t>+</a:t>
            </a:r>
            <a:r>
              <a:rPr sz="999" spc="-10" dirty="0">
                <a:solidFill>
                  <a:srgbClr val="FFFFFF"/>
                </a:solidFill>
                <a:latin typeface="Calibri"/>
                <a:cs typeface="Calibri"/>
              </a:rPr>
              <a:t> </a:t>
            </a:r>
            <a:r>
              <a:rPr lang="en-GB" sz="999" spc="-10" dirty="0">
                <a:solidFill>
                  <a:srgbClr val="FFFFFF"/>
                </a:solidFill>
                <a:latin typeface="Calibri"/>
                <a:cs typeface="Calibri"/>
              </a:rPr>
              <a:t>0.5</a:t>
            </a:r>
            <a:r>
              <a:rPr sz="999" dirty="0">
                <a:solidFill>
                  <a:srgbClr val="FFFFFF"/>
                </a:solidFill>
                <a:latin typeface="Calibri"/>
                <a:cs typeface="Calibri"/>
              </a:rPr>
              <a:t>%</a:t>
            </a:r>
            <a:endParaRPr sz="999" dirty="0">
              <a:latin typeface="Calibri"/>
              <a:cs typeface="Calibri"/>
            </a:endParaRPr>
          </a:p>
        </p:txBody>
      </p:sp>
      <p:sp>
        <p:nvSpPr>
          <p:cNvPr id="20" name="object 20"/>
          <p:cNvSpPr txBox="1"/>
          <p:nvPr/>
        </p:nvSpPr>
        <p:spPr>
          <a:xfrm>
            <a:off x="2705037" y="1367941"/>
            <a:ext cx="1477091" cy="507374"/>
          </a:xfrm>
          <a:prstGeom prst="rect">
            <a:avLst/>
          </a:prstGeom>
        </p:spPr>
        <p:txBody>
          <a:bodyPr vert="horz" wrap="square" lIns="0" tIns="43127" rIns="0" bIns="0" rtlCol="0">
            <a:spAutoFit/>
          </a:bodyPr>
          <a:lstStyle/>
          <a:p>
            <a:pPr marL="12685" marR="5074">
              <a:lnSpc>
                <a:spcPts val="1199"/>
              </a:lnSpc>
              <a:spcBef>
                <a:spcPts val="340"/>
              </a:spcBef>
            </a:pPr>
            <a:r>
              <a:rPr sz="1199" b="1" spc="-5" dirty="0">
                <a:solidFill>
                  <a:srgbClr val="FFFFFF"/>
                </a:solidFill>
                <a:latin typeface="Calibri"/>
                <a:cs typeface="Calibri"/>
              </a:rPr>
              <a:t>Gradual </a:t>
            </a:r>
            <a:r>
              <a:rPr lang="en-GB" sz="1199" b="1" spc="-5" dirty="0">
                <a:solidFill>
                  <a:srgbClr val="FFFFFF"/>
                </a:solidFill>
                <a:latin typeface="Calibri"/>
                <a:cs typeface="Calibri"/>
              </a:rPr>
              <a:t>d</a:t>
            </a:r>
            <a:r>
              <a:rPr sz="1199" b="1" spc="-5" dirty="0">
                <a:solidFill>
                  <a:srgbClr val="FFFFFF"/>
                </a:solidFill>
                <a:latin typeface="Calibri"/>
                <a:cs typeface="Calibri"/>
              </a:rPr>
              <a:t>e-risking  </a:t>
            </a:r>
            <a:r>
              <a:rPr sz="999" dirty="0">
                <a:solidFill>
                  <a:srgbClr val="FFFFFF"/>
                </a:solidFill>
                <a:latin typeface="Calibri"/>
                <a:cs typeface="Calibri"/>
              </a:rPr>
              <a:t>Investment </a:t>
            </a:r>
            <a:r>
              <a:rPr sz="999" spc="-10" dirty="0">
                <a:solidFill>
                  <a:srgbClr val="FFFFFF"/>
                </a:solidFill>
                <a:latin typeface="Calibri"/>
                <a:cs typeface="Calibri"/>
              </a:rPr>
              <a:t>objective</a:t>
            </a:r>
            <a:r>
              <a:rPr sz="999" spc="-60" dirty="0">
                <a:solidFill>
                  <a:srgbClr val="FFFFFF"/>
                </a:solidFill>
                <a:latin typeface="Calibri"/>
                <a:cs typeface="Calibri"/>
              </a:rPr>
              <a:t> </a:t>
            </a:r>
            <a:r>
              <a:rPr sz="999" dirty="0">
                <a:solidFill>
                  <a:srgbClr val="FFFFFF"/>
                </a:solidFill>
                <a:latin typeface="Calibri"/>
                <a:cs typeface="Calibri"/>
              </a:rPr>
              <a:t>moves  </a:t>
            </a:r>
            <a:r>
              <a:rPr sz="999" spc="-5" dirty="0">
                <a:solidFill>
                  <a:srgbClr val="FFFFFF"/>
                </a:solidFill>
                <a:latin typeface="Calibri"/>
                <a:cs typeface="Calibri"/>
              </a:rPr>
              <a:t>from CPI+</a:t>
            </a:r>
            <a:r>
              <a:rPr lang="en-GB" sz="999" spc="-5" dirty="0">
                <a:solidFill>
                  <a:srgbClr val="FFFFFF"/>
                </a:solidFill>
                <a:latin typeface="Calibri"/>
                <a:cs typeface="Calibri"/>
              </a:rPr>
              <a:t>3.5</a:t>
            </a:r>
            <a:r>
              <a:rPr sz="999" spc="-5" dirty="0">
                <a:solidFill>
                  <a:srgbClr val="FFFFFF"/>
                </a:solidFill>
                <a:latin typeface="Calibri"/>
                <a:cs typeface="Calibri"/>
              </a:rPr>
              <a:t>% </a:t>
            </a:r>
            <a:r>
              <a:rPr sz="999" dirty="0">
                <a:solidFill>
                  <a:srgbClr val="FFFFFF"/>
                </a:solidFill>
                <a:latin typeface="Calibri"/>
                <a:cs typeface="Calibri"/>
              </a:rPr>
              <a:t>to</a:t>
            </a:r>
            <a:r>
              <a:rPr sz="999" spc="-25" dirty="0">
                <a:solidFill>
                  <a:srgbClr val="FFFFFF"/>
                </a:solidFill>
                <a:latin typeface="Calibri"/>
                <a:cs typeface="Calibri"/>
              </a:rPr>
              <a:t> </a:t>
            </a:r>
            <a:r>
              <a:rPr sz="999" spc="-5" dirty="0">
                <a:solidFill>
                  <a:srgbClr val="FFFFFF"/>
                </a:solidFill>
                <a:latin typeface="Calibri"/>
                <a:cs typeface="Calibri"/>
              </a:rPr>
              <a:t>CPI+</a:t>
            </a:r>
            <a:r>
              <a:rPr lang="en-GB" sz="999" spc="-5" dirty="0">
                <a:solidFill>
                  <a:srgbClr val="FFFFFF"/>
                </a:solidFill>
                <a:latin typeface="Calibri"/>
                <a:cs typeface="Calibri"/>
              </a:rPr>
              <a:t>0.5</a:t>
            </a:r>
            <a:r>
              <a:rPr sz="999" spc="-5" dirty="0">
                <a:solidFill>
                  <a:srgbClr val="FFFFFF"/>
                </a:solidFill>
                <a:latin typeface="Calibri"/>
                <a:cs typeface="Calibri"/>
              </a:rPr>
              <a:t>%</a:t>
            </a:r>
            <a:endParaRPr sz="999" dirty="0">
              <a:latin typeface="Calibri"/>
              <a:cs typeface="Calibri"/>
            </a:endParaRPr>
          </a:p>
        </p:txBody>
      </p:sp>
      <p:sp>
        <p:nvSpPr>
          <p:cNvPr id="21" name="object 21"/>
          <p:cNvSpPr txBox="1"/>
          <p:nvPr/>
        </p:nvSpPr>
        <p:spPr>
          <a:xfrm>
            <a:off x="2540834" y="854239"/>
            <a:ext cx="1120661" cy="299350"/>
          </a:xfrm>
          <a:prstGeom prst="rect">
            <a:avLst/>
          </a:prstGeom>
        </p:spPr>
        <p:txBody>
          <a:bodyPr vert="horz" wrap="square" lIns="0" tIns="12684" rIns="0" bIns="0" rtlCol="0">
            <a:spAutoFit/>
          </a:bodyPr>
          <a:lstStyle/>
          <a:p>
            <a:pPr marL="12685" marR="5074">
              <a:spcBef>
                <a:spcPts val="100"/>
              </a:spcBef>
            </a:pPr>
            <a:r>
              <a:rPr sz="899" spc="-5" dirty="0">
                <a:solidFill>
                  <a:srgbClr val="4A4A49"/>
                </a:solidFill>
                <a:latin typeface="Calibri"/>
                <a:cs typeface="Calibri"/>
              </a:rPr>
              <a:t>Starts </a:t>
            </a:r>
            <a:r>
              <a:rPr sz="899" dirty="0">
                <a:solidFill>
                  <a:srgbClr val="4A4A49"/>
                </a:solidFill>
                <a:latin typeface="Calibri"/>
                <a:cs typeface="Calibri"/>
              </a:rPr>
              <a:t>15 years </a:t>
            </a:r>
            <a:r>
              <a:rPr sz="899" spc="-5" dirty="0">
                <a:solidFill>
                  <a:srgbClr val="4A4A49"/>
                </a:solidFill>
                <a:latin typeface="Calibri"/>
                <a:cs typeface="Calibri"/>
              </a:rPr>
              <a:t>before  </a:t>
            </a:r>
            <a:r>
              <a:rPr sz="899" dirty="0">
                <a:solidFill>
                  <a:srgbClr val="4A4A49"/>
                </a:solidFill>
                <a:latin typeface="Calibri"/>
                <a:cs typeface="Calibri"/>
              </a:rPr>
              <a:t>chosen </a:t>
            </a:r>
            <a:r>
              <a:rPr sz="899" spc="-5" dirty="0">
                <a:solidFill>
                  <a:srgbClr val="4A4A49"/>
                </a:solidFill>
                <a:latin typeface="Calibri"/>
                <a:cs typeface="Calibri"/>
              </a:rPr>
              <a:t>retirement</a:t>
            </a:r>
            <a:r>
              <a:rPr sz="899" spc="-55" dirty="0">
                <a:solidFill>
                  <a:srgbClr val="4A4A49"/>
                </a:solidFill>
                <a:latin typeface="Calibri"/>
                <a:cs typeface="Calibri"/>
              </a:rPr>
              <a:t> </a:t>
            </a:r>
            <a:r>
              <a:rPr sz="899" spc="-5" dirty="0">
                <a:solidFill>
                  <a:srgbClr val="4A4A49"/>
                </a:solidFill>
                <a:latin typeface="Calibri"/>
                <a:cs typeface="Calibri"/>
              </a:rPr>
              <a:t>date</a:t>
            </a:r>
            <a:endParaRPr sz="899" dirty="0">
              <a:latin typeface="Calibri"/>
              <a:cs typeface="Calibri"/>
            </a:endParaRPr>
          </a:p>
        </p:txBody>
      </p:sp>
      <p:sp>
        <p:nvSpPr>
          <p:cNvPr id="22" name="object 22"/>
          <p:cNvSpPr txBox="1"/>
          <p:nvPr/>
        </p:nvSpPr>
        <p:spPr>
          <a:xfrm>
            <a:off x="4549691" y="854239"/>
            <a:ext cx="1480897" cy="299350"/>
          </a:xfrm>
          <a:prstGeom prst="rect">
            <a:avLst/>
          </a:prstGeom>
        </p:spPr>
        <p:txBody>
          <a:bodyPr vert="horz" wrap="square" lIns="0" tIns="12684" rIns="0" bIns="0" rtlCol="0">
            <a:spAutoFit/>
          </a:bodyPr>
          <a:lstStyle/>
          <a:p>
            <a:pPr marL="12685" marR="5074">
              <a:spcBef>
                <a:spcPts val="100"/>
              </a:spcBef>
            </a:pPr>
            <a:r>
              <a:rPr sz="899" spc="-5" dirty="0">
                <a:solidFill>
                  <a:srgbClr val="4A4A49"/>
                </a:solidFill>
                <a:latin typeface="Calibri"/>
                <a:cs typeface="Calibri"/>
              </a:rPr>
              <a:t>Automatically </a:t>
            </a:r>
            <a:r>
              <a:rPr sz="899" dirty="0">
                <a:solidFill>
                  <a:srgbClr val="4A4A49"/>
                </a:solidFill>
                <a:latin typeface="Calibri"/>
                <a:cs typeface="Calibri"/>
              </a:rPr>
              <a:t>moves  </a:t>
            </a:r>
            <a:r>
              <a:rPr sz="899" spc="-5" dirty="0">
                <a:solidFill>
                  <a:srgbClr val="4A4A49"/>
                </a:solidFill>
                <a:latin typeface="Calibri"/>
                <a:cs typeface="Calibri"/>
              </a:rPr>
              <a:t>investments </a:t>
            </a:r>
            <a:r>
              <a:rPr sz="899" dirty="0">
                <a:solidFill>
                  <a:srgbClr val="4A4A49"/>
                </a:solidFill>
                <a:latin typeface="Calibri"/>
                <a:cs typeface="Calibri"/>
              </a:rPr>
              <a:t>to </a:t>
            </a:r>
            <a:r>
              <a:rPr sz="899" spc="-5" dirty="0">
                <a:solidFill>
                  <a:srgbClr val="4A4A49"/>
                </a:solidFill>
                <a:latin typeface="Calibri"/>
                <a:cs typeface="Calibri"/>
              </a:rPr>
              <a:t>lower </a:t>
            </a:r>
            <a:r>
              <a:rPr sz="899" dirty="0">
                <a:solidFill>
                  <a:srgbClr val="4A4A49"/>
                </a:solidFill>
                <a:latin typeface="Calibri"/>
                <a:cs typeface="Calibri"/>
              </a:rPr>
              <a:t>risk</a:t>
            </a:r>
            <a:r>
              <a:rPr sz="899" spc="-80" dirty="0">
                <a:solidFill>
                  <a:srgbClr val="4A4A49"/>
                </a:solidFill>
                <a:latin typeface="Calibri"/>
                <a:cs typeface="Calibri"/>
              </a:rPr>
              <a:t> </a:t>
            </a:r>
            <a:r>
              <a:rPr sz="899" spc="-5" dirty="0">
                <a:solidFill>
                  <a:srgbClr val="4A4A49"/>
                </a:solidFill>
                <a:latin typeface="Calibri"/>
                <a:cs typeface="Calibri"/>
              </a:rPr>
              <a:t>funds</a:t>
            </a:r>
            <a:endParaRPr sz="899" dirty="0">
              <a:latin typeface="Calibri"/>
              <a:cs typeface="Calibri"/>
            </a:endParaRPr>
          </a:p>
        </p:txBody>
      </p:sp>
      <p:graphicFrame>
        <p:nvGraphicFramePr>
          <p:cNvPr id="58" name="Chart 57">
            <a:extLst>
              <a:ext uri="{FF2B5EF4-FFF2-40B4-BE49-F238E27FC236}">
                <a16:creationId xmlns:a16="http://schemas.microsoft.com/office/drawing/2014/main" id="{9A1B7231-C893-4A2D-942A-801F6F95843F}"/>
              </a:ext>
            </a:extLst>
          </p:cNvPr>
          <p:cNvGraphicFramePr>
            <a:graphicFrameLocks/>
          </p:cNvGraphicFramePr>
          <p:nvPr/>
        </p:nvGraphicFramePr>
        <p:xfrm>
          <a:off x="157850" y="2612855"/>
          <a:ext cx="6306288" cy="1821165"/>
        </p:xfrm>
        <a:graphic>
          <a:graphicData uri="http://schemas.openxmlformats.org/drawingml/2006/chart">
            <c:chart xmlns:c="http://schemas.openxmlformats.org/drawingml/2006/chart" xmlns:r="http://schemas.openxmlformats.org/officeDocument/2006/relationships" r:id="rId3"/>
          </a:graphicData>
        </a:graphic>
      </p:graphicFrame>
      <p:sp>
        <p:nvSpPr>
          <p:cNvPr id="59" name="object 3">
            <a:extLst>
              <a:ext uri="{FF2B5EF4-FFF2-40B4-BE49-F238E27FC236}">
                <a16:creationId xmlns:a16="http://schemas.microsoft.com/office/drawing/2014/main" id="{18AE3EE5-5D17-5743-8EDB-5C9BEE73FA33}"/>
              </a:ext>
            </a:extLst>
          </p:cNvPr>
          <p:cNvSpPr txBox="1">
            <a:spLocks/>
          </p:cNvSpPr>
          <p:nvPr/>
        </p:nvSpPr>
        <p:spPr>
          <a:xfrm>
            <a:off x="1480997" y="4549052"/>
            <a:ext cx="3925169" cy="181876"/>
          </a:xfrm>
          <a:prstGeom prst="rect">
            <a:avLst/>
          </a:prstGeom>
        </p:spPr>
        <p:txBody>
          <a:bodyPr vert="horz" wrap="square" lIns="0" tIns="12684" rIns="0" bIns="0" rtlCol="0">
            <a:spAutoFit/>
          </a:bodyPr>
          <a:lstStyle>
            <a:lvl1pPr>
              <a:defRPr sz="3200" b="1" i="0">
                <a:solidFill>
                  <a:srgbClr val="7F8084"/>
                </a:solidFill>
                <a:latin typeface="Calibri"/>
                <a:ea typeface="+mj-ea"/>
                <a:cs typeface="Calibri"/>
              </a:defRPr>
            </a:lvl1pPr>
          </a:lstStyle>
          <a:p>
            <a:pPr marL="12685" algn="ctr">
              <a:spcBef>
                <a:spcPts val="100"/>
              </a:spcBef>
            </a:pPr>
            <a:r>
              <a:rPr lang="en-GB" sz="1099" b="0" kern="0" spc="-5" dirty="0"/>
              <a:t>Age</a:t>
            </a:r>
            <a:endParaRPr lang="en-GB" sz="1099" b="0" kern="0" dirty="0"/>
          </a:p>
        </p:txBody>
      </p:sp>
      <p:graphicFrame>
        <p:nvGraphicFramePr>
          <p:cNvPr id="29" name="Chart 28">
            <a:extLst>
              <a:ext uri="{FF2B5EF4-FFF2-40B4-BE49-F238E27FC236}">
                <a16:creationId xmlns:a16="http://schemas.microsoft.com/office/drawing/2014/main" id="{60638007-56D1-1847-8B5F-ABD1C1C04B0D}"/>
              </a:ext>
            </a:extLst>
          </p:cNvPr>
          <p:cNvGraphicFramePr>
            <a:graphicFrameLocks/>
          </p:cNvGraphicFramePr>
          <p:nvPr/>
        </p:nvGraphicFramePr>
        <p:xfrm>
          <a:off x="-759020" y="1751132"/>
          <a:ext cx="8842745" cy="2827103"/>
        </p:xfrm>
        <a:graphic>
          <a:graphicData uri="http://schemas.openxmlformats.org/drawingml/2006/chart">
            <c:chart xmlns:c="http://schemas.openxmlformats.org/drawingml/2006/chart" xmlns:r="http://schemas.openxmlformats.org/officeDocument/2006/relationships" r:id="rId4"/>
          </a:graphicData>
        </a:graphic>
      </p:graphicFrame>
      <p:sp>
        <p:nvSpPr>
          <p:cNvPr id="31" name="Rectangle 30">
            <a:extLst>
              <a:ext uri="{FF2B5EF4-FFF2-40B4-BE49-F238E27FC236}">
                <a16:creationId xmlns:a16="http://schemas.microsoft.com/office/drawing/2014/main" id="{AF14212C-609D-6F4B-B30D-1F763A384042}"/>
              </a:ext>
            </a:extLst>
          </p:cNvPr>
          <p:cNvSpPr/>
          <p:nvPr/>
        </p:nvSpPr>
        <p:spPr>
          <a:xfrm>
            <a:off x="198209" y="4719889"/>
            <a:ext cx="4566363" cy="184666"/>
          </a:xfrm>
          <a:prstGeom prst="rect">
            <a:avLst/>
          </a:prstGeom>
        </p:spPr>
        <p:txBody>
          <a:bodyPr>
            <a:spAutoFit/>
          </a:bodyPr>
          <a:lstStyle/>
          <a:p>
            <a:pPr marL="10104" marR="4042" defTabSz="727489">
              <a:spcBef>
                <a:spcPts val="56"/>
              </a:spcBef>
            </a:pPr>
            <a:r>
              <a:rPr lang="en-GB" sz="600" spc="-4" dirty="0">
                <a:solidFill>
                  <a:srgbClr val="4A4A49"/>
                </a:solidFill>
                <a:cs typeface="Calibri"/>
              </a:rPr>
              <a:t>Source B&amp;CE 31 March 2022</a:t>
            </a:r>
            <a:endParaRPr lang="en-GB" sz="700" dirty="0">
              <a:solidFill>
                <a:prstClr val="black"/>
              </a:solidFill>
              <a:cs typeface="Calibri"/>
            </a:endParaRPr>
          </a:p>
        </p:txBody>
      </p:sp>
      <p:graphicFrame>
        <p:nvGraphicFramePr>
          <p:cNvPr id="24" name="Chart 23">
            <a:extLst>
              <a:ext uri="{FF2B5EF4-FFF2-40B4-BE49-F238E27FC236}">
                <a16:creationId xmlns:a16="http://schemas.microsoft.com/office/drawing/2014/main" id="{D77C3539-2F9F-E446-84B0-EA84D710EC71}"/>
              </a:ext>
            </a:extLst>
          </p:cNvPr>
          <p:cNvGraphicFramePr>
            <a:graphicFrameLocks/>
          </p:cNvGraphicFramePr>
          <p:nvPr/>
        </p:nvGraphicFramePr>
        <p:xfrm>
          <a:off x="-70468" y="2612854"/>
          <a:ext cx="8904407" cy="1944673"/>
        </p:xfrm>
        <a:graphic>
          <a:graphicData uri="http://schemas.openxmlformats.org/drawingml/2006/chart">
            <c:chart xmlns:c="http://schemas.openxmlformats.org/drawingml/2006/chart" xmlns:r="http://schemas.openxmlformats.org/officeDocument/2006/relationships" r:id="rId5"/>
          </a:graphicData>
        </a:graphic>
      </p:graphicFrame>
      <p:sp>
        <p:nvSpPr>
          <p:cNvPr id="5" name="Title 4">
            <a:extLst>
              <a:ext uri="{FF2B5EF4-FFF2-40B4-BE49-F238E27FC236}">
                <a16:creationId xmlns:a16="http://schemas.microsoft.com/office/drawing/2014/main" id="{9804F2D2-C5FA-5245-9D48-66982B42FE30}"/>
              </a:ext>
            </a:extLst>
          </p:cNvPr>
          <p:cNvSpPr>
            <a:spLocks noGrp="1"/>
          </p:cNvSpPr>
          <p:nvPr>
            <p:ph type="title"/>
          </p:nvPr>
        </p:nvSpPr>
        <p:spPr/>
        <p:txBody>
          <a:bodyPr/>
          <a:lstStyle/>
          <a:p>
            <a:r>
              <a:rPr lang="en-US" dirty="0"/>
              <a:t> </a:t>
            </a:r>
          </a:p>
        </p:txBody>
      </p:sp>
      <p:sp>
        <p:nvSpPr>
          <p:cNvPr id="26" name="object 3">
            <a:extLst>
              <a:ext uri="{FF2B5EF4-FFF2-40B4-BE49-F238E27FC236}">
                <a16:creationId xmlns:a16="http://schemas.microsoft.com/office/drawing/2014/main" id="{8519DCEB-3E27-B34E-91FB-5DB190ED3A1E}"/>
              </a:ext>
            </a:extLst>
          </p:cNvPr>
          <p:cNvSpPr txBox="1">
            <a:spLocks/>
          </p:cNvSpPr>
          <p:nvPr/>
        </p:nvSpPr>
        <p:spPr>
          <a:xfrm>
            <a:off x="377329" y="230292"/>
            <a:ext cx="3925169" cy="443247"/>
          </a:xfrm>
          <a:prstGeom prst="rect">
            <a:avLst/>
          </a:prstGeom>
        </p:spPr>
        <p:txBody>
          <a:bodyPr vert="horz" wrap="square" lIns="0" tIns="12684" rIns="0" bIns="0" rtlCol="0" anchor="ctr">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685">
              <a:spcBef>
                <a:spcPts val="100"/>
              </a:spcBef>
            </a:pPr>
            <a:r>
              <a:rPr lang="en-GB" sz="2797" spc="-5">
                <a:solidFill>
                  <a:schemeClr val="bg1">
                    <a:lumMod val="50000"/>
                  </a:schemeClr>
                </a:solidFill>
              </a:rPr>
              <a:t>Default investment proﬁle </a:t>
            </a:r>
            <a:endParaRPr lang="en-GB" sz="2797" dirty="0"/>
          </a:p>
        </p:txBody>
      </p:sp>
      <p:sp>
        <p:nvSpPr>
          <p:cNvPr id="27" name="Holder 4">
            <a:extLst>
              <a:ext uri="{FF2B5EF4-FFF2-40B4-BE49-F238E27FC236}">
                <a16:creationId xmlns:a16="http://schemas.microsoft.com/office/drawing/2014/main" id="{DE4AB35F-F004-C740-8571-6833DEA41D20}"/>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ular Callout 10">
            <a:extLst>
              <a:ext uri="{FF2B5EF4-FFF2-40B4-BE49-F238E27FC236}">
                <a16:creationId xmlns:a16="http://schemas.microsoft.com/office/drawing/2014/main" id="{C2E76ACD-1551-DE4A-B26D-9CF5DB52F7DE}"/>
              </a:ext>
            </a:extLst>
          </p:cNvPr>
          <p:cNvSpPr>
            <a:spLocks noChangeArrowheads="1"/>
          </p:cNvSpPr>
          <p:nvPr/>
        </p:nvSpPr>
        <p:spPr bwMode="auto">
          <a:xfrm>
            <a:off x="280988" y="4525213"/>
            <a:ext cx="1750439" cy="194676"/>
          </a:xfrm>
          <a:prstGeom prst="wedgeRoundRectCallout">
            <a:avLst>
              <a:gd name="adj1" fmla="val 36275"/>
              <a:gd name="adj2" fmla="val 38818"/>
              <a:gd name="adj3" fmla="val 16667"/>
            </a:avLst>
          </a:prstGeom>
          <a:solidFill>
            <a:schemeClr val="bg1"/>
          </a:solidFill>
          <a:ln w="12700" algn="ctr">
            <a:solidFill>
              <a:srgbClr val="00BCE4"/>
            </a:solidFill>
            <a:round/>
            <a:headEnd/>
            <a:tailEnd/>
          </a:ln>
        </p:spPr>
        <p:txBody>
          <a:bodyPr lIns="45514" tIns="45514" rIns="45514" bIns="45514"/>
          <a:lstStyle/>
          <a:p>
            <a:pPr defTabSz="464068">
              <a:lnSpc>
                <a:spcPts val="739"/>
              </a:lnSpc>
              <a:spcAft>
                <a:spcPts val="739"/>
              </a:spcAft>
              <a:buClr>
                <a:srgbClr val="00BCE4"/>
              </a:buClr>
              <a:defRPr/>
            </a:pPr>
            <a:r>
              <a:rPr lang="en-GB" sz="699" b="1" dirty="0">
                <a:solidFill>
                  <a:schemeClr val="tx1">
                    <a:lumMod val="50000"/>
                  </a:schemeClr>
                </a:solidFill>
                <a:latin typeface="Calibri" panose="020F0502020204030204" pitchFamily="34" charset="0"/>
                <a:cs typeface="Calibri" panose="020F0502020204030204" pitchFamily="34" charset="0"/>
              </a:rPr>
              <a:t>ESG = </a:t>
            </a:r>
            <a:r>
              <a:rPr lang="en-GB" sz="699" dirty="0">
                <a:solidFill>
                  <a:schemeClr val="tx1">
                    <a:lumMod val="50000"/>
                  </a:schemeClr>
                </a:solidFill>
                <a:latin typeface="Calibri" panose="020F0502020204030204" pitchFamily="34" charset="0"/>
                <a:cs typeface="Calibri" panose="020F0502020204030204" pitchFamily="34" charset="0"/>
              </a:rPr>
              <a:t>Environmental, Social and Governance</a:t>
            </a:r>
          </a:p>
        </p:txBody>
      </p:sp>
      <p:sp>
        <p:nvSpPr>
          <p:cNvPr id="17" name="object 4">
            <a:extLst>
              <a:ext uri="{FF2B5EF4-FFF2-40B4-BE49-F238E27FC236}">
                <a16:creationId xmlns:a16="http://schemas.microsoft.com/office/drawing/2014/main" id="{FF95AA32-C720-1B47-9370-6D19B3A0A491}"/>
              </a:ext>
            </a:extLst>
          </p:cNvPr>
          <p:cNvSpPr txBox="1">
            <a:spLocks/>
          </p:cNvSpPr>
          <p:nvPr/>
        </p:nvSpPr>
        <p:spPr>
          <a:xfrm>
            <a:off x="377335" y="226127"/>
            <a:ext cx="7010589" cy="763370"/>
          </a:xfrm>
          <a:prstGeom prst="rect">
            <a:avLst/>
          </a:prstGeom>
        </p:spPr>
        <p:txBody>
          <a:bodyPr vert="horz" wrap="square" lIns="0" tIns="12684" rIns="0" bIns="0" rtlCol="0">
            <a:spAutoFit/>
          </a:bodyPr>
          <a:lstStyle>
            <a:lvl1pPr>
              <a:defRPr>
                <a:latin typeface="+mj-lt"/>
                <a:ea typeface="+mj-ea"/>
                <a:cs typeface="+mj-cs"/>
              </a:defRPr>
            </a:lvl1pPr>
          </a:lstStyle>
          <a:p>
            <a:pPr marL="12685">
              <a:spcBef>
                <a:spcPts val="100"/>
              </a:spcBef>
            </a:pPr>
            <a:r>
              <a:rPr lang="en-GB" sz="2797" b="1" kern="0" dirty="0">
                <a:solidFill>
                  <a:srgbClr val="7F8084"/>
                </a:solidFill>
              </a:rPr>
              <a:t>Evolution of the default strategy</a:t>
            </a:r>
          </a:p>
          <a:p>
            <a:pPr marL="16490">
              <a:spcBef>
                <a:spcPts val="85"/>
              </a:spcBef>
            </a:pPr>
            <a:r>
              <a:rPr lang="en-GB" sz="1998" kern="0" dirty="0">
                <a:solidFill>
                  <a:srgbClr val="00BBE4"/>
                </a:solidFill>
              </a:rPr>
              <a:t>B&amp;CE Global Investments (up to 85% shares) Fund</a:t>
            </a:r>
            <a:endParaRPr lang="en-GB" sz="1998" kern="0" dirty="0">
              <a:solidFill>
                <a:sysClr val="windowText" lastClr="000000"/>
              </a:solidFill>
            </a:endParaRPr>
          </a:p>
        </p:txBody>
      </p:sp>
      <p:sp>
        <p:nvSpPr>
          <p:cNvPr id="12" name="Holder 4">
            <a:extLst>
              <a:ext uri="{FF2B5EF4-FFF2-40B4-BE49-F238E27FC236}">
                <a16:creationId xmlns:a16="http://schemas.microsoft.com/office/drawing/2014/main" id="{21316B0C-FF8A-7C4B-A561-9669663EB1BD}"/>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graphicFrame>
        <p:nvGraphicFramePr>
          <p:cNvPr id="8" name="Chart 7">
            <a:extLst>
              <a:ext uri="{FF2B5EF4-FFF2-40B4-BE49-F238E27FC236}">
                <a16:creationId xmlns:a16="http://schemas.microsoft.com/office/drawing/2014/main" id="{B5CB2BF1-3A60-C4FA-E3F4-DC468AACD20E}"/>
              </a:ext>
            </a:extLst>
          </p:cNvPr>
          <p:cNvGraphicFramePr>
            <a:graphicFrameLocks/>
          </p:cNvGraphicFramePr>
          <p:nvPr>
            <p:extLst>
              <p:ext uri="{D42A27DB-BD31-4B8C-83A1-F6EECF244321}">
                <p14:modId xmlns:p14="http://schemas.microsoft.com/office/powerpoint/2010/main" val="2588625763"/>
              </p:ext>
            </p:extLst>
          </p:nvPr>
        </p:nvGraphicFramePr>
        <p:xfrm>
          <a:off x="377336" y="1260088"/>
          <a:ext cx="8460006" cy="333979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a:extLst>
              <a:ext uri="{FF2B5EF4-FFF2-40B4-BE49-F238E27FC236}">
                <a16:creationId xmlns:a16="http://schemas.microsoft.com/office/drawing/2014/main" id="{0393F63D-62B4-9B1F-62F2-C3C2E09863DA}"/>
              </a:ext>
            </a:extLst>
          </p:cNvPr>
          <p:cNvSpPr/>
          <p:nvPr/>
        </p:nvSpPr>
        <p:spPr>
          <a:xfrm>
            <a:off x="198209" y="4719889"/>
            <a:ext cx="4566363" cy="184666"/>
          </a:xfrm>
          <a:prstGeom prst="rect">
            <a:avLst/>
          </a:prstGeom>
        </p:spPr>
        <p:txBody>
          <a:bodyPr>
            <a:spAutoFit/>
          </a:bodyPr>
          <a:lstStyle/>
          <a:p>
            <a:pPr marL="10104" marR="4042" defTabSz="727489">
              <a:spcBef>
                <a:spcPts val="56"/>
              </a:spcBef>
            </a:pPr>
            <a:r>
              <a:rPr lang="en-GB" sz="600" spc="-4" dirty="0">
                <a:solidFill>
                  <a:srgbClr val="4A4A49"/>
                </a:solidFill>
                <a:cs typeface="Calibri"/>
              </a:rPr>
              <a:t>Source B&amp;CE 31 March 2022</a:t>
            </a:r>
            <a:endParaRPr lang="en-GB" sz="700" dirty="0">
              <a:solidFill>
                <a:prstClr val="black"/>
              </a:solidFill>
              <a:cs typeface="Calibri"/>
            </a:endParaRPr>
          </a:p>
        </p:txBody>
      </p:sp>
    </p:spTree>
    <p:extLst>
      <p:ext uri="{BB962C8B-B14F-4D97-AF65-F5344CB8AC3E}">
        <p14:creationId xmlns:p14="http://schemas.microsoft.com/office/powerpoint/2010/main" val="45909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7" y="0"/>
            <a:ext cx="9132725" cy="4542896"/>
          </a:xfrm>
          <a:custGeom>
            <a:avLst/>
            <a:gdLst/>
            <a:ahLst/>
            <a:cxnLst/>
            <a:rect l="l" t="t" r="r" b="b"/>
            <a:pathLst>
              <a:path w="9144000" h="4548505">
                <a:moveTo>
                  <a:pt x="0" y="4547895"/>
                </a:moveTo>
                <a:lnTo>
                  <a:pt x="9144000" y="4547895"/>
                </a:lnTo>
                <a:lnTo>
                  <a:pt x="9144000" y="0"/>
                </a:lnTo>
                <a:lnTo>
                  <a:pt x="0" y="0"/>
                </a:lnTo>
                <a:lnTo>
                  <a:pt x="0" y="4547895"/>
                </a:lnTo>
                <a:close/>
              </a:path>
            </a:pathLst>
          </a:custGeom>
          <a:solidFill>
            <a:srgbClr val="00BBE4"/>
          </a:solidFill>
        </p:spPr>
        <p:txBody>
          <a:bodyPr wrap="square" lIns="0" tIns="0" rIns="0" bIns="0" rtlCol="0"/>
          <a:lstStyle/>
          <a:p>
            <a:endParaRPr sz="1798" dirty="0"/>
          </a:p>
        </p:txBody>
      </p:sp>
      <p:sp>
        <p:nvSpPr>
          <p:cNvPr id="18" name="object 18"/>
          <p:cNvSpPr txBox="1">
            <a:spLocks noGrp="1"/>
          </p:cNvSpPr>
          <p:nvPr>
            <p:ph type="title"/>
          </p:nvPr>
        </p:nvSpPr>
        <p:spPr>
          <a:xfrm>
            <a:off x="377348" y="226134"/>
            <a:ext cx="5231656" cy="806724"/>
          </a:xfrm>
          <a:prstGeom prst="rect">
            <a:avLst/>
          </a:prstGeom>
        </p:spPr>
        <p:txBody>
          <a:bodyPr vert="horz" wrap="square" lIns="0" tIns="83717" rIns="0" bIns="0" rtlCol="0" anchor="ctr">
            <a:spAutoFit/>
          </a:bodyPr>
          <a:lstStyle/>
          <a:p>
            <a:pPr marL="12685" marR="5074">
              <a:lnSpc>
                <a:spcPts val="2797"/>
              </a:lnSpc>
              <a:spcBef>
                <a:spcPts val="659"/>
              </a:spcBef>
            </a:pPr>
            <a:r>
              <a:rPr sz="2797" dirty="0">
                <a:solidFill>
                  <a:srgbClr val="FFFFFF"/>
                </a:solidFill>
              </a:rPr>
              <a:t>Balanced </a:t>
            </a:r>
            <a:r>
              <a:rPr lang="en-GB" sz="2797" dirty="0" err="1">
                <a:solidFill>
                  <a:srgbClr val="FFFFFF"/>
                </a:solidFill>
              </a:rPr>
              <a:t>i</a:t>
            </a:r>
            <a:r>
              <a:rPr sz="2797" dirty="0" err="1">
                <a:solidFill>
                  <a:srgbClr val="FFFFFF"/>
                </a:solidFill>
              </a:rPr>
              <a:t>nvestment</a:t>
            </a:r>
            <a:r>
              <a:rPr sz="2797" dirty="0">
                <a:solidFill>
                  <a:srgbClr val="FFFFFF"/>
                </a:solidFill>
              </a:rPr>
              <a:t> </a:t>
            </a:r>
            <a:r>
              <a:rPr lang="en-GB" sz="2797" spc="-5" dirty="0">
                <a:solidFill>
                  <a:srgbClr val="FFFFFF"/>
                </a:solidFill>
              </a:rPr>
              <a:t>p</a:t>
            </a:r>
            <a:r>
              <a:rPr sz="2797" spc="-5" dirty="0" err="1">
                <a:solidFill>
                  <a:srgbClr val="FFFFFF"/>
                </a:solidFill>
              </a:rPr>
              <a:t>roﬁle</a:t>
            </a:r>
            <a:r>
              <a:rPr sz="2797" spc="-100" dirty="0">
                <a:solidFill>
                  <a:srgbClr val="FFFFFF"/>
                </a:solidFill>
              </a:rPr>
              <a:t> </a:t>
            </a:r>
            <a:r>
              <a:rPr lang="en-GB" sz="2797" spc="-100" dirty="0">
                <a:solidFill>
                  <a:srgbClr val="FFFFFF"/>
                </a:solidFill>
              </a:rPr>
              <a:t>f</a:t>
            </a:r>
            <a:r>
              <a:rPr sz="2797" dirty="0">
                <a:solidFill>
                  <a:srgbClr val="FFFFFF"/>
                </a:solidFill>
              </a:rPr>
              <a:t>und</a:t>
            </a:r>
            <a:r>
              <a:rPr lang="en-GB" sz="2797" dirty="0">
                <a:solidFill>
                  <a:srgbClr val="FFFFFF"/>
                </a:solidFill>
              </a:rPr>
              <a:t>'</a:t>
            </a:r>
            <a:r>
              <a:rPr sz="2797" dirty="0">
                <a:solidFill>
                  <a:srgbClr val="FFFFFF"/>
                </a:solidFill>
              </a:rPr>
              <a:t>s  performance </a:t>
            </a:r>
            <a:r>
              <a:rPr sz="2797" spc="-5" dirty="0">
                <a:solidFill>
                  <a:srgbClr val="FFFFFF"/>
                </a:solidFill>
              </a:rPr>
              <a:t>from</a:t>
            </a:r>
            <a:r>
              <a:rPr sz="2797" spc="-15" dirty="0">
                <a:solidFill>
                  <a:srgbClr val="FFFFFF"/>
                </a:solidFill>
              </a:rPr>
              <a:t> </a:t>
            </a:r>
            <a:r>
              <a:rPr sz="2797" dirty="0">
                <a:solidFill>
                  <a:srgbClr val="FFFFFF"/>
                </a:solidFill>
              </a:rPr>
              <a:t>launch</a:t>
            </a:r>
            <a:endParaRPr sz="2797" dirty="0"/>
          </a:p>
        </p:txBody>
      </p:sp>
      <p:sp>
        <p:nvSpPr>
          <p:cNvPr id="10" name="Rectangle 9">
            <a:extLst>
              <a:ext uri="{FF2B5EF4-FFF2-40B4-BE49-F238E27FC236}">
                <a16:creationId xmlns:a16="http://schemas.microsoft.com/office/drawing/2014/main" id="{FDAA43FF-084E-BE43-A722-FD69185F79BE}"/>
              </a:ext>
            </a:extLst>
          </p:cNvPr>
          <p:cNvSpPr/>
          <p:nvPr/>
        </p:nvSpPr>
        <p:spPr>
          <a:xfrm>
            <a:off x="290813" y="4732529"/>
            <a:ext cx="2586093" cy="184666"/>
          </a:xfrm>
          <a:prstGeom prst="rect">
            <a:avLst/>
          </a:prstGeom>
        </p:spPr>
        <p:txBody>
          <a:bodyPr wrap="none">
            <a:spAutoFit/>
          </a:bodyPr>
          <a:lstStyle/>
          <a:p>
            <a:pPr marL="10104" marR="4042" defTabSz="727489">
              <a:spcBef>
                <a:spcPts val="56"/>
              </a:spcBef>
            </a:pPr>
            <a:r>
              <a:rPr lang="en-GB" sz="600" spc="-4" dirty="0">
                <a:solidFill>
                  <a:srgbClr val="4A4A49"/>
                </a:solidFill>
                <a:cs typeface="Calibri"/>
              </a:rPr>
              <a:t>Source: B&amp;CE 31 March 2022. Performance net of 0.5% management charge. </a:t>
            </a:r>
            <a:endParaRPr lang="en-GB" sz="600" dirty="0">
              <a:solidFill>
                <a:prstClr val="black"/>
              </a:solidFill>
              <a:cs typeface="Calibri"/>
            </a:endParaRPr>
          </a:p>
        </p:txBody>
      </p:sp>
      <p:pic>
        <p:nvPicPr>
          <p:cNvPr id="12" name="Picture 11">
            <a:extLst>
              <a:ext uri="{FF2B5EF4-FFF2-40B4-BE49-F238E27FC236}">
                <a16:creationId xmlns:a16="http://schemas.microsoft.com/office/drawing/2014/main" id="{FD37EB2B-1037-AF42-8503-4F877A2552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23689" y="48317"/>
            <a:ext cx="1593049" cy="1243270"/>
          </a:xfrm>
          <a:prstGeom prst="rect">
            <a:avLst/>
          </a:prstGeom>
        </p:spPr>
      </p:pic>
      <p:sp>
        <p:nvSpPr>
          <p:cNvPr id="13" name="Holder 4">
            <a:extLst>
              <a:ext uri="{FF2B5EF4-FFF2-40B4-BE49-F238E27FC236}">
                <a16:creationId xmlns:a16="http://schemas.microsoft.com/office/drawing/2014/main" id="{A4733D30-61AB-1A42-AC65-C5B5717C2C68}"/>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graphicFrame>
        <p:nvGraphicFramePr>
          <p:cNvPr id="14" name="Chart 13">
            <a:extLst>
              <a:ext uri="{FF2B5EF4-FFF2-40B4-BE49-F238E27FC236}">
                <a16:creationId xmlns:a16="http://schemas.microsoft.com/office/drawing/2014/main" id="{6904B580-25EA-5DB5-8B5A-203E662BEAEE}"/>
              </a:ext>
            </a:extLst>
          </p:cNvPr>
          <p:cNvGraphicFramePr>
            <a:graphicFrameLocks/>
          </p:cNvGraphicFramePr>
          <p:nvPr>
            <p:extLst>
              <p:ext uri="{D42A27DB-BD31-4B8C-83A1-F6EECF244321}">
                <p14:modId xmlns:p14="http://schemas.microsoft.com/office/powerpoint/2010/main" val="2295756800"/>
              </p:ext>
            </p:extLst>
          </p:nvPr>
        </p:nvGraphicFramePr>
        <p:xfrm>
          <a:off x="280988" y="1347788"/>
          <a:ext cx="8483633" cy="294211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7" y="0"/>
            <a:ext cx="4254328" cy="5144351"/>
          </a:xfrm>
          <a:custGeom>
            <a:avLst/>
            <a:gdLst/>
            <a:ahLst/>
            <a:cxnLst/>
            <a:rect l="l" t="t" r="r" b="b"/>
            <a:pathLst>
              <a:path w="4259580" h="5144770">
                <a:moveTo>
                  <a:pt x="0" y="5144401"/>
                </a:moveTo>
                <a:lnTo>
                  <a:pt x="4259567" y="5144401"/>
                </a:lnTo>
                <a:lnTo>
                  <a:pt x="4259567" y="0"/>
                </a:lnTo>
                <a:lnTo>
                  <a:pt x="0" y="0"/>
                </a:lnTo>
                <a:lnTo>
                  <a:pt x="0" y="5144401"/>
                </a:lnTo>
                <a:close/>
              </a:path>
            </a:pathLst>
          </a:custGeom>
          <a:solidFill>
            <a:srgbClr val="0046AD"/>
          </a:solidFill>
        </p:spPr>
        <p:txBody>
          <a:bodyPr wrap="square" lIns="0" tIns="0" rIns="0" bIns="0" rtlCol="0"/>
          <a:lstStyle/>
          <a:p>
            <a:endParaRPr sz="1798" dirty="0"/>
          </a:p>
        </p:txBody>
      </p:sp>
      <p:sp>
        <p:nvSpPr>
          <p:cNvPr id="3" name="object 3"/>
          <p:cNvSpPr txBox="1">
            <a:spLocks noGrp="1"/>
          </p:cNvSpPr>
          <p:nvPr>
            <p:ph type="title"/>
          </p:nvPr>
        </p:nvSpPr>
        <p:spPr>
          <a:xfrm>
            <a:off x="377323" y="226127"/>
            <a:ext cx="3556688" cy="451563"/>
          </a:xfrm>
          <a:prstGeom prst="rect">
            <a:avLst/>
          </a:prstGeom>
        </p:spPr>
        <p:txBody>
          <a:bodyPr vert="horz" wrap="square" lIns="0" tIns="12684" rIns="0" bIns="0" rtlCol="0" anchor="ctr">
            <a:spAutoFit/>
          </a:bodyPr>
          <a:lstStyle/>
          <a:p>
            <a:pPr marL="12685">
              <a:spcBef>
                <a:spcPts val="100"/>
              </a:spcBef>
            </a:pPr>
            <a:r>
              <a:rPr sz="2797" dirty="0">
                <a:solidFill>
                  <a:srgbClr val="FFFFFF"/>
                </a:solidFill>
              </a:rPr>
              <a:t>Responsible</a:t>
            </a:r>
            <a:r>
              <a:rPr sz="2797" spc="-90" dirty="0">
                <a:solidFill>
                  <a:srgbClr val="FFFFFF"/>
                </a:solidFill>
              </a:rPr>
              <a:t> </a:t>
            </a:r>
            <a:r>
              <a:rPr sz="2797" dirty="0">
                <a:solidFill>
                  <a:srgbClr val="FFFFFF"/>
                </a:solidFill>
              </a:rPr>
              <a:t>investment</a:t>
            </a:r>
            <a:endParaRPr sz="2797" dirty="0"/>
          </a:p>
        </p:txBody>
      </p:sp>
      <p:sp>
        <p:nvSpPr>
          <p:cNvPr id="5" name="object 5"/>
          <p:cNvSpPr txBox="1"/>
          <p:nvPr/>
        </p:nvSpPr>
        <p:spPr>
          <a:xfrm>
            <a:off x="2007336" y="1192126"/>
            <a:ext cx="1266531" cy="668465"/>
          </a:xfrm>
          <a:prstGeom prst="rect">
            <a:avLst/>
          </a:prstGeom>
        </p:spPr>
        <p:txBody>
          <a:bodyPr vert="horz" wrap="square" lIns="0" tIns="12684" rIns="0" bIns="0" rtlCol="0">
            <a:spAutoFit/>
          </a:bodyPr>
          <a:lstStyle/>
          <a:p>
            <a:pPr marL="12685">
              <a:spcBef>
                <a:spcPts val="100"/>
              </a:spcBef>
            </a:pPr>
            <a:r>
              <a:rPr sz="1598" b="1" dirty="0">
                <a:solidFill>
                  <a:srgbClr val="FFFFFF"/>
                </a:solidFill>
                <a:latin typeface="Calibri"/>
                <a:cs typeface="Calibri"/>
              </a:rPr>
              <a:t>Environmental</a:t>
            </a:r>
            <a:endParaRPr sz="1598" dirty="0">
              <a:latin typeface="Calibri"/>
              <a:cs typeface="Calibri"/>
            </a:endParaRPr>
          </a:p>
          <a:p>
            <a:pPr marL="104014" indent="-91330">
              <a:spcBef>
                <a:spcPts val="744"/>
              </a:spcBef>
              <a:buChar char="•"/>
              <a:tabLst>
                <a:tab pos="104649" algn="l"/>
              </a:tabLst>
            </a:pPr>
            <a:r>
              <a:rPr sz="999" spc="-5" dirty="0">
                <a:solidFill>
                  <a:srgbClr val="FFFFFF"/>
                </a:solidFill>
                <a:latin typeface="Calibri"/>
                <a:cs typeface="Calibri"/>
              </a:rPr>
              <a:t>Climate</a:t>
            </a:r>
            <a:r>
              <a:rPr sz="999" spc="-15" dirty="0">
                <a:solidFill>
                  <a:srgbClr val="FFFFFF"/>
                </a:solidFill>
                <a:latin typeface="Calibri"/>
                <a:cs typeface="Calibri"/>
              </a:rPr>
              <a:t> </a:t>
            </a:r>
            <a:r>
              <a:rPr sz="999" dirty="0">
                <a:solidFill>
                  <a:srgbClr val="FFFFFF"/>
                </a:solidFill>
                <a:latin typeface="Calibri"/>
                <a:cs typeface="Calibri"/>
              </a:rPr>
              <a:t>change</a:t>
            </a:r>
            <a:endParaRPr sz="999" dirty="0">
              <a:latin typeface="Calibri"/>
              <a:cs typeface="Calibri"/>
            </a:endParaRPr>
          </a:p>
          <a:p>
            <a:pPr marL="104014" indent="-91330">
              <a:buChar char="•"/>
              <a:tabLst>
                <a:tab pos="104649" algn="l"/>
              </a:tabLst>
            </a:pPr>
            <a:r>
              <a:rPr sz="999" spc="-5" dirty="0">
                <a:solidFill>
                  <a:srgbClr val="FFFFFF"/>
                </a:solidFill>
                <a:latin typeface="Calibri"/>
                <a:cs typeface="Calibri"/>
              </a:rPr>
              <a:t>Pollution</a:t>
            </a:r>
            <a:endParaRPr sz="999" dirty="0">
              <a:latin typeface="Calibri"/>
              <a:cs typeface="Calibri"/>
            </a:endParaRPr>
          </a:p>
        </p:txBody>
      </p:sp>
      <p:sp>
        <p:nvSpPr>
          <p:cNvPr id="6" name="object 6"/>
          <p:cNvSpPr txBox="1"/>
          <p:nvPr/>
        </p:nvSpPr>
        <p:spPr>
          <a:xfrm>
            <a:off x="2021357" y="2380192"/>
            <a:ext cx="1665454" cy="668465"/>
          </a:xfrm>
          <a:prstGeom prst="rect">
            <a:avLst/>
          </a:prstGeom>
        </p:spPr>
        <p:txBody>
          <a:bodyPr vert="horz" wrap="square" lIns="0" tIns="12684" rIns="0" bIns="0" rtlCol="0">
            <a:spAutoFit/>
          </a:bodyPr>
          <a:lstStyle/>
          <a:p>
            <a:pPr marL="12685">
              <a:spcBef>
                <a:spcPts val="100"/>
              </a:spcBef>
            </a:pPr>
            <a:r>
              <a:rPr sz="1598" b="1" dirty="0">
                <a:solidFill>
                  <a:srgbClr val="FFFFFF"/>
                </a:solidFill>
                <a:latin typeface="Calibri"/>
                <a:cs typeface="Calibri"/>
              </a:rPr>
              <a:t>Social</a:t>
            </a:r>
            <a:endParaRPr sz="1598" dirty="0">
              <a:latin typeface="Calibri"/>
              <a:cs typeface="Calibri"/>
            </a:endParaRPr>
          </a:p>
          <a:p>
            <a:pPr marL="104014" indent="-91330">
              <a:spcBef>
                <a:spcPts val="744"/>
              </a:spcBef>
              <a:buChar char="•"/>
              <a:tabLst>
                <a:tab pos="104649" algn="l"/>
              </a:tabLst>
            </a:pPr>
            <a:r>
              <a:rPr sz="999" spc="-5" dirty="0">
                <a:solidFill>
                  <a:srgbClr val="FFFFFF"/>
                </a:solidFill>
                <a:latin typeface="Calibri"/>
                <a:cs typeface="Calibri"/>
              </a:rPr>
              <a:t>Health </a:t>
            </a:r>
            <a:r>
              <a:rPr sz="999" dirty="0">
                <a:solidFill>
                  <a:srgbClr val="FFFFFF"/>
                </a:solidFill>
                <a:latin typeface="Calibri"/>
                <a:cs typeface="Calibri"/>
              </a:rPr>
              <a:t>&amp;</a:t>
            </a:r>
            <a:r>
              <a:rPr sz="999" spc="-15" dirty="0">
                <a:solidFill>
                  <a:srgbClr val="FFFFFF"/>
                </a:solidFill>
                <a:latin typeface="Calibri"/>
                <a:cs typeface="Calibri"/>
              </a:rPr>
              <a:t> </a:t>
            </a:r>
            <a:r>
              <a:rPr sz="999" spc="-5" dirty="0">
                <a:solidFill>
                  <a:srgbClr val="FFFFFF"/>
                </a:solidFill>
                <a:latin typeface="Calibri"/>
                <a:cs typeface="Calibri"/>
              </a:rPr>
              <a:t>safety</a:t>
            </a:r>
            <a:endParaRPr sz="999" dirty="0">
              <a:latin typeface="Calibri"/>
              <a:cs typeface="Calibri"/>
            </a:endParaRPr>
          </a:p>
          <a:p>
            <a:pPr marL="104014" indent="-91330">
              <a:buChar char="•"/>
              <a:tabLst>
                <a:tab pos="104649" algn="l"/>
              </a:tabLst>
            </a:pPr>
            <a:r>
              <a:rPr sz="999" spc="-5" dirty="0">
                <a:solidFill>
                  <a:srgbClr val="FFFFFF"/>
                </a:solidFill>
                <a:latin typeface="Calibri"/>
                <a:cs typeface="Calibri"/>
              </a:rPr>
              <a:t>Supply </a:t>
            </a:r>
            <a:r>
              <a:rPr sz="999" dirty="0">
                <a:solidFill>
                  <a:srgbClr val="FFFFFF"/>
                </a:solidFill>
                <a:latin typeface="Calibri"/>
                <a:cs typeface="Calibri"/>
              </a:rPr>
              <a:t>chain </a:t>
            </a:r>
            <a:r>
              <a:rPr sz="999" spc="-5" dirty="0">
                <a:solidFill>
                  <a:srgbClr val="FFFFFF"/>
                </a:solidFill>
                <a:latin typeface="Calibri"/>
                <a:cs typeface="Calibri"/>
              </a:rPr>
              <a:t>labour</a:t>
            </a:r>
            <a:r>
              <a:rPr sz="999" spc="-75" dirty="0">
                <a:solidFill>
                  <a:srgbClr val="FFFFFF"/>
                </a:solidFill>
                <a:latin typeface="Calibri"/>
                <a:cs typeface="Calibri"/>
              </a:rPr>
              <a:t> </a:t>
            </a:r>
            <a:r>
              <a:rPr sz="999" spc="-5" dirty="0">
                <a:solidFill>
                  <a:srgbClr val="FFFFFF"/>
                </a:solidFill>
                <a:latin typeface="Calibri"/>
                <a:cs typeface="Calibri"/>
              </a:rPr>
              <a:t>standards</a:t>
            </a:r>
            <a:endParaRPr sz="999" dirty="0">
              <a:latin typeface="Calibri"/>
              <a:cs typeface="Calibri"/>
            </a:endParaRPr>
          </a:p>
        </p:txBody>
      </p:sp>
      <p:sp>
        <p:nvSpPr>
          <p:cNvPr id="7" name="object 7"/>
          <p:cNvSpPr txBox="1"/>
          <p:nvPr/>
        </p:nvSpPr>
        <p:spPr>
          <a:xfrm>
            <a:off x="2007278" y="3540859"/>
            <a:ext cx="1039482" cy="820677"/>
          </a:xfrm>
          <a:prstGeom prst="rect">
            <a:avLst/>
          </a:prstGeom>
        </p:spPr>
        <p:txBody>
          <a:bodyPr vert="horz" wrap="square" lIns="0" tIns="12684" rIns="0" bIns="0" rtlCol="0">
            <a:spAutoFit/>
          </a:bodyPr>
          <a:lstStyle/>
          <a:p>
            <a:pPr marL="12685">
              <a:spcBef>
                <a:spcPts val="100"/>
              </a:spcBef>
            </a:pPr>
            <a:r>
              <a:rPr sz="1598" b="1" spc="-5" dirty="0">
                <a:solidFill>
                  <a:srgbClr val="FFFFFF"/>
                </a:solidFill>
                <a:latin typeface="Calibri"/>
                <a:cs typeface="Calibri"/>
              </a:rPr>
              <a:t>Governance</a:t>
            </a:r>
            <a:endParaRPr sz="1598" dirty="0">
              <a:latin typeface="Calibri"/>
              <a:cs typeface="Calibri"/>
            </a:endParaRPr>
          </a:p>
          <a:p>
            <a:pPr marL="104014" indent="-91330">
              <a:spcBef>
                <a:spcPts val="744"/>
              </a:spcBef>
              <a:buChar char="•"/>
              <a:tabLst>
                <a:tab pos="104649" algn="l"/>
              </a:tabLst>
            </a:pPr>
            <a:r>
              <a:rPr sz="999" dirty="0">
                <a:solidFill>
                  <a:srgbClr val="FFFFFF"/>
                </a:solidFill>
                <a:latin typeface="Calibri"/>
                <a:cs typeface="Calibri"/>
              </a:rPr>
              <a:t>Pay</a:t>
            </a:r>
            <a:endParaRPr sz="999" dirty="0">
              <a:latin typeface="Calibri"/>
              <a:cs typeface="Calibri"/>
            </a:endParaRPr>
          </a:p>
          <a:p>
            <a:pPr marL="104014" indent="-91330">
              <a:buChar char="•"/>
              <a:tabLst>
                <a:tab pos="104649" algn="l"/>
              </a:tabLst>
            </a:pPr>
            <a:r>
              <a:rPr sz="999" spc="-5" dirty="0">
                <a:solidFill>
                  <a:srgbClr val="FFFFFF"/>
                </a:solidFill>
                <a:latin typeface="Calibri"/>
                <a:cs typeface="Calibri"/>
              </a:rPr>
              <a:t>Tax</a:t>
            </a:r>
            <a:r>
              <a:rPr sz="999" spc="-40" dirty="0">
                <a:solidFill>
                  <a:srgbClr val="FFFFFF"/>
                </a:solidFill>
                <a:latin typeface="Calibri"/>
                <a:cs typeface="Calibri"/>
              </a:rPr>
              <a:t> </a:t>
            </a:r>
            <a:r>
              <a:rPr sz="999" dirty="0">
                <a:solidFill>
                  <a:srgbClr val="FFFFFF"/>
                </a:solidFill>
                <a:latin typeface="Calibri"/>
                <a:cs typeface="Calibri"/>
              </a:rPr>
              <a:t>transparency</a:t>
            </a:r>
            <a:endParaRPr sz="999" dirty="0">
              <a:latin typeface="Calibri"/>
              <a:cs typeface="Calibri"/>
            </a:endParaRPr>
          </a:p>
          <a:p>
            <a:pPr marL="104014" indent="-91330">
              <a:buChar char="•"/>
              <a:tabLst>
                <a:tab pos="104649" algn="l"/>
              </a:tabLst>
            </a:pPr>
            <a:r>
              <a:rPr sz="999" spc="-5" dirty="0">
                <a:solidFill>
                  <a:srgbClr val="FFFFFF"/>
                </a:solidFill>
                <a:latin typeface="Calibri"/>
                <a:cs typeface="Calibri"/>
              </a:rPr>
              <a:t>Ethics</a:t>
            </a:r>
            <a:endParaRPr sz="999" dirty="0">
              <a:latin typeface="Calibri"/>
              <a:cs typeface="Calibri"/>
            </a:endParaRPr>
          </a:p>
        </p:txBody>
      </p:sp>
      <p:pic>
        <p:nvPicPr>
          <p:cNvPr id="67" name="Picture 66">
            <a:extLst>
              <a:ext uri="{FF2B5EF4-FFF2-40B4-BE49-F238E27FC236}">
                <a16:creationId xmlns:a16="http://schemas.microsoft.com/office/drawing/2014/main" id="{F7D0028A-2F3A-1B4E-BE34-98B0E4DD8C4C}"/>
              </a:ext>
            </a:extLst>
          </p:cNvPr>
          <p:cNvPicPr>
            <a:picLocks noChangeAspect="1"/>
          </p:cNvPicPr>
          <p:nvPr/>
        </p:nvPicPr>
        <p:blipFill>
          <a:blip r:embed="rId3"/>
          <a:stretch>
            <a:fillRect/>
          </a:stretch>
        </p:blipFill>
        <p:spPr>
          <a:xfrm>
            <a:off x="4738513" y="1315039"/>
            <a:ext cx="2435393" cy="3069610"/>
          </a:xfrm>
          <a:prstGeom prst="rect">
            <a:avLst/>
          </a:prstGeom>
        </p:spPr>
      </p:pic>
      <p:pic>
        <p:nvPicPr>
          <p:cNvPr id="69" name="Picture 68">
            <a:extLst>
              <a:ext uri="{FF2B5EF4-FFF2-40B4-BE49-F238E27FC236}">
                <a16:creationId xmlns:a16="http://schemas.microsoft.com/office/drawing/2014/main" id="{960EE1E0-2077-734A-8BE8-963F55A0062A}"/>
              </a:ext>
            </a:extLst>
          </p:cNvPr>
          <p:cNvPicPr>
            <a:picLocks noChangeAspect="1"/>
          </p:cNvPicPr>
          <p:nvPr/>
        </p:nvPicPr>
        <p:blipFill>
          <a:blip r:embed="rId4"/>
          <a:stretch>
            <a:fillRect/>
          </a:stretch>
        </p:blipFill>
        <p:spPr>
          <a:xfrm>
            <a:off x="827856" y="1046149"/>
            <a:ext cx="1014747" cy="1014747"/>
          </a:xfrm>
          <a:prstGeom prst="rect">
            <a:avLst/>
          </a:prstGeom>
        </p:spPr>
      </p:pic>
      <p:pic>
        <p:nvPicPr>
          <p:cNvPr id="71" name="Picture 70">
            <a:extLst>
              <a:ext uri="{FF2B5EF4-FFF2-40B4-BE49-F238E27FC236}">
                <a16:creationId xmlns:a16="http://schemas.microsoft.com/office/drawing/2014/main" id="{A8E5167D-E64E-F349-AE56-7EAD901B0080}"/>
              </a:ext>
            </a:extLst>
          </p:cNvPr>
          <p:cNvPicPr>
            <a:picLocks noChangeAspect="1"/>
          </p:cNvPicPr>
          <p:nvPr/>
        </p:nvPicPr>
        <p:blipFill>
          <a:blip r:embed="rId5"/>
          <a:stretch>
            <a:fillRect/>
          </a:stretch>
        </p:blipFill>
        <p:spPr>
          <a:xfrm>
            <a:off x="827856" y="2263087"/>
            <a:ext cx="1014747" cy="1014747"/>
          </a:xfrm>
          <a:prstGeom prst="rect">
            <a:avLst/>
          </a:prstGeom>
        </p:spPr>
      </p:pic>
      <p:pic>
        <p:nvPicPr>
          <p:cNvPr id="73" name="Picture 72">
            <a:extLst>
              <a:ext uri="{FF2B5EF4-FFF2-40B4-BE49-F238E27FC236}">
                <a16:creationId xmlns:a16="http://schemas.microsoft.com/office/drawing/2014/main" id="{08D6DD93-7BCF-EE46-AECC-6113FC40CCC1}"/>
              </a:ext>
            </a:extLst>
          </p:cNvPr>
          <p:cNvPicPr>
            <a:picLocks noChangeAspect="1"/>
          </p:cNvPicPr>
          <p:nvPr/>
        </p:nvPicPr>
        <p:blipFill>
          <a:blip r:embed="rId6"/>
          <a:stretch>
            <a:fillRect/>
          </a:stretch>
        </p:blipFill>
        <p:spPr>
          <a:xfrm>
            <a:off x="827856" y="3475509"/>
            <a:ext cx="1014747" cy="1014747"/>
          </a:xfrm>
          <a:prstGeom prst="rect">
            <a:avLst/>
          </a:prstGeom>
        </p:spPr>
      </p:pic>
      <p:sp>
        <p:nvSpPr>
          <p:cNvPr id="14" name="Holder 4">
            <a:extLst>
              <a:ext uri="{FF2B5EF4-FFF2-40B4-BE49-F238E27FC236}">
                <a16:creationId xmlns:a16="http://schemas.microsoft.com/office/drawing/2014/main" id="{D2E8BA1B-49C7-694A-9631-B2B40CEF04B5}"/>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8" y="1"/>
            <a:ext cx="9132725" cy="4542896"/>
          </a:xfrm>
          <a:custGeom>
            <a:avLst/>
            <a:gdLst/>
            <a:ahLst/>
            <a:cxnLst/>
            <a:rect l="l" t="t" r="r" b="b"/>
            <a:pathLst>
              <a:path w="9144000" h="4548505">
                <a:moveTo>
                  <a:pt x="0" y="4547895"/>
                </a:moveTo>
                <a:lnTo>
                  <a:pt x="9144000" y="4547895"/>
                </a:lnTo>
                <a:lnTo>
                  <a:pt x="9144000" y="0"/>
                </a:lnTo>
                <a:lnTo>
                  <a:pt x="0" y="0"/>
                </a:lnTo>
                <a:lnTo>
                  <a:pt x="0" y="4547895"/>
                </a:lnTo>
                <a:close/>
              </a:path>
            </a:pathLst>
          </a:custGeom>
          <a:solidFill>
            <a:srgbClr val="00BBE4"/>
          </a:solidFill>
        </p:spPr>
        <p:txBody>
          <a:bodyPr wrap="square" lIns="0" tIns="0" rIns="0" bIns="0" rtlCol="0"/>
          <a:lstStyle/>
          <a:p>
            <a:endParaRPr sz="1798" dirty="0"/>
          </a:p>
        </p:txBody>
      </p:sp>
      <p:sp>
        <p:nvSpPr>
          <p:cNvPr id="3" name="object 3"/>
          <p:cNvSpPr txBox="1">
            <a:spLocks noGrp="1"/>
          </p:cNvSpPr>
          <p:nvPr>
            <p:ph type="title"/>
          </p:nvPr>
        </p:nvSpPr>
        <p:spPr>
          <a:xfrm>
            <a:off x="377305" y="226127"/>
            <a:ext cx="3422235" cy="451563"/>
          </a:xfrm>
          <a:prstGeom prst="rect">
            <a:avLst/>
          </a:prstGeom>
        </p:spPr>
        <p:txBody>
          <a:bodyPr vert="horz" wrap="square" lIns="0" tIns="12684" rIns="0" bIns="0" rtlCol="0" anchor="ctr">
            <a:spAutoFit/>
          </a:bodyPr>
          <a:lstStyle/>
          <a:p>
            <a:pPr marL="12685">
              <a:spcBef>
                <a:spcPts val="100"/>
              </a:spcBef>
            </a:pPr>
            <a:r>
              <a:rPr sz="2797" spc="-5" dirty="0">
                <a:solidFill>
                  <a:srgbClr val="FFFFFF"/>
                </a:solidFill>
              </a:rPr>
              <a:t>Member </a:t>
            </a:r>
            <a:r>
              <a:rPr sz="2797" dirty="0">
                <a:solidFill>
                  <a:srgbClr val="FFFFFF"/>
                </a:solidFill>
              </a:rPr>
              <a:t>survey</a:t>
            </a:r>
            <a:r>
              <a:rPr sz="2797" spc="-85" dirty="0">
                <a:solidFill>
                  <a:srgbClr val="FFFFFF"/>
                </a:solidFill>
              </a:rPr>
              <a:t> </a:t>
            </a:r>
            <a:r>
              <a:rPr sz="2797" spc="-5" dirty="0">
                <a:solidFill>
                  <a:srgbClr val="FFFFFF"/>
                </a:solidFill>
              </a:rPr>
              <a:t>results</a:t>
            </a:r>
            <a:endParaRPr sz="2797" dirty="0"/>
          </a:p>
        </p:txBody>
      </p:sp>
      <p:sp>
        <p:nvSpPr>
          <p:cNvPr id="4" name="object 4"/>
          <p:cNvSpPr txBox="1"/>
          <p:nvPr/>
        </p:nvSpPr>
        <p:spPr>
          <a:xfrm>
            <a:off x="594159" y="1527238"/>
            <a:ext cx="204851" cy="2205173"/>
          </a:xfrm>
          <a:prstGeom prst="rect">
            <a:avLst/>
          </a:prstGeom>
        </p:spPr>
        <p:txBody>
          <a:bodyPr vert="horz" wrap="square" lIns="0" tIns="14586" rIns="0" bIns="0" rtlCol="0">
            <a:spAutoFit/>
          </a:bodyPr>
          <a:lstStyle/>
          <a:p>
            <a:pPr marL="12685">
              <a:spcBef>
                <a:spcPts val="114"/>
              </a:spcBef>
            </a:pPr>
            <a:r>
              <a:rPr sz="799" spc="10" dirty="0">
                <a:solidFill>
                  <a:srgbClr val="FFFFFF"/>
                </a:solidFill>
                <a:latin typeface="Calibri"/>
                <a:cs typeface="Calibri"/>
              </a:rPr>
              <a:t>90%</a:t>
            </a:r>
            <a:endParaRPr sz="799" dirty="0">
              <a:latin typeface="Calibri"/>
              <a:cs typeface="Calibri"/>
            </a:endParaRPr>
          </a:p>
          <a:p>
            <a:pPr marL="12685">
              <a:spcBef>
                <a:spcPts val="839"/>
              </a:spcBef>
            </a:pPr>
            <a:r>
              <a:rPr sz="799" spc="10" dirty="0">
                <a:solidFill>
                  <a:srgbClr val="FFFFFF"/>
                </a:solidFill>
                <a:latin typeface="Calibri"/>
                <a:cs typeface="Calibri"/>
              </a:rPr>
              <a:t>80%</a:t>
            </a:r>
            <a:endParaRPr sz="799" dirty="0">
              <a:latin typeface="Calibri"/>
              <a:cs typeface="Calibri"/>
            </a:endParaRPr>
          </a:p>
          <a:p>
            <a:pPr marL="12685">
              <a:spcBef>
                <a:spcPts val="839"/>
              </a:spcBef>
            </a:pPr>
            <a:r>
              <a:rPr sz="799" spc="10" dirty="0">
                <a:solidFill>
                  <a:srgbClr val="FFFFFF"/>
                </a:solidFill>
                <a:latin typeface="Calibri"/>
                <a:cs typeface="Calibri"/>
              </a:rPr>
              <a:t>70%</a:t>
            </a:r>
            <a:endParaRPr sz="799" dirty="0">
              <a:latin typeface="Calibri"/>
              <a:cs typeface="Calibri"/>
            </a:endParaRPr>
          </a:p>
          <a:p>
            <a:pPr marL="12685">
              <a:spcBef>
                <a:spcPts val="839"/>
              </a:spcBef>
            </a:pPr>
            <a:r>
              <a:rPr sz="799" spc="10" dirty="0">
                <a:solidFill>
                  <a:srgbClr val="FFFFFF"/>
                </a:solidFill>
                <a:latin typeface="Calibri"/>
                <a:cs typeface="Calibri"/>
              </a:rPr>
              <a:t>60%</a:t>
            </a:r>
            <a:endParaRPr sz="799" dirty="0">
              <a:latin typeface="Calibri"/>
              <a:cs typeface="Calibri"/>
            </a:endParaRPr>
          </a:p>
          <a:p>
            <a:pPr marL="12685">
              <a:spcBef>
                <a:spcPts val="839"/>
              </a:spcBef>
            </a:pPr>
            <a:r>
              <a:rPr sz="799" spc="10" dirty="0">
                <a:solidFill>
                  <a:srgbClr val="FFFFFF"/>
                </a:solidFill>
                <a:latin typeface="Calibri"/>
                <a:cs typeface="Calibri"/>
              </a:rPr>
              <a:t>50%</a:t>
            </a:r>
            <a:endParaRPr sz="799" dirty="0">
              <a:latin typeface="Calibri"/>
              <a:cs typeface="Calibri"/>
            </a:endParaRPr>
          </a:p>
          <a:p>
            <a:pPr marL="12685">
              <a:spcBef>
                <a:spcPts val="844"/>
              </a:spcBef>
            </a:pPr>
            <a:r>
              <a:rPr sz="799" spc="10" dirty="0">
                <a:solidFill>
                  <a:srgbClr val="FFFFFF"/>
                </a:solidFill>
                <a:latin typeface="Calibri"/>
                <a:cs typeface="Calibri"/>
              </a:rPr>
              <a:t>40%</a:t>
            </a:r>
            <a:endParaRPr sz="799" dirty="0">
              <a:latin typeface="Calibri"/>
              <a:cs typeface="Calibri"/>
            </a:endParaRPr>
          </a:p>
          <a:p>
            <a:pPr marL="12685">
              <a:spcBef>
                <a:spcPts val="839"/>
              </a:spcBef>
            </a:pPr>
            <a:r>
              <a:rPr sz="799" spc="10" dirty="0">
                <a:solidFill>
                  <a:srgbClr val="FFFFFF"/>
                </a:solidFill>
                <a:latin typeface="Calibri"/>
                <a:cs typeface="Calibri"/>
              </a:rPr>
              <a:t>30%</a:t>
            </a:r>
            <a:endParaRPr sz="799" dirty="0">
              <a:latin typeface="Calibri"/>
              <a:cs typeface="Calibri"/>
            </a:endParaRPr>
          </a:p>
          <a:p>
            <a:pPr marL="12685">
              <a:spcBef>
                <a:spcPts val="839"/>
              </a:spcBef>
            </a:pPr>
            <a:r>
              <a:rPr sz="799" spc="10" dirty="0">
                <a:solidFill>
                  <a:srgbClr val="FFFFFF"/>
                </a:solidFill>
                <a:latin typeface="Calibri"/>
                <a:cs typeface="Calibri"/>
              </a:rPr>
              <a:t>20%</a:t>
            </a:r>
            <a:endParaRPr sz="799" dirty="0">
              <a:latin typeface="Calibri"/>
              <a:cs typeface="Calibri"/>
            </a:endParaRPr>
          </a:p>
          <a:p>
            <a:pPr marL="12685">
              <a:spcBef>
                <a:spcPts val="839"/>
              </a:spcBef>
            </a:pPr>
            <a:r>
              <a:rPr sz="799" spc="10" dirty="0">
                <a:solidFill>
                  <a:srgbClr val="FFFFFF"/>
                </a:solidFill>
                <a:latin typeface="Calibri"/>
                <a:cs typeface="Calibri"/>
              </a:rPr>
              <a:t>10%</a:t>
            </a:r>
            <a:endParaRPr sz="799" dirty="0">
              <a:latin typeface="Calibri"/>
              <a:cs typeface="Calibri"/>
            </a:endParaRPr>
          </a:p>
          <a:p>
            <a:pPr marL="38689">
              <a:spcBef>
                <a:spcPts val="839"/>
              </a:spcBef>
            </a:pPr>
            <a:r>
              <a:rPr sz="799" spc="10" dirty="0">
                <a:solidFill>
                  <a:srgbClr val="FFFFFF"/>
                </a:solidFill>
                <a:latin typeface="Calibri"/>
                <a:cs typeface="Calibri"/>
              </a:rPr>
              <a:t>0%</a:t>
            </a:r>
            <a:endParaRPr sz="799" dirty="0">
              <a:latin typeface="Calibri"/>
              <a:cs typeface="Calibri"/>
            </a:endParaRPr>
          </a:p>
        </p:txBody>
      </p:sp>
      <p:sp>
        <p:nvSpPr>
          <p:cNvPr id="5" name="object 5"/>
          <p:cNvSpPr txBox="1"/>
          <p:nvPr/>
        </p:nvSpPr>
        <p:spPr>
          <a:xfrm>
            <a:off x="2533289" y="1471830"/>
            <a:ext cx="3074050" cy="207365"/>
          </a:xfrm>
          <a:prstGeom prst="rect">
            <a:avLst/>
          </a:prstGeom>
        </p:spPr>
        <p:txBody>
          <a:bodyPr vert="horz" wrap="square" lIns="0" tIns="15221" rIns="0" bIns="0" rtlCol="0">
            <a:spAutoFit/>
          </a:bodyPr>
          <a:lstStyle/>
          <a:p>
            <a:pPr marL="12685">
              <a:spcBef>
                <a:spcPts val="120"/>
              </a:spcBef>
            </a:pPr>
            <a:r>
              <a:rPr sz="1249" b="1" spc="5" dirty="0">
                <a:solidFill>
                  <a:srgbClr val="FFFFFF"/>
                </a:solidFill>
                <a:latin typeface="Calibri"/>
                <a:cs typeface="Calibri"/>
              </a:rPr>
              <a:t>Most important issues when investing</a:t>
            </a:r>
            <a:r>
              <a:rPr sz="1249" b="1" dirty="0">
                <a:solidFill>
                  <a:srgbClr val="FFFFFF"/>
                </a:solidFill>
                <a:latin typeface="Calibri"/>
                <a:cs typeface="Calibri"/>
              </a:rPr>
              <a:t> </a:t>
            </a:r>
            <a:r>
              <a:rPr sz="1249" b="1" spc="5" dirty="0">
                <a:solidFill>
                  <a:srgbClr val="FFFFFF"/>
                </a:solidFill>
                <a:latin typeface="Calibri"/>
                <a:cs typeface="Calibri"/>
              </a:rPr>
              <a:t>money</a:t>
            </a:r>
            <a:endParaRPr sz="1249" dirty="0">
              <a:latin typeface="Calibri"/>
              <a:cs typeface="Calibri"/>
            </a:endParaRPr>
          </a:p>
        </p:txBody>
      </p:sp>
      <p:sp>
        <p:nvSpPr>
          <p:cNvPr id="6" name="object 6"/>
          <p:cNvSpPr txBox="1"/>
          <p:nvPr/>
        </p:nvSpPr>
        <p:spPr>
          <a:xfrm>
            <a:off x="1126715" y="3764804"/>
            <a:ext cx="673538" cy="137559"/>
          </a:xfrm>
          <a:prstGeom prst="rect">
            <a:avLst/>
          </a:prstGeom>
        </p:spPr>
        <p:txBody>
          <a:bodyPr vert="horz" wrap="square" lIns="0" tIns="14586" rIns="0" bIns="0" rtlCol="0">
            <a:spAutoFit/>
          </a:bodyPr>
          <a:lstStyle/>
          <a:p>
            <a:pPr marL="12685">
              <a:spcBef>
                <a:spcPts val="114"/>
              </a:spcBef>
            </a:pPr>
            <a:r>
              <a:rPr sz="799" dirty="0">
                <a:solidFill>
                  <a:srgbClr val="FFFFFF"/>
                </a:solidFill>
                <a:latin typeface="Calibri"/>
                <a:cs typeface="Calibri"/>
              </a:rPr>
              <a:t>Climate</a:t>
            </a:r>
            <a:r>
              <a:rPr sz="799" spc="-35" dirty="0">
                <a:solidFill>
                  <a:srgbClr val="FFFFFF"/>
                </a:solidFill>
                <a:latin typeface="Calibri"/>
                <a:cs typeface="Calibri"/>
              </a:rPr>
              <a:t> </a:t>
            </a:r>
            <a:r>
              <a:rPr sz="799" spc="5" dirty="0">
                <a:solidFill>
                  <a:srgbClr val="FFFFFF"/>
                </a:solidFill>
                <a:latin typeface="Calibri"/>
                <a:cs typeface="Calibri"/>
              </a:rPr>
              <a:t>change</a:t>
            </a:r>
            <a:endParaRPr sz="799" dirty="0">
              <a:latin typeface="Calibri"/>
              <a:cs typeface="Calibri"/>
            </a:endParaRPr>
          </a:p>
        </p:txBody>
      </p:sp>
      <p:sp>
        <p:nvSpPr>
          <p:cNvPr id="7" name="object 7"/>
          <p:cNvSpPr txBox="1"/>
          <p:nvPr/>
        </p:nvSpPr>
        <p:spPr>
          <a:xfrm>
            <a:off x="2330948" y="3764804"/>
            <a:ext cx="990646" cy="137559"/>
          </a:xfrm>
          <a:prstGeom prst="rect">
            <a:avLst/>
          </a:prstGeom>
        </p:spPr>
        <p:txBody>
          <a:bodyPr vert="horz" wrap="square" lIns="0" tIns="14586" rIns="0" bIns="0" rtlCol="0">
            <a:spAutoFit/>
          </a:bodyPr>
          <a:lstStyle/>
          <a:p>
            <a:pPr marL="12685">
              <a:spcBef>
                <a:spcPts val="114"/>
              </a:spcBef>
            </a:pPr>
            <a:r>
              <a:rPr sz="799" dirty="0">
                <a:solidFill>
                  <a:srgbClr val="FFFFFF"/>
                </a:solidFill>
                <a:latin typeface="Calibri"/>
                <a:cs typeface="Calibri"/>
              </a:rPr>
              <a:t>Controversial</a:t>
            </a:r>
            <a:r>
              <a:rPr sz="799" spc="-20" dirty="0">
                <a:solidFill>
                  <a:srgbClr val="FFFFFF"/>
                </a:solidFill>
                <a:latin typeface="Calibri"/>
                <a:cs typeface="Calibri"/>
              </a:rPr>
              <a:t> </a:t>
            </a:r>
            <a:r>
              <a:rPr sz="799" spc="5" dirty="0">
                <a:solidFill>
                  <a:srgbClr val="FFFFFF"/>
                </a:solidFill>
                <a:latin typeface="Calibri"/>
                <a:cs typeface="Calibri"/>
              </a:rPr>
              <a:t>weapons</a:t>
            </a:r>
            <a:endParaRPr sz="799" dirty="0">
              <a:latin typeface="Calibri"/>
              <a:cs typeface="Calibri"/>
            </a:endParaRPr>
          </a:p>
        </p:txBody>
      </p:sp>
      <p:sp>
        <p:nvSpPr>
          <p:cNvPr id="8" name="object 8"/>
          <p:cNvSpPr txBox="1"/>
          <p:nvPr/>
        </p:nvSpPr>
        <p:spPr>
          <a:xfrm>
            <a:off x="3746222" y="3764804"/>
            <a:ext cx="884733" cy="137559"/>
          </a:xfrm>
          <a:prstGeom prst="rect">
            <a:avLst/>
          </a:prstGeom>
        </p:spPr>
        <p:txBody>
          <a:bodyPr vert="horz" wrap="square" lIns="0" tIns="14586" rIns="0" bIns="0" rtlCol="0">
            <a:spAutoFit/>
          </a:bodyPr>
          <a:lstStyle/>
          <a:p>
            <a:pPr marL="12685">
              <a:spcBef>
                <a:spcPts val="114"/>
              </a:spcBef>
            </a:pPr>
            <a:r>
              <a:rPr sz="799" dirty="0">
                <a:solidFill>
                  <a:srgbClr val="FFFFFF"/>
                </a:solidFill>
                <a:latin typeface="Calibri"/>
                <a:cs typeface="Calibri"/>
              </a:rPr>
              <a:t>Sustainable land</a:t>
            </a:r>
            <a:r>
              <a:rPr sz="799" spc="-30" dirty="0">
                <a:solidFill>
                  <a:srgbClr val="FFFFFF"/>
                </a:solidFill>
                <a:latin typeface="Calibri"/>
                <a:cs typeface="Calibri"/>
              </a:rPr>
              <a:t> </a:t>
            </a:r>
            <a:r>
              <a:rPr sz="799" dirty="0">
                <a:solidFill>
                  <a:srgbClr val="FFFFFF"/>
                </a:solidFill>
                <a:latin typeface="Calibri"/>
                <a:cs typeface="Calibri"/>
              </a:rPr>
              <a:t>use</a:t>
            </a:r>
            <a:endParaRPr sz="799" dirty="0">
              <a:latin typeface="Calibri"/>
              <a:cs typeface="Calibri"/>
            </a:endParaRPr>
          </a:p>
        </p:txBody>
      </p:sp>
      <p:sp>
        <p:nvSpPr>
          <p:cNvPr id="9" name="object 9"/>
          <p:cNvSpPr txBox="1"/>
          <p:nvPr/>
        </p:nvSpPr>
        <p:spPr>
          <a:xfrm>
            <a:off x="5101555" y="3764804"/>
            <a:ext cx="902491" cy="137559"/>
          </a:xfrm>
          <a:prstGeom prst="rect">
            <a:avLst/>
          </a:prstGeom>
        </p:spPr>
        <p:txBody>
          <a:bodyPr vert="horz" wrap="square" lIns="0" tIns="14586" rIns="0" bIns="0" rtlCol="0">
            <a:spAutoFit/>
          </a:bodyPr>
          <a:lstStyle/>
          <a:p>
            <a:pPr marL="12685">
              <a:spcBef>
                <a:spcPts val="114"/>
              </a:spcBef>
            </a:pPr>
            <a:r>
              <a:rPr sz="799" spc="5" dirty="0">
                <a:solidFill>
                  <a:srgbClr val="FFFFFF"/>
                </a:solidFill>
                <a:latin typeface="Calibri"/>
                <a:cs typeface="Calibri"/>
              </a:rPr>
              <a:t>Packaging and</a:t>
            </a:r>
            <a:r>
              <a:rPr sz="799" spc="-40" dirty="0">
                <a:solidFill>
                  <a:srgbClr val="FFFFFF"/>
                </a:solidFill>
                <a:latin typeface="Calibri"/>
                <a:cs typeface="Calibri"/>
              </a:rPr>
              <a:t> </a:t>
            </a:r>
            <a:r>
              <a:rPr sz="799" spc="5" dirty="0">
                <a:solidFill>
                  <a:srgbClr val="FFFFFF"/>
                </a:solidFill>
                <a:latin typeface="Calibri"/>
                <a:cs typeface="Calibri"/>
              </a:rPr>
              <a:t>waste</a:t>
            </a:r>
            <a:endParaRPr sz="799" dirty="0">
              <a:latin typeface="Calibri"/>
              <a:cs typeface="Calibri"/>
            </a:endParaRPr>
          </a:p>
        </p:txBody>
      </p:sp>
      <p:sp>
        <p:nvSpPr>
          <p:cNvPr id="10" name="object 10"/>
          <p:cNvSpPr txBox="1"/>
          <p:nvPr/>
        </p:nvSpPr>
        <p:spPr>
          <a:xfrm>
            <a:off x="6603631" y="3764804"/>
            <a:ext cx="623435" cy="137559"/>
          </a:xfrm>
          <a:prstGeom prst="rect">
            <a:avLst/>
          </a:prstGeom>
        </p:spPr>
        <p:txBody>
          <a:bodyPr vert="horz" wrap="square" lIns="0" tIns="14586" rIns="0" bIns="0" rtlCol="0">
            <a:spAutoFit/>
          </a:bodyPr>
          <a:lstStyle/>
          <a:p>
            <a:pPr marL="12685">
              <a:spcBef>
                <a:spcPts val="114"/>
              </a:spcBef>
            </a:pPr>
            <a:r>
              <a:rPr sz="799" dirty="0">
                <a:solidFill>
                  <a:srgbClr val="FFFFFF"/>
                </a:solidFill>
                <a:latin typeface="Calibri"/>
                <a:cs typeface="Calibri"/>
              </a:rPr>
              <a:t>Tax</a:t>
            </a:r>
            <a:r>
              <a:rPr sz="799" spc="-35" dirty="0">
                <a:solidFill>
                  <a:srgbClr val="FFFFFF"/>
                </a:solidFill>
                <a:latin typeface="Calibri"/>
                <a:cs typeface="Calibri"/>
              </a:rPr>
              <a:t> </a:t>
            </a:r>
            <a:r>
              <a:rPr sz="799" spc="5" dirty="0">
                <a:solidFill>
                  <a:srgbClr val="FFFFFF"/>
                </a:solidFill>
                <a:latin typeface="Calibri"/>
                <a:cs typeface="Calibri"/>
              </a:rPr>
              <a:t>avoidance</a:t>
            </a:r>
            <a:endParaRPr sz="799" dirty="0">
              <a:latin typeface="Calibri"/>
              <a:cs typeface="Calibri"/>
            </a:endParaRPr>
          </a:p>
        </p:txBody>
      </p:sp>
      <p:sp>
        <p:nvSpPr>
          <p:cNvPr id="11" name="object 11"/>
          <p:cNvSpPr txBox="1"/>
          <p:nvPr/>
        </p:nvSpPr>
        <p:spPr>
          <a:xfrm>
            <a:off x="8142522" y="3764804"/>
            <a:ext cx="271445" cy="137559"/>
          </a:xfrm>
          <a:prstGeom prst="rect">
            <a:avLst/>
          </a:prstGeom>
        </p:spPr>
        <p:txBody>
          <a:bodyPr vert="horz" wrap="square" lIns="0" tIns="14586" rIns="0" bIns="0" rtlCol="0">
            <a:spAutoFit/>
          </a:bodyPr>
          <a:lstStyle/>
          <a:p>
            <a:pPr marL="12685">
              <a:spcBef>
                <a:spcPts val="114"/>
              </a:spcBef>
            </a:pPr>
            <a:r>
              <a:rPr sz="799" dirty="0">
                <a:solidFill>
                  <a:srgbClr val="FFFFFF"/>
                </a:solidFill>
                <a:latin typeface="Calibri"/>
                <a:cs typeface="Calibri"/>
              </a:rPr>
              <a:t>Other</a:t>
            </a:r>
            <a:endParaRPr sz="799" dirty="0">
              <a:latin typeface="Calibri"/>
              <a:cs typeface="Calibri"/>
            </a:endParaRPr>
          </a:p>
        </p:txBody>
      </p:sp>
      <p:sp>
        <p:nvSpPr>
          <p:cNvPr id="13" name="object 13"/>
          <p:cNvSpPr/>
          <p:nvPr/>
        </p:nvSpPr>
        <p:spPr>
          <a:xfrm>
            <a:off x="1144235" y="1914232"/>
            <a:ext cx="573966" cy="1784686"/>
          </a:xfrm>
          <a:custGeom>
            <a:avLst/>
            <a:gdLst/>
            <a:ahLst/>
            <a:cxnLst/>
            <a:rect l="l" t="t" r="r" b="b"/>
            <a:pathLst>
              <a:path w="574675" h="1786889">
                <a:moveTo>
                  <a:pt x="574370" y="1786458"/>
                </a:moveTo>
                <a:lnTo>
                  <a:pt x="0" y="1786458"/>
                </a:lnTo>
                <a:lnTo>
                  <a:pt x="0" y="0"/>
                </a:lnTo>
                <a:lnTo>
                  <a:pt x="574370" y="0"/>
                </a:lnTo>
                <a:lnTo>
                  <a:pt x="574370" y="1786458"/>
                </a:lnTo>
                <a:close/>
              </a:path>
            </a:pathLst>
          </a:custGeom>
          <a:solidFill>
            <a:srgbClr val="99E4F4"/>
          </a:solidFill>
        </p:spPr>
        <p:txBody>
          <a:bodyPr wrap="square" lIns="0" tIns="0" rIns="0" bIns="0" rtlCol="0"/>
          <a:lstStyle/>
          <a:p>
            <a:endParaRPr sz="1798" dirty="0"/>
          </a:p>
        </p:txBody>
      </p:sp>
      <p:sp>
        <p:nvSpPr>
          <p:cNvPr id="14" name="object 14"/>
          <p:cNvSpPr/>
          <p:nvPr/>
        </p:nvSpPr>
        <p:spPr>
          <a:xfrm>
            <a:off x="2511125" y="2879942"/>
            <a:ext cx="573966" cy="818774"/>
          </a:xfrm>
          <a:custGeom>
            <a:avLst/>
            <a:gdLst/>
            <a:ahLst/>
            <a:cxnLst/>
            <a:rect l="l" t="t" r="r" b="b"/>
            <a:pathLst>
              <a:path w="574675" h="819785">
                <a:moveTo>
                  <a:pt x="574370" y="819556"/>
                </a:moveTo>
                <a:lnTo>
                  <a:pt x="0" y="819556"/>
                </a:lnTo>
                <a:lnTo>
                  <a:pt x="0" y="0"/>
                </a:lnTo>
                <a:lnTo>
                  <a:pt x="574370" y="0"/>
                </a:lnTo>
                <a:lnTo>
                  <a:pt x="574370" y="819556"/>
                </a:lnTo>
                <a:close/>
              </a:path>
            </a:pathLst>
          </a:custGeom>
          <a:solidFill>
            <a:srgbClr val="99E4F4"/>
          </a:solidFill>
        </p:spPr>
        <p:txBody>
          <a:bodyPr wrap="square" lIns="0" tIns="0" rIns="0" bIns="0" rtlCol="0"/>
          <a:lstStyle/>
          <a:p>
            <a:endParaRPr sz="1798" dirty="0"/>
          </a:p>
        </p:txBody>
      </p:sp>
      <p:sp>
        <p:nvSpPr>
          <p:cNvPr id="15" name="object 15"/>
          <p:cNvSpPr/>
          <p:nvPr/>
        </p:nvSpPr>
        <p:spPr>
          <a:xfrm>
            <a:off x="3878027" y="2879942"/>
            <a:ext cx="573966" cy="818774"/>
          </a:xfrm>
          <a:custGeom>
            <a:avLst/>
            <a:gdLst/>
            <a:ahLst/>
            <a:cxnLst/>
            <a:rect l="l" t="t" r="r" b="b"/>
            <a:pathLst>
              <a:path w="574675" h="819785">
                <a:moveTo>
                  <a:pt x="574370" y="819556"/>
                </a:moveTo>
                <a:lnTo>
                  <a:pt x="0" y="819556"/>
                </a:lnTo>
                <a:lnTo>
                  <a:pt x="0" y="0"/>
                </a:lnTo>
                <a:lnTo>
                  <a:pt x="574370" y="0"/>
                </a:lnTo>
                <a:lnTo>
                  <a:pt x="574370" y="819556"/>
                </a:lnTo>
                <a:close/>
              </a:path>
            </a:pathLst>
          </a:custGeom>
          <a:solidFill>
            <a:srgbClr val="99E4F4"/>
          </a:solidFill>
        </p:spPr>
        <p:txBody>
          <a:bodyPr wrap="square" lIns="0" tIns="0" rIns="0" bIns="0" rtlCol="0"/>
          <a:lstStyle/>
          <a:p>
            <a:endParaRPr sz="1798" dirty="0"/>
          </a:p>
        </p:txBody>
      </p:sp>
      <p:sp>
        <p:nvSpPr>
          <p:cNvPr id="16" name="object 16"/>
          <p:cNvSpPr/>
          <p:nvPr/>
        </p:nvSpPr>
        <p:spPr>
          <a:xfrm>
            <a:off x="5244930" y="2935651"/>
            <a:ext cx="573966" cy="762963"/>
          </a:xfrm>
          <a:custGeom>
            <a:avLst/>
            <a:gdLst/>
            <a:ahLst/>
            <a:cxnLst/>
            <a:rect l="l" t="t" r="r" b="b"/>
            <a:pathLst>
              <a:path w="574675" h="763904">
                <a:moveTo>
                  <a:pt x="574370" y="763778"/>
                </a:moveTo>
                <a:lnTo>
                  <a:pt x="0" y="763778"/>
                </a:lnTo>
                <a:lnTo>
                  <a:pt x="0" y="0"/>
                </a:lnTo>
                <a:lnTo>
                  <a:pt x="574370" y="0"/>
                </a:lnTo>
                <a:lnTo>
                  <a:pt x="574370" y="763778"/>
                </a:lnTo>
                <a:close/>
              </a:path>
            </a:pathLst>
          </a:custGeom>
          <a:solidFill>
            <a:srgbClr val="99E4F4"/>
          </a:solidFill>
        </p:spPr>
        <p:txBody>
          <a:bodyPr wrap="square" lIns="0" tIns="0" rIns="0" bIns="0" rtlCol="0"/>
          <a:lstStyle/>
          <a:p>
            <a:endParaRPr sz="1798" dirty="0"/>
          </a:p>
        </p:txBody>
      </p:sp>
      <p:sp>
        <p:nvSpPr>
          <p:cNvPr id="17" name="object 17"/>
          <p:cNvSpPr/>
          <p:nvPr/>
        </p:nvSpPr>
        <p:spPr>
          <a:xfrm>
            <a:off x="6611820" y="3013533"/>
            <a:ext cx="573966" cy="684954"/>
          </a:xfrm>
          <a:custGeom>
            <a:avLst/>
            <a:gdLst/>
            <a:ahLst/>
            <a:cxnLst/>
            <a:rect l="l" t="t" r="r" b="b"/>
            <a:pathLst>
              <a:path w="574675" h="685800">
                <a:moveTo>
                  <a:pt x="574370" y="685800"/>
                </a:moveTo>
                <a:lnTo>
                  <a:pt x="0" y="685800"/>
                </a:lnTo>
                <a:lnTo>
                  <a:pt x="0" y="0"/>
                </a:lnTo>
                <a:lnTo>
                  <a:pt x="574370" y="0"/>
                </a:lnTo>
                <a:lnTo>
                  <a:pt x="574370" y="685800"/>
                </a:lnTo>
                <a:close/>
              </a:path>
            </a:pathLst>
          </a:custGeom>
          <a:solidFill>
            <a:srgbClr val="99E4F4"/>
          </a:solidFill>
        </p:spPr>
        <p:txBody>
          <a:bodyPr wrap="square" lIns="0" tIns="0" rIns="0" bIns="0" rtlCol="0"/>
          <a:lstStyle/>
          <a:p>
            <a:endParaRPr sz="1798" dirty="0"/>
          </a:p>
        </p:txBody>
      </p:sp>
      <p:sp>
        <p:nvSpPr>
          <p:cNvPr id="18" name="object 18"/>
          <p:cNvSpPr/>
          <p:nvPr/>
        </p:nvSpPr>
        <p:spPr>
          <a:xfrm>
            <a:off x="7978723" y="3482752"/>
            <a:ext cx="573966" cy="216268"/>
          </a:xfrm>
          <a:custGeom>
            <a:avLst/>
            <a:gdLst/>
            <a:ahLst/>
            <a:cxnLst/>
            <a:rect l="l" t="t" r="r" b="b"/>
            <a:pathLst>
              <a:path w="574675" h="216535">
                <a:moveTo>
                  <a:pt x="574370" y="216001"/>
                </a:moveTo>
                <a:lnTo>
                  <a:pt x="0" y="216001"/>
                </a:lnTo>
                <a:lnTo>
                  <a:pt x="0" y="0"/>
                </a:lnTo>
                <a:lnTo>
                  <a:pt x="574370" y="0"/>
                </a:lnTo>
                <a:lnTo>
                  <a:pt x="574370" y="216001"/>
                </a:lnTo>
                <a:close/>
              </a:path>
            </a:pathLst>
          </a:custGeom>
          <a:solidFill>
            <a:srgbClr val="99E4F4"/>
          </a:solidFill>
        </p:spPr>
        <p:txBody>
          <a:bodyPr wrap="square" lIns="0" tIns="0" rIns="0" bIns="0" rtlCol="0"/>
          <a:lstStyle/>
          <a:p>
            <a:endParaRPr sz="1798" dirty="0"/>
          </a:p>
        </p:txBody>
      </p:sp>
      <p:sp>
        <p:nvSpPr>
          <p:cNvPr id="19" name="object 19"/>
          <p:cNvSpPr/>
          <p:nvPr/>
        </p:nvSpPr>
        <p:spPr>
          <a:xfrm>
            <a:off x="888158" y="1565265"/>
            <a:ext cx="7843362" cy="2137311"/>
          </a:xfrm>
          <a:custGeom>
            <a:avLst/>
            <a:gdLst/>
            <a:ahLst/>
            <a:cxnLst/>
            <a:rect l="l" t="t" r="r" b="b"/>
            <a:pathLst>
              <a:path w="7853045" h="2139950">
                <a:moveTo>
                  <a:pt x="0" y="0"/>
                </a:moveTo>
                <a:lnTo>
                  <a:pt x="0" y="2139708"/>
                </a:lnTo>
                <a:lnTo>
                  <a:pt x="7852460" y="2139708"/>
                </a:lnTo>
              </a:path>
            </a:pathLst>
          </a:custGeom>
          <a:ln w="12699">
            <a:solidFill>
              <a:srgbClr val="FFFFFF"/>
            </a:solidFill>
          </a:ln>
        </p:spPr>
        <p:txBody>
          <a:bodyPr wrap="square" lIns="0" tIns="0" rIns="0" bIns="0" rtlCol="0"/>
          <a:lstStyle/>
          <a:p>
            <a:endParaRPr sz="1798" dirty="0"/>
          </a:p>
        </p:txBody>
      </p:sp>
      <p:sp>
        <p:nvSpPr>
          <p:cNvPr id="20" name="object 20"/>
          <p:cNvSpPr/>
          <p:nvPr/>
        </p:nvSpPr>
        <p:spPr>
          <a:xfrm>
            <a:off x="986390" y="1588085"/>
            <a:ext cx="889806" cy="889806"/>
          </a:xfrm>
          <a:custGeom>
            <a:avLst/>
            <a:gdLst/>
            <a:ahLst/>
            <a:cxnLst/>
            <a:rect l="l" t="t" r="r" b="b"/>
            <a:pathLst>
              <a:path w="890905" h="890905">
                <a:moveTo>
                  <a:pt x="890460" y="445223"/>
                </a:moveTo>
                <a:lnTo>
                  <a:pt x="887847" y="493737"/>
                </a:lnTo>
                <a:lnTo>
                  <a:pt x="880191" y="540736"/>
                </a:lnTo>
                <a:lnTo>
                  <a:pt x="867762" y="585951"/>
                </a:lnTo>
                <a:lnTo>
                  <a:pt x="850831" y="629109"/>
                </a:lnTo>
                <a:lnTo>
                  <a:pt x="829672" y="669940"/>
                </a:lnTo>
                <a:lnTo>
                  <a:pt x="804555" y="708170"/>
                </a:lnTo>
                <a:lnTo>
                  <a:pt x="775752" y="743529"/>
                </a:lnTo>
                <a:lnTo>
                  <a:pt x="743535" y="775745"/>
                </a:lnTo>
                <a:lnTo>
                  <a:pt x="708174" y="804547"/>
                </a:lnTo>
                <a:lnTo>
                  <a:pt x="669943" y="829663"/>
                </a:lnTo>
                <a:lnTo>
                  <a:pt x="629112" y="850821"/>
                </a:lnTo>
                <a:lnTo>
                  <a:pt x="585953" y="867750"/>
                </a:lnTo>
                <a:lnTo>
                  <a:pt x="540737" y="880179"/>
                </a:lnTo>
                <a:lnTo>
                  <a:pt x="493737" y="887835"/>
                </a:lnTo>
                <a:lnTo>
                  <a:pt x="445223" y="890447"/>
                </a:lnTo>
                <a:lnTo>
                  <a:pt x="396712" y="887835"/>
                </a:lnTo>
                <a:lnTo>
                  <a:pt x="349714" y="880179"/>
                </a:lnTo>
                <a:lnTo>
                  <a:pt x="304500" y="867750"/>
                </a:lnTo>
                <a:lnTo>
                  <a:pt x="261343" y="850821"/>
                </a:lnTo>
                <a:lnTo>
                  <a:pt x="220513" y="829663"/>
                </a:lnTo>
                <a:lnTo>
                  <a:pt x="182282" y="804547"/>
                </a:lnTo>
                <a:lnTo>
                  <a:pt x="146923" y="775745"/>
                </a:lnTo>
                <a:lnTo>
                  <a:pt x="114706" y="743529"/>
                </a:lnTo>
                <a:lnTo>
                  <a:pt x="85904" y="708170"/>
                </a:lnTo>
                <a:lnTo>
                  <a:pt x="60787" y="669940"/>
                </a:lnTo>
                <a:lnTo>
                  <a:pt x="39628" y="629109"/>
                </a:lnTo>
                <a:lnTo>
                  <a:pt x="22698" y="585951"/>
                </a:lnTo>
                <a:lnTo>
                  <a:pt x="10269" y="540736"/>
                </a:lnTo>
                <a:lnTo>
                  <a:pt x="2612" y="493737"/>
                </a:lnTo>
                <a:lnTo>
                  <a:pt x="0" y="445223"/>
                </a:lnTo>
                <a:lnTo>
                  <a:pt x="2612" y="396710"/>
                </a:lnTo>
                <a:lnTo>
                  <a:pt x="10269" y="349710"/>
                </a:lnTo>
                <a:lnTo>
                  <a:pt x="22698" y="304496"/>
                </a:lnTo>
                <a:lnTo>
                  <a:pt x="39628" y="261337"/>
                </a:lnTo>
                <a:lnTo>
                  <a:pt x="60787" y="220507"/>
                </a:lnTo>
                <a:lnTo>
                  <a:pt x="85904" y="182277"/>
                </a:lnTo>
                <a:lnTo>
                  <a:pt x="114706" y="146918"/>
                </a:lnTo>
                <a:lnTo>
                  <a:pt x="146923" y="114702"/>
                </a:lnTo>
                <a:lnTo>
                  <a:pt x="182282" y="85900"/>
                </a:lnTo>
                <a:lnTo>
                  <a:pt x="220513" y="60784"/>
                </a:lnTo>
                <a:lnTo>
                  <a:pt x="261343" y="39626"/>
                </a:lnTo>
                <a:lnTo>
                  <a:pt x="304500" y="22697"/>
                </a:lnTo>
                <a:lnTo>
                  <a:pt x="349714" y="10268"/>
                </a:lnTo>
                <a:lnTo>
                  <a:pt x="396712" y="2612"/>
                </a:lnTo>
                <a:lnTo>
                  <a:pt x="445223" y="0"/>
                </a:lnTo>
                <a:lnTo>
                  <a:pt x="493737" y="2612"/>
                </a:lnTo>
                <a:lnTo>
                  <a:pt x="540737" y="10268"/>
                </a:lnTo>
                <a:lnTo>
                  <a:pt x="585953" y="22697"/>
                </a:lnTo>
                <a:lnTo>
                  <a:pt x="629112" y="39626"/>
                </a:lnTo>
                <a:lnTo>
                  <a:pt x="669943" y="60784"/>
                </a:lnTo>
                <a:lnTo>
                  <a:pt x="708174" y="85900"/>
                </a:lnTo>
                <a:lnTo>
                  <a:pt x="743535" y="114702"/>
                </a:lnTo>
                <a:lnTo>
                  <a:pt x="775752" y="146918"/>
                </a:lnTo>
                <a:lnTo>
                  <a:pt x="804555" y="182277"/>
                </a:lnTo>
                <a:lnTo>
                  <a:pt x="829672" y="220507"/>
                </a:lnTo>
                <a:lnTo>
                  <a:pt x="850831" y="261337"/>
                </a:lnTo>
                <a:lnTo>
                  <a:pt x="867762" y="304496"/>
                </a:lnTo>
                <a:lnTo>
                  <a:pt x="880191" y="349710"/>
                </a:lnTo>
                <a:lnTo>
                  <a:pt x="887847" y="396710"/>
                </a:lnTo>
                <a:lnTo>
                  <a:pt x="890460" y="445223"/>
                </a:lnTo>
                <a:close/>
              </a:path>
            </a:pathLst>
          </a:custGeom>
          <a:ln w="25400">
            <a:solidFill>
              <a:srgbClr val="0046AD"/>
            </a:solidFill>
          </a:ln>
        </p:spPr>
        <p:txBody>
          <a:bodyPr wrap="square" lIns="0" tIns="0" rIns="0" bIns="0" rtlCol="0"/>
          <a:lstStyle/>
          <a:p>
            <a:endParaRPr sz="1798" dirty="0"/>
          </a:p>
        </p:txBody>
      </p:sp>
      <p:pic>
        <p:nvPicPr>
          <p:cNvPr id="22" name="Picture 21">
            <a:extLst>
              <a:ext uri="{FF2B5EF4-FFF2-40B4-BE49-F238E27FC236}">
                <a16:creationId xmlns:a16="http://schemas.microsoft.com/office/drawing/2014/main" id="{3582CD0F-0F99-514E-B7CB-DDE9B0BE94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8408" y="28051"/>
            <a:ext cx="1649645" cy="1287440"/>
          </a:xfrm>
          <a:prstGeom prst="rect">
            <a:avLst/>
          </a:prstGeom>
        </p:spPr>
      </p:pic>
      <p:sp>
        <p:nvSpPr>
          <p:cNvPr id="25" name="Holder 4">
            <a:extLst>
              <a:ext uri="{FF2B5EF4-FFF2-40B4-BE49-F238E27FC236}">
                <a16:creationId xmlns:a16="http://schemas.microsoft.com/office/drawing/2014/main" id="{B097AF52-957F-CB41-A2B5-D7DA5982BDA6}"/>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2">
            <a:extLst>
              <a:ext uri="{FF2B5EF4-FFF2-40B4-BE49-F238E27FC236}">
                <a16:creationId xmlns:a16="http://schemas.microsoft.com/office/drawing/2014/main" id="{7C25559E-0916-3648-8B01-2E48397301B1}"/>
              </a:ext>
            </a:extLst>
          </p:cNvPr>
          <p:cNvSpPr/>
          <p:nvPr/>
        </p:nvSpPr>
        <p:spPr>
          <a:xfrm>
            <a:off x="0" y="1982063"/>
            <a:ext cx="9144000" cy="2573655"/>
          </a:xfrm>
          <a:custGeom>
            <a:avLst/>
            <a:gdLst/>
            <a:ahLst/>
            <a:cxnLst/>
            <a:rect l="l" t="t" r="r" b="b"/>
            <a:pathLst>
              <a:path w="9144000" h="2573654">
                <a:moveTo>
                  <a:pt x="0" y="2573159"/>
                </a:moveTo>
                <a:lnTo>
                  <a:pt x="9144000" y="2573159"/>
                </a:lnTo>
                <a:lnTo>
                  <a:pt x="9144000" y="0"/>
                </a:lnTo>
                <a:lnTo>
                  <a:pt x="0" y="0"/>
                </a:lnTo>
                <a:lnTo>
                  <a:pt x="0" y="2573159"/>
                </a:lnTo>
                <a:close/>
              </a:path>
            </a:pathLst>
          </a:custGeom>
          <a:solidFill>
            <a:srgbClr val="0046AD"/>
          </a:solidFill>
        </p:spPr>
        <p:txBody>
          <a:bodyPr wrap="square" lIns="0" tIns="0" rIns="0" bIns="0" rtlCol="0"/>
          <a:lstStyle/>
          <a:p>
            <a:endParaRPr dirty="0"/>
          </a:p>
        </p:txBody>
      </p:sp>
      <p:sp>
        <p:nvSpPr>
          <p:cNvPr id="12" name="object 3">
            <a:extLst>
              <a:ext uri="{FF2B5EF4-FFF2-40B4-BE49-F238E27FC236}">
                <a16:creationId xmlns:a16="http://schemas.microsoft.com/office/drawing/2014/main" id="{40FF4F16-1382-4B49-817C-B121B0A6F048}"/>
              </a:ext>
            </a:extLst>
          </p:cNvPr>
          <p:cNvSpPr txBox="1">
            <a:spLocks/>
          </p:cNvSpPr>
          <p:nvPr/>
        </p:nvSpPr>
        <p:spPr>
          <a:xfrm>
            <a:off x="372113" y="233731"/>
            <a:ext cx="5669915" cy="452120"/>
          </a:xfrm>
          <a:prstGeom prst="rect">
            <a:avLst/>
          </a:prstGeom>
        </p:spPr>
        <p:txBody>
          <a:bodyPr vert="horz" wrap="square" lIns="0" tIns="1270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a:spcBef>
                <a:spcPts val="100"/>
              </a:spcBef>
            </a:pPr>
            <a:r>
              <a:rPr lang="en-GB" sz="2800" spc="-5" dirty="0">
                <a:solidFill>
                  <a:srgbClr val="7F8084"/>
                </a:solidFill>
              </a:rPr>
              <a:t>Climate change </a:t>
            </a:r>
            <a:r>
              <a:rPr lang="en-GB" sz="2800" dirty="0">
                <a:solidFill>
                  <a:srgbClr val="7F8084"/>
                </a:solidFill>
              </a:rPr>
              <a:t>– Key investment</a:t>
            </a:r>
            <a:r>
              <a:rPr lang="en-GB" sz="2800" spc="-90" dirty="0">
                <a:solidFill>
                  <a:srgbClr val="7F8084"/>
                </a:solidFill>
              </a:rPr>
              <a:t> </a:t>
            </a:r>
            <a:r>
              <a:rPr lang="en-GB" sz="2800" spc="-5" dirty="0">
                <a:solidFill>
                  <a:srgbClr val="7F8084"/>
                </a:solidFill>
              </a:rPr>
              <a:t>risks</a:t>
            </a:r>
            <a:endParaRPr lang="en-GB" sz="2800" dirty="0">
              <a:solidFill>
                <a:srgbClr val="7F8084"/>
              </a:solidFill>
            </a:endParaRPr>
          </a:p>
        </p:txBody>
      </p:sp>
      <p:sp>
        <p:nvSpPr>
          <p:cNvPr id="22" name="object 5">
            <a:extLst>
              <a:ext uri="{FF2B5EF4-FFF2-40B4-BE49-F238E27FC236}">
                <a16:creationId xmlns:a16="http://schemas.microsoft.com/office/drawing/2014/main" id="{643B5A4A-5989-8F49-9CA5-931F226AAA58}"/>
              </a:ext>
            </a:extLst>
          </p:cNvPr>
          <p:cNvSpPr txBox="1"/>
          <p:nvPr/>
        </p:nvSpPr>
        <p:spPr>
          <a:xfrm>
            <a:off x="1431183" y="2575616"/>
            <a:ext cx="1296035" cy="1126490"/>
          </a:xfrm>
          <a:prstGeom prst="rect">
            <a:avLst/>
          </a:prstGeom>
        </p:spPr>
        <p:txBody>
          <a:bodyPr vert="horz" wrap="square" lIns="0" tIns="12700" rIns="0" bIns="0" rtlCol="0">
            <a:spAutoFit/>
          </a:bodyPr>
          <a:lstStyle/>
          <a:p>
            <a:pPr marL="114300">
              <a:lnSpc>
                <a:spcPct val="100000"/>
              </a:lnSpc>
              <a:spcBef>
                <a:spcPts val="100"/>
              </a:spcBef>
            </a:pPr>
            <a:r>
              <a:rPr sz="1600" b="1" spc="-5" dirty="0">
                <a:solidFill>
                  <a:srgbClr val="FFFFFF"/>
                </a:solidFill>
                <a:latin typeface="Calibri"/>
                <a:cs typeface="Calibri"/>
              </a:rPr>
              <a:t>Physical</a:t>
            </a:r>
            <a:r>
              <a:rPr sz="1600" b="1" spc="-30" dirty="0">
                <a:solidFill>
                  <a:srgbClr val="FFFFFF"/>
                </a:solidFill>
                <a:latin typeface="Calibri"/>
                <a:cs typeface="Calibri"/>
              </a:rPr>
              <a:t> </a:t>
            </a:r>
            <a:r>
              <a:rPr sz="1600" b="1" spc="-5" dirty="0">
                <a:solidFill>
                  <a:srgbClr val="FFFFFF"/>
                </a:solidFill>
                <a:latin typeface="Calibri"/>
                <a:cs typeface="Calibri"/>
              </a:rPr>
              <a:t>risk</a:t>
            </a:r>
            <a:endParaRPr sz="1600" dirty="0">
              <a:latin typeface="Calibri"/>
              <a:cs typeface="Calibri"/>
            </a:endParaRPr>
          </a:p>
          <a:p>
            <a:pPr marL="12065" marR="5080" indent="1905" algn="ctr">
              <a:lnSpc>
                <a:spcPct val="100000"/>
              </a:lnSpc>
              <a:spcBef>
                <a:spcPts val="745"/>
              </a:spcBef>
            </a:pPr>
            <a:r>
              <a:rPr sz="1000" dirty="0">
                <a:solidFill>
                  <a:srgbClr val="FFFFFF"/>
                </a:solidFill>
                <a:latin typeface="Calibri"/>
                <a:cs typeface="Calibri"/>
              </a:rPr>
              <a:t>As the weather changes  and most </a:t>
            </a:r>
            <a:r>
              <a:rPr sz="1000" spc="-5" dirty="0">
                <a:solidFill>
                  <a:srgbClr val="FFFFFF"/>
                </a:solidFill>
                <a:latin typeface="Calibri"/>
                <a:cs typeface="Calibri"/>
              </a:rPr>
              <a:t>likely</a:t>
            </a:r>
            <a:r>
              <a:rPr sz="1000" spc="-100" dirty="0">
                <a:solidFill>
                  <a:srgbClr val="FFFFFF"/>
                </a:solidFill>
                <a:latin typeface="Calibri"/>
                <a:cs typeface="Calibri"/>
              </a:rPr>
              <a:t> </a:t>
            </a:r>
            <a:r>
              <a:rPr sz="1000" spc="-5" dirty="0">
                <a:solidFill>
                  <a:srgbClr val="FFFFFF"/>
                </a:solidFill>
                <a:latin typeface="Calibri"/>
                <a:cs typeface="Calibri"/>
              </a:rPr>
              <a:t>becomes  </a:t>
            </a:r>
            <a:r>
              <a:rPr sz="1000" dirty="0">
                <a:solidFill>
                  <a:srgbClr val="FFFFFF"/>
                </a:solidFill>
                <a:latin typeface="Calibri"/>
                <a:cs typeface="Calibri"/>
              </a:rPr>
              <a:t>more extreme, certain  companies are going to  </a:t>
            </a:r>
            <a:r>
              <a:rPr sz="1000" spc="-5" dirty="0">
                <a:solidFill>
                  <a:srgbClr val="FFFFFF"/>
                </a:solidFill>
                <a:latin typeface="Calibri"/>
                <a:cs typeface="Calibri"/>
              </a:rPr>
              <a:t>be</a:t>
            </a:r>
            <a:r>
              <a:rPr sz="1000" spc="-15" dirty="0">
                <a:solidFill>
                  <a:srgbClr val="FFFFFF"/>
                </a:solidFill>
                <a:latin typeface="Calibri"/>
                <a:cs typeface="Calibri"/>
              </a:rPr>
              <a:t> </a:t>
            </a:r>
            <a:r>
              <a:rPr sz="1000" spc="-5" dirty="0">
                <a:solidFill>
                  <a:srgbClr val="FFFFFF"/>
                </a:solidFill>
                <a:latin typeface="Calibri"/>
                <a:cs typeface="Calibri"/>
              </a:rPr>
              <a:t>disrupted</a:t>
            </a:r>
            <a:endParaRPr sz="1000" dirty="0">
              <a:latin typeface="Calibri"/>
              <a:cs typeface="Calibri"/>
            </a:endParaRPr>
          </a:p>
        </p:txBody>
      </p:sp>
      <p:sp>
        <p:nvSpPr>
          <p:cNvPr id="23" name="object 6">
            <a:extLst>
              <a:ext uri="{FF2B5EF4-FFF2-40B4-BE49-F238E27FC236}">
                <a16:creationId xmlns:a16="http://schemas.microsoft.com/office/drawing/2014/main" id="{9C3BF53A-5298-A348-A964-1A34C8A9CC62}"/>
              </a:ext>
            </a:extLst>
          </p:cNvPr>
          <p:cNvSpPr txBox="1"/>
          <p:nvPr/>
        </p:nvSpPr>
        <p:spPr>
          <a:xfrm>
            <a:off x="3763411" y="2575616"/>
            <a:ext cx="1303020" cy="974090"/>
          </a:xfrm>
          <a:prstGeom prst="rect">
            <a:avLst/>
          </a:prstGeom>
        </p:spPr>
        <p:txBody>
          <a:bodyPr vert="horz" wrap="square" lIns="0" tIns="12700" rIns="0" bIns="0" rtlCol="0">
            <a:spAutoFit/>
          </a:bodyPr>
          <a:lstStyle/>
          <a:p>
            <a:pPr marL="52069">
              <a:lnSpc>
                <a:spcPct val="100000"/>
              </a:lnSpc>
              <a:spcBef>
                <a:spcPts val="100"/>
              </a:spcBef>
            </a:pPr>
            <a:r>
              <a:rPr sz="1600" b="1" spc="-10" dirty="0">
                <a:solidFill>
                  <a:srgbClr val="FFFFFF"/>
                </a:solidFill>
                <a:latin typeface="Calibri"/>
                <a:cs typeface="Calibri"/>
              </a:rPr>
              <a:t>Transition</a:t>
            </a:r>
            <a:r>
              <a:rPr sz="1600" b="1" spc="-30" dirty="0">
                <a:solidFill>
                  <a:srgbClr val="FFFFFF"/>
                </a:solidFill>
                <a:latin typeface="Calibri"/>
                <a:cs typeface="Calibri"/>
              </a:rPr>
              <a:t> </a:t>
            </a:r>
            <a:r>
              <a:rPr sz="1600" b="1" spc="-5" dirty="0">
                <a:solidFill>
                  <a:srgbClr val="FFFFFF"/>
                </a:solidFill>
                <a:latin typeface="Calibri"/>
                <a:cs typeface="Calibri"/>
              </a:rPr>
              <a:t>risk</a:t>
            </a:r>
            <a:endParaRPr sz="1600" dirty="0">
              <a:latin typeface="Calibri"/>
              <a:cs typeface="Calibri"/>
            </a:endParaRPr>
          </a:p>
          <a:p>
            <a:pPr marL="12700" marR="5080" algn="ctr">
              <a:lnSpc>
                <a:spcPct val="100000"/>
              </a:lnSpc>
              <a:spcBef>
                <a:spcPts val="745"/>
              </a:spcBef>
            </a:pPr>
            <a:r>
              <a:rPr sz="1000" spc="-5" dirty="0">
                <a:solidFill>
                  <a:srgbClr val="FFFFFF"/>
                </a:solidFill>
                <a:latin typeface="Calibri"/>
                <a:cs typeface="Calibri"/>
              </a:rPr>
              <a:t>The </a:t>
            </a:r>
            <a:r>
              <a:rPr sz="1000" dirty="0">
                <a:solidFill>
                  <a:srgbClr val="FFFFFF"/>
                </a:solidFill>
                <a:latin typeface="Calibri"/>
                <a:cs typeface="Calibri"/>
              </a:rPr>
              <a:t>costs and</a:t>
            </a:r>
            <a:r>
              <a:rPr sz="1000" spc="-100" dirty="0">
                <a:solidFill>
                  <a:srgbClr val="FFFFFF"/>
                </a:solidFill>
                <a:latin typeface="Calibri"/>
                <a:cs typeface="Calibri"/>
              </a:rPr>
              <a:t> </a:t>
            </a:r>
            <a:r>
              <a:rPr sz="1000" dirty="0">
                <a:solidFill>
                  <a:srgbClr val="FFFFFF"/>
                </a:solidFill>
                <a:latin typeface="Calibri"/>
                <a:cs typeface="Calibri"/>
              </a:rPr>
              <a:t>challenges  associated with moving  towards a</a:t>
            </a:r>
            <a:r>
              <a:rPr sz="1000" spc="-25" dirty="0">
                <a:solidFill>
                  <a:srgbClr val="FFFFFF"/>
                </a:solidFill>
                <a:latin typeface="Calibri"/>
                <a:cs typeface="Calibri"/>
              </a:rPr>
              <a:t> </a:t>
            </a:r>
            <a:r>
              <a:rPr sz="1000" spc="-5" dirty="0">
                <a:solidFill>
                  <a:srgbClr val="FFFFFF"/>
                </a:solidFill>
                <a:latin typeface="Calibri"/>
                <a:cs typeface="Calibri"/>
              </a:rPr>
              <a:t>low</a:t>
            </a:r>
            <a:endParaRPr sz="1000" dirty="0">
              <a:latin typeface="Calibri"/>
              <a:cs typeface="Calibri"/>
            </a:endParaRPr>
          </a:p>
          <a:p>
            <a:pPr algn="ctr">
              <a:lnSpc>
                <a:spcPct val="100000"/>
              </a:lnSpc>
            </a:pPr>
            <a:r>
              <a:rPr sz="1000" dirty="0">
                <a:solidFill>
                  <a:srgbClr val="FFFFFF"/>
                </a:solidFill>
                <a:latin typeface="Calibri"/>
                <a:cs typeface="Calibri"/>
              </a:rPr>
              <a:t>carbon</a:t>
            </a:r>
            <a:r>
              <a:rPr sz="1000" spc="-15" dirty="0">
                <a:solidFill>
                  <a:srgbClr val="FFFFFF"/>
                </a:solidFill>
                <a:latin typeface="Calibri"/>
                <a:cs typeface="Calibri"/>
              </a:rPr>
              <a:t> </a:t>
            </a:r>
            <a:r>
              <a:rPr sz="1000" dirty="0">
                <a:solidFill>
                  <a:srgbClr val="FFFFFF"/>
                </a:solidFill>
                <a:latin typeface="Calibri"/>
                <a:cs typeface="Calibri"/>
              </a:rPr>
              <a:t>economy</a:t>
            </a:r>
            <a:endParaRPr sz="1000" dirty="0">
              <a:latin typeface="Calibri"/>
              <a:cs typeface="Calibri"/>
            </a:endParaRPr>
          </a:p>
        </p:txBody>
      </p:sp>
      <p:sp>
        <p:nvSpPr>
          <p:cNvPr id="24" name="object 7">
            <a:extLst>
              <a:ext uri="{FF2B5EF4-FFF2-40B4-BE49-F238E27FC236}">
                <a16:creationId xmlns:a16="http://schemas.microsoft.com/office/drawing/2014/main" id="{CCFA06CB-D0F8-4540-AEF0-E7EC1B03D752}"/>
              </a:ext>
            </a:extLst>
          </p:cNvPr>
          <p:cNvSpPr txBox="1"/>
          <p:nvPr/>
        </p:nvSpPr>
        <p:spPr>
          <a:xfrm>
            <a:off x="6195842" y="2575616"/>
            <a:ext cx="1390015" cy="1126490"/>
          </a:xfrm>
          <a:prstGeom prst="rect">
            <a:avLst/>
          </a:prstGeom>
        </p:spPr>
        <p:txBody>
          <a:bodyPr vert="horz" wrap="square" lIns="0" tIns="12700" rIns="0" bIns="0" rtlCol="0">
            <a:spAutoFit/>
          </a:bodyPr>
          <a:lstStyle/>
          <a:p>
            <a:pPr marL="190500">
              <a:lnSpc>
                <a:spcPct val="100000"/>
              </a:lnSpc>
              <a:spcBef>
                <a:spcPts val="100"/>
              </a:spcBef>
            </a:pPr>
            <a:r>
              <a:rPr sz="1600" b="1" dirty="0">
                <a:solidFill>
                  <a:srgbClr val="FFFFFF"/>
                </a:solidFill>
                <a:latin typeface="Calibri"/>
                <a:cs typeface="Calibri"/>
              </a:rPr>
              <a:t>Liability</a:t>
            </a:r>
            <a:r>
              <a:rPr sz="1600" b="1" spc="-20" dirty="0">
                <a:solidFill>
                  <a:srgbClr val="FFFFFF"/>
                </a:solidFill>
                <a:latin typeface="Calibri"/>
                <a:cs typeface="Calibri"/>
              </a:rPr>
              <a:t> </a:t>
            </a:r>
            <a:r>
              <a:rPr sz="1600" b="1" spc="-5" dirty="0">
                <a:solidFill>
                  <a:srgbClr val="FFFFFF"/>
                </a:solidFill>
                <a:latin typeface="Calibri"/>
                <a:cs typeface="Calibri"/>
              </a:rPr>
              <a:t>risk</a:t>
            </a:r>
            <a:endParaRPr sz="1600" dirty="0">
              <a:latin typeface="Calibri"/>
              <a:cs typeface="Calibri"/>
            </a:endParaRPr>
          </a:p>
          <a:p>
            <a:pPr marL="12700" marR="5080" indent="-2540" algn="ctr">
              <a:lnSpc>
                <a:spcPct val="100000"/>
              </a:lnSpc>
              <a:spcBef>
                <a:spcPts val="745"/>
              </a:spcBef>
            </a:pPr>
            <a:r>
              <a:rPr sz="1000" spc="-5" dirty="0">
                <a:solidFill>
                  <a:srgbClr val="FFFFFF"/>
                </a:solidFill>
                <a:latin typeface="Calibri"/>
                <a:cs typeface="Calibri"/>
              </a:rPr>
              <a:t>The </a:t>
            </a:r>
            <a:r>
              <a:rPr sz="1000" spc="-10" dirty="0">
                <a:solidFill>
                  <a:srgbClr val="FFFFFF"/>
                </a:solidFill>
                <a:latin typeface="Calibri"/>
                <a:cs typeface="Calibri"/>
              </a:rPr>
              <a:t>potential </a:t>
            </a:r>
            <a:r>
              <a:rPr sz="1000" spc="-5" dirty="0">
                <a:solidFill>
                  <a:srgbClr val="FFFFFF"/>
                </a:solidFill>
                <a:latin typeface="Calibri"/>
                <a:cs typeface="Calibri"/>
              </a:rPr>
              <a:t>legal liability  </a:t>
            </a:r>
            <a:r>
              <a:rPr sz="1000" dirty="0">
                <a:solidFill>
                  <a:srgbClr val="FFFFFF"/>
                </a:solidFill>
                <a:latin typeface="Calibri"/>
                <a:cs typeface="Calibri"/>
              </a:rPr>
              <a:t>risks </a:t>
            </a:r>
            <a:r>
              <a:rPr sz="1000" spc="-5" dirty="0">
                <a:solidFill>
                  <a:srgbClr val="FFFFFF"/>
                </a:solidFill>
                <a:latin typeface="Calibri"/>
                <a:cs typeface="Calibri"/>
              </a:rPr>
              <a:t>of people seeking  damages or</a:t>
            </a:r>
            <a:r>
              <a:rPr sz="1000" spc="-45" dirty="0">
                <a:solidFill>
                  <a:srgbClr val="FFFFFF"/>
                </a:solidFill>
                <a:latin typeface="Calibri"/>
                <a:cs typeface="Calibri"/>
              </a:rPr>
              <a:t> </a:t>
            </a:r>
            <a:r>
              <a:rPr sz="1000" spc="-5" dirty="0">
                <a:solidFill>
                  <a:srgbClr val="FFFFFF"/>
                </a:solidFill>
                <a:latin typeface="Calibri"/>
                <a:cs typeface="Calibri"/>
              </a:rPr>
              <a:t>compensation  from physical</a:t>
            </a:r>
            <a:r>
              <a:rPr sz="1000" spc="-25" dirty="0">
                <a:solidFill>
                  <a:srgbClr val="FFFFFF"/>
                </a:solidFill>
                <a:latin typeface="Calibri"/>
                <a:cs typeface="Calibri"/>
              </a:rPr>
              <a:t> </a:t>
            </a:r>
            <a:r>
              <a:rPr sz="1000" spc="-5" dirty="0">
                <a:solidFill>
                  <a:srgbClr val="FFFFFF"/>
                </a:solidFill>
                <a:latin typeface="Calibri"/>
                <a:cs typeface="Calibri"/>
              </a:rPr>
              <a:t>or</a:t>
            </a:r>
            <a:endParaRPr sz="1000" dirty="0">
              <a:latin typeface="Calibri"/>
              <a:cs typeface="Calibri"/>
            </a:endParaRPr>
          </a:p>
          <a:p>
            <a:pPr marL="635" algn="ctr">
              <a:lnSpc>
                <a:spcPct val="100000"/>
              </a:lnSpc>
            </a:pPr>
            <a:r>
              <a:rPr sz="1000" spc="-5" dirty="0">
                <a:solidFill>
                  <a:srgbClr val="FFFFFF"/>
                </a:solidFill>
                <a:latin typeface="Calibri"/>
                <a:cs typeface="Calibri"/>
              </a:rPr>
              <a:t>transition </a:t>
            </a:r>
            <a:r>
              <a:rPr sz="1000" dirty="0">
                <a:solidFill>
                  <a:srgbClr val="FFFFFF"/>
                </a:solidFill>
                <a:latin typeface="Calibri"/>
                <a:cs typeface="Calibri"/>
              </a:rPr>
              <a:t>risks</a:t>
            </a:r>
            <a:endParaRPr sz="1000" dirty="0">
              <a:latin typeface="Calibri"/>
              <a:cs typeface="Calibri"/>
            </a:endParaRPr>
          </a:p>
        </p:txBody>
      </p:sp>
      <p:pic>
        <p:nvPicPr>
          <p:cNvPr id="25" name="Picture 24">
            <a:extLst>
              <a:ext uri="{FF2B5EF4-FFF2-40B4-BE49-F238E27FC236}">
                <a16:creationId xmlns:a16="http://schemas.microsoft.com/office/drawing/2014/main" id="{5DF7930C-D0D5-BD4D-AFE0-37BC46F3E79D}"/>
              </a:ext>
            </a:extLst>
          </p:cNvPr>
          <p:cNvPicPr>
            <a:picLocks noChangeAspect="1"/>
          </p:cNvPicPr>
          <p:nvPr/>
        </p:nvPicPr>
        <p:blipFill>
          <a:blip r:embed="rId3"/>
          <a:stretch>
            <a:fillRect/>
          </a:stretch>
        </p:blipFill>
        <p:spPr>
          <a:xfrm>
            <a:off x="1575144" y="1520080"/>
            <a:ext cx="1016000" cy="1016000"/>
          </a:xfrm>
          <a:prstGeom prst="rect">
            <a:avLst/>
          </a:prstGeom>
        </p:spPr>
      </p:pic>
      <p:pic>
        <p:nvPicPr>
          <p:cNvPr id="26" name="Picture 25">
            <a:extLst>
              <a:ext uri="{FF2B5EF4-FFF2-40B4-BE49-F238E27FC236}">
                <a16:creationId xmlns:a16="http://schemas.microsoft.com/office/drawing/2014/main" id="{E1EFF40B-D075-B44E-9C3B-E6F6F805122B}"/>
              </a:ext>
            </a:extLst>
          </p:cNvPr>
          <p:cNvPicPr>
            <a:picLocks noChangeAspect="1"/>
          </p:cNvPicPr>
          <p:nvPr/>
        </p:nvPicPr>
        <p:blipFill>
          <a:blip r:embed="rId4"/>
          <a:stretch>
            <a:fillRect/>
          </a:stretch>
        </p:blipFill>
        <p:spPr>
          <a:xfrm>
            <a:off x="3913183" y="1520080"/>
            <a:ext cx="1016000" cy="1016000"/>
          </a:xfrm>
          <a:prstGeom prst="rect">
            <a:avLst/>
          </a:prstGeom>
        </p:spPr>
      </p:pic>
      <p:pic>
        <p:nvPicPr>
          <p:cNvPr id="27" name="Picture 26">
            <a:extLst>
              <a:ext uri="{FF2B5EF4-FFF2-40B4-BE49-F238E27FC236}">
                <a16:creationId xmlns:a16="http://schemas.microsoft.com/office/drawing/2014/main" id="{52AEB38D-7B75-A048-9490-F63E601FAF3D}"/>
              </a:ext>
            </a:extLst>
          </p:cNvPr>
          <p:cNvPicPr>
            <a:picLocks noChangeAspect="1"/>
          </p:cNvPicPr>
          <p:nvPr/>
        </p:nvPicPr>
        <p:blipFill>
          <a:blip r:embed="rId5"/>
          <a:stretch>
            <a:fillRect/>
          </a:stretch>
        </p:blipFill>
        <p:spPr>
          <a:xfrm>
            <a:off x="6382849" y="1520079"/>
            <a:ext cx="1016000" cy="1016000"/>
          </a:xfrm>
          <a:prstGeom prst="rect">
            <a:avLst/>
          </a:prstGeom>
        </p:spPr>
      </p:pic>
      <p:sp>
        <p:nvSpPr>
          <p:cNvPr id="10" name="Holder 4">
            <a:extLst>
              <a:ext uri="{FF2B5EF4-FFF2-40B4-BE49-F238E27FC236}">
                <a16:creationId xmlns:a16="http://schemas.microsoft.com/office/drawing/2014/main" id="{A00274AE-066A-A64D-92E8-7195135E5CF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728790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6"/>
          <p:cNvSpPr txBox="1"/>
          <p:nvPr/>
        </p:nvSpPr>
        <p:spPr>
          <a:xfrm>
            <a:off x="538380" y="1125735"/>
            <a:ext cx="3256890" cy="2607752"/>
          </a:xfrm>
          <a:prstGeom prst="rect">
            <a:avLst/>
          </a:prstGeom>
        </p:spPr>
        <p:txBody>
          <a:bodyPr vert="horz" wrap="square" lIns="0" tIns="12684" rIns="0" bIns="0" rtlCol="0">
            <a:spAutoFit/>
          </a:bodyPr>
          <a:lstStyle/>
          <a:p>
            <a:pPr marL="157291" marR="5074" indent="-157291">
              <a:spcBef>
                <a:spcPts val="100"/>
              </a:spcBef>
              <a:buClr>
                <a:srgbClr val="00BBE4"/>
              </a:buClr>
              <a:buChar char="•"/>
              <a:tabLst>
                <a:tab pos="157291" algn="l"/>
              </a:tabLst>
            </a:pPr>
            <a:r>
              <a:rPr sz="1199" dirty="0">
                <a:solidFill>
                  <a:srgbClr val="4A4A49"/>
                </a:solidFill>
                <a:latin typeface="Calibri"/>
                <a:cs typeface="Calibri"/>
              </a:rPr>
              <a:t>We </a:t>
            </a:r>
            <a:r>
              <a:rPr sz="1199" spc="-5" dirty="0">
                <a:solidFill>
                  <a:srgbClr val="4A4A49"/>
                </a:solidFill>
                <a:latin typeface="Calibri"/>
                <a:cs typeface="Calibri"/>
              </a:rPr>
              <a:t>published our </a:t>
            </a:r>
            <a:r>
              <a:rPr sz="1199" dirty="0">
                <a:solidFill>
                  <a:srgbClr val="4A4A49"/>
                </a:solidFill>
                <a:latin typeface="Calibri"/>
                <a:cs typeface="Calibri"/>
              </a:rPr>
              <a:t>climate change</a:t>
            </a:r>
            <a:r>
              <a:rPr sz="1199" spc="-85" dirty="0">
                <a:solidFill>
                  <a:srgbClr val="4A4A49"/>
                </a:solidFill>
                <a:latin typeface="Calibri"/>
                <a:cs typeface="Calibri"/>
              </a:rPr>
              <a:t> </a:t>
            </a:r>
            <a:r>
              <a:rPr sz="1199" spc="-5" dirty="0">
                <a:solidFill>
                  <a:srgbClr val="4A4A49"/>
                </a:solidFill>
                <a:latin typeface="Calibri"/>
                <a:cs typeface="Calibri"/>
              </a:rPr>
              <a:t>policy</a:t>
            </a:r>
            <a:br>
              <a:rPr lang="en-GB" sz="1199" spc="-5" dirty="0">
                <a:solidFill>
                  <a:srgbClr val="4A4A49"/>
                </a:solidFill>
                <a:latin typeface="Calibri"/>
                <a:cs typeface="Calibri"/>
              </a:rPr>
            </a:br>
            <a:r>
              <a:rPr sz="1199" spc="-5" dirty="0">
                <a:solidFill>
                  <a:srgbClr val="4A4A49"/>
                </a:solidFill>
                <a:latin typeface="Calibri"/>
                <a:cs typeface="Calibri"/>
              </a:rPr>
              <a:t>in</a:t>
            </a:r>
            <a:r>
              <a:rPr sz="1199" spc="-10" dirty="0">
                <a:solidFill>
                  <a:srgbClr val="4A4A49"/>
                </a:solidFill>
                <a:latin typeface="Calibri"/>
                <a:cs typeface="Calibri"/>
              </a:rPr>
              <a:t> </a:t>
            </a:r>
            <a:r>
              <a:rPr lang="en-GB" sz="1199" spc="-10" dirty="0">
                <a:solidFill>
                  <a:srgbClr val="4A4A49"/>
                </a:solidFill>
                <a:latin typeface="Calibri"/>
                <a:cs typeface="Calibri"/>
              </a:rPr>
              <a:t>September </a:t>
            </a:r>
            <a:r>
              <a:rPr sz="1199" dirty="0">
                <a:solidFill>
                  <a:srgbClr val="4A4A49"/>
                </a:solidFill>
                <a:latin typeface="Calibri"/>
                <a:cs typeface="Calibri"/>
              </a:rPr>
              <a:t>2019</a:t>
            </a:r>
            <a:endParaRPr lang="en-GB" sz="1199" dirty="0">
              <a:solidFill>
                <a:srgbClr val="4A4A49"/>
              </a:solidFill>
              <a:latin typeface="Calibri"/>
              <a:cs typeface="Calibri"/>
            </a:endParaRPr>
          </a:p>
          <a:p>
            <a:pPr marR="5074">
              <a:spcBef>
                <a:spcPts val="100"/>
              </a:spcBef>
              <a:buClr>
                <a:srgbClr val="00BBE4"/>
              </a:buClr>
              <a:tabLst>
                <a:tab pos="157291" algn="l"/>
              </a:tabLst>
            </a:pPr>
            <a:endParaRPr sz="1199" dirty="0">
              <a:latin typeface="Calibri"/>
              <a:cs typeface="Calibri"/>
            </a:endParaRPr>
          </a:p>
          <a:p>
            <a:pPr marL="157291" indent="-144606">
              <a:buClr>
                <a:srgbClr val="00BBE4"/>
              </a:buClr>
              <a:buChar char="•"/>
              <a:tabLst>
                <a:tab pos="157291" algn="l"/>
              </a:tabLst>
            </a:pPr>
            <a:r>
              <a:rPr sz="1199" spc="-5" dirty="0">
                <a:solidFill>
                  <a:srgbClr val="4A4A49"/>
                </a:solidFill>
                <a:latin typeface="Calibri"/>
                <a:cs typeface="Calibri"/>
              </a:rPr>
              <a:t>Divest or</a:t>
            </a:r>
            <a:r>
              <a:rPr sz="1199" spc="-10" dirty="0">
                <a:solidFill>
                  <a:srgbClr val="4A4A49"/>
                </a:solidFill>
                <a:latin typeface="Calibri"/>
                <a:cs typeface="Calibri"/>
              </a:rPr>
              <a:t> </a:t>
            </a:r>
            <a:r>
              <a:rPr sz="1199" spc="-5" dirty="0">
                <a:solidFill>
                  <a:srgbClr val="4A4A49"/>
                </a:solidFill>
                <a:latin typeface="Calibri"/>
                <a:cs typeface="Calibri"/>
              </a:rPr>
              <a:t>inﬂuence?</a:t>
            </a:r>
            <a:endParaRPr lang="en-GB" sz="1199" spc="-5" dirty="0">
              <a:solidFill>
                <a:srgbClr val="4A4A49"/>
              </a:solidFill>
              <a:latin typeface="Calibri"/>
              <a:cs typeface="Calibri"/>
            </a:endParaRPr>
          </a:p>
          <a:p>
            <a:pPr marL="12685">
              <a:buClr>
                <a:srgbClr val="00BBE4"/>
              </a:buClr>
              <a:tabLst>
                <a:tab pos="157291" algn="l"/>
              </a:tabLst>
            </a:pPr>
            <a:endParaRPr sz="1199" dirty="0">
              <a:latin typeface="Calibri"/>
              <a:cs typeface="Calibri"/>
            </a:endParaRPr>
          </a:p>
          <a:p>
            <a:pPr marL="157291" indent="-144606">
              <a:buClr>
                <a:srgbClr val="00BBE4"/>
              </a:buClr>
              <a:buChar char="•"/>
              <a:tabLst>
                <a:tab pos="157291" algn="l"/>
              </a:tabLst>
            </a:pPr>
            <a:r>
              <a:rPr sz="1199" dirty="0">
                <a:solidFill>
                  <a:srgbClr val="4A4A49"/>
                </a:solidFill>
                <a:latin typeface="Calibri"/>
                <a:cs typeface="Calibri"/>
              </a:rPr>
              <a:t>We’re </a:t>
            </a:r>
            <a:r>
              <a:rPr sz="1199" spc="-5" dirty="0">
                <a:solidFill>
                  <a:srgbClr val="4A4A49"/>
                </a:solidFill>
                <a:latin typeface="Calibri"/>
                <a:cs typeface="Calibri"/>
              </a:rPr>
              <a:t>not purely </a:t>
            </a:r>
            <a:r>
              <a:rPr sz="1199" dirty="0">
                <a:solidFill>
                  <a:srgbClr val="4A4A49"/>
                </a:solidFill>
                <a:latin typeface="Calibri"/>
                <a:cs typeface="Calibri"/>
              </a:rPr>
              <a:t>a </a:t>
            </a:r>
            <a:r>
              <a:rPr sz="1199" spc="-5" dirty="0">
                <a:solidFill>
                  <a:srgbClr val="4A4A49"/>
                </a:solidFill>
                <a:latin typeface="Calibri"/>
                <a:cs typeface="Calibri"/>
              </a:rPr>
              <a:t>passive</a:t>
            </a:r>
            <a:r>
              <a:rPr sz="1199" spc="-45" dirty="0">
                <a:solidFill>
                  <a:srgbClr val="4A4A49"/>
                </a:solidFill>
                <a:latin typeface="Calibri"/>
                <a:cs typeface="Calibri"/>
              </a:rPr>
              <a:t> </a:t>
            </a:r>
            <a:r>
              <a:rPr sz="1199" spc="-5" dirty="0">
                <a:solidFill>
                  <a:srgbClr val="4A4A49"/>
                </a:solidFill>
                <a:latin typeface="Calibri"/>
                <a:cs typeface="Calibri"/>
              </a:rPr>
              <a:t>investor</a:t>
            </a:r>
            <a:endParaRPr lang="en-GB" sz="1199" spc="-5" dirty="0">
              <a:solidFill>
                <a:srgbClr val="4A4A49"/>
              </a:solidFill>
              <a:latin typeface="Calibri"/>
              <a:cs typeface="Calibri"/>
            </a:endParaRPr>
          </a:p>
          <a:p>
            <a:pPr marL="12685">
              <a:buClr>
                <a:srgbClr val="00BBE4"/>
              </a:buClr>
              <a:tabLst>
                <a:tab pos="157291" algn="l"/>
              </a:tabLst>
            </a:pPr>
            <a:endParaRPr sz="1199" dirty="0">
              <a:latin typeface="Calibri"/>
              <a:cs typeface="Calibri"/>
            </a:endParaRPr>
          </a:p>
          <a:p>
            <a:pPr marL="149680" marR="50739" indent="-136995">
              <a:buClr>
                <a:srgbClr val="00BBE4"/>
              </a:buClr>
              <a:buChar char="•"/>
              <a:tabLst>
                <a:tab pos="157291" algn="l"/>
              </a:tabLst>
            </a:pPr>
            <a:r>
              <a:rPr sz="1199" dirty="0">
                <a:solidFill>
                  <a:srgbClr val="4A4A49"/>
                </a:solidFill>
                <a:latin typeface="Calibri"/>
                <a:cs typeface="Calibri"/>
              </a:rPr>
              <a:t>MSCI 5-Factor </a:t>
            </a:r>
            <a:r>
              <a:rPr sz="1199" spc="-5" dirty="0">
                <a:solidFill>
                  <a:srgbClr val="4A4A49"/>
                </a:solidFill>
                <a:latin typeface="Calibri"/>
                <a:cs typeface="Calibri"/>
              </a:rPr>
              <a:t>ESG Low Carbon Fund introduced in December </a:t>
            </a:r>
            <a:r>
              <a:rPr sz="1199" dirty="0">
                <a:solidFill>
                  <a:srgbClr val="4A4A49"/>
                </a:solidFill>
                <a:latin typeface="Calibri"/>
                <a:cs typeface="Calibri"/>
              </a:rPr>
              <a:t>2018, </a:t>
            </a:r>
            <a:r>
              <a:rPr sz="1199" spc="-5" dirty="0">
                <a:solidFill>
                  <a:srgbClr val="4A4A49"/>
                </a:solidFill>
                <a:latin typeface="Calibri"/>
                <a:cs typeface="Calibri"/>
              </a:rPr>
              <a:t>includes </a:t>
            </a:r>
            <a:r>
              <a:rPr sz="1199" dirty="0">
                <a:solidFill>
                  <a:srgbClr val="4A4A49"/>
                </a:solidFill>
                <a:latin typeface="Calibri"/>
                <a:cs typeface="Calibri"/>
              </a:rPr>
              <a:t>a </a:t>
            </a:r>
            <a:r>
              <a:rPr sz="1199" spc="-10" dirty="0">
                <a:solidFill>
                  <a:srgbClr val="4A4A49"/>
                </a:solidFill>
                <a:latin typeface="Calibri"/>
                <a:cs typeface="Calibri"/>
              </a:rPr>
              <a:t>tilt </a:t>
            </a:r>
            <a:r>
              <a:rPr sz="1199" dirty="0">
                <a:solidFill>
                  <a:srgbClr val="4A4A49"/>
                </a:solidFill>
                <a:latin typeface="Calibri"/>
                <a:cs typeface="Calibri"/>
              </a:rPr>
              <a:t>to reduce carbon</a:t>
            </a:r>
            <a:r>
              <a:rPr sz="1199" spc="-25" dirty="0">
                <a:solidFill>
                  <a:srgbClr val="4A4A49"/>
                </a:solidFill>
                <a:latin typeface="Calibri"/>
                <a:cs typeface="Calibri"/>
              </a:rPr>
              <a:t> </a:t>
            </a:r>
            <a:r>
              <a:rPr sz="1199" spc="-5" dirty="0">
                <a:solidFill>
                  <a:srgbClr val="4A4A49"/>
                </a:solidFill>
                <a:latin typeface="Calibri"/>
                <a:cs typeface="Calibri"/>
              </a:rPr>
              <a:t>intensity</a:t>
            </a:r>
            <a:endParaRPr lang="en-GB" sz="1199" spc="-5" dirty="0">
              <a:solidFill>
                <a:srgbClr val="4A4A49"/>
              </a:solidFill>
              <a:latin typeface="Calibri"/>
              <a:cs typeface="Calibri"/>
            </a:endParaRPr>
          </a:p>
          <a:p>
            <a:pPr marL="12685" marR="50739">
              <a:buClr>
                <a:srgbClr val="00BBE4"/>
              </a:buClr>
              <a:tabLst>
                <a:tab pos="157291" algn="l"/>
              </a:tabLst>
            </a:pPr>
            <a:endParaRPr sz="1199" dirty="0">
              <a:latin typeface="Calibri"/>
              <a:cs typeface="Calibri"/>
            </a:endParaRPr>
          </a:p>
          <a:p>
            <a:pPr marL="157291" indent="-144606">
              <a:buClr>
                <a:srgbClr val="00BBE4"/>
              </a:buClr>
              <a:buChar char="•"/>
              <a:tabLst>
                <a:tab pos="157291" algn="l"/>
              </a:tabLst>
            </a:pPr>
            <a:r>
              <a:rPr sz="1199" dirty="0">
                <a:solidFill>
                  <a:srgbClr val="4A4A49"/>
                </a:solidFill>
                <a:latin typeface="Calibri"/>
                <a:cs typeface="Calibri"/>
              </a:rPr>
              <a:t>Balancing the </a:t>
            </a:r>
            <a:r>
              <a:rPr sz="1199" spc="-5" dirty="0">
                <a:solidFill>
                  <a:srgbClr val="4A4A49"/>
                </a:solidFill>
                <a:latin typeface="Calibri"/>
                <a:cs typeface="Calibri"/>
              </a:rPr>
              <a:t>short </a:t>
            </a:r>
            <a:r>
              <a:rPr sz="1199" dirty="0">
                <a:solidFill>
                  <a:srgbClr val="4A4A49"/>
                </a:solidFill>
                <a:latin typeface="Calibri"/>
                <a:cs typeface="Calibri"/>
              </a:rPr>
              <a:t>and </a:t>
            </a:r>
            <a:r>
              <a:rPr sz="1199" spc="-5" dirty="0">
                <a:solidFill>
                  <a:srgbClr val="4A4A49"/>
                </a:solidFill>
                <a:latin typeface="Calibri"/>
                <a:cs typeface="Calibri"/>
              </a:rPr>
              <a:t>long </a:t>
            </a:r>
            <a:r>
              <a:rPr sz="1199" dirty="0">
                <a:solidFill>
                  <a:srgbClr val="4A4A49"/>
                </a:solidFill>
                <a:latin typeface="Calibri"/>
                <a:cs typeface="Calibri"/>
              </a:rPr>
              <a:t>term</a:t>
            </a:r>
            <a:r>
              <a:rPr sz="1199" spc="-75" dirty="0">
                <a:solidFill>
                  <a:srgbClr val="4A4A49"/>
                </a:solidFill>
                <a:latin typeface="Calibri"/>
                <a:cs typeface="Calibri"/>
              </a:rPr>
              <a:t> </a:t>
            </a:r>
            <a:r>
              <a:rPr sz="1199" dirty="0">
                <a:solidFill>
                  <a:srgbClr val="4A4A49"/>
                </a:solidFill>
                <a:latin typeface="Calibri"/>
                <a:cs typeface="Calibri"/>
              </a:rPr>
              <a:t>risks</a:t>
            </a:r>
            <a:endParaRPr lang="en-GB" sz="1199" dirty="0">
              <a:solidFill>
                <a:srgbClr val="4A4A49"/>
              </a:solidFill>
              <a:latin typeface="Calibri"/>
              <a:cs typeface="Calibri"/>
            </a:endParaRPr>
          </a:p>
          <a:p>
            <a:pPr marL="12685">
              <a:buClr>
                <a:srgbClr val="00BBE4"/>
              </a:buClr>
              <a:tabLst>
                <a:tab pos="157291" algn="l"/>
              </a:tabLst>
            </a:pPr>
            <a:endParaRPr sz="1199" dirty="0">
              <a:latin typeface="Calibri"/>
              <a:cs typeface="Calibri"/>
            </a:endParaRPr>
          </a:p>
          <a:p>
            <a:pPr marL="157291" indent="-144606">
              <a:buClr>
                <a:srgbClr val="00BBE4"/>
              </a:buClr>
              <a:buChar char="•"/>
              <a:tabLst>
                <a:tab pos="157291" algn="l"/>
              </a:tabLst>
            </a:pPr>
            <a:r>
              <a:rPr sz="1199" dirty="0">
                <a:solidFill>
                  <a:srgbClr val="4A4A49"/>
                </a:solidFill>
                <a:latin typeface="Calibri"/>
                <a:cs typeface="Calibri"/>
              </a:rPr>
              <a:t>Preparing </a:t>
            </a:r>
            <a:r>
              <a:rPr sz="1199" spc="-5" dirty="0">
                <a:solidFill>
                  <a:srgbClr val="4A4A49"/>
                </a:solidFill>
                <a:latin typeface="Calibri"/>
                <a:cs typeface="Calibri"/>
              </a:rPr>
              <a:t>for TCFD </a:t>
            </a:r>
            <a:endParaRPr sz="1199" dirty="0">
              <a:latin typeface="Calibri"/>
              <a:cs typeface="Calibri"/>
            </a:endParaRPr>
          </a:p>
        </p:txBody>
      </p:sp>
      <p:pic>
        <p:nvPicPr>
          <p:cNvPr id="30" name="Picture 29">
            <a:extLst>
              <a:ext uri="{FF2B5EF4-FFF2-40B4-BE49-F238E27FC236}">
                <a16:creationId xmlns:a16="http://schemas.microsoft.com/office/drawing/2014/main" id="{A1DCB67C-6845-864E-8613-109E02814CA1}"/>
              </a:ext>
            </a:extLst>
          </p:cNvPr>
          <p:cNvPicPr>
            <a:picLocks noChangeAspect="1"/>
          </p:cNvPicPr>
          <p:nvPr/>
        </p:nvPicPr>
        <p:blipFill>
          <a:blip r:embed="rId3"/>
          <a:stretch>
            <a:fillRect/>
          </a:stretch>
        </p:blipFill>
        <p:spPr>
          <a:xfrm>
            <a:off x="5637" y="2267097"/>
            <a:ext cx="8777564" cy="2283181"/>
          </a:xfrm>
          <a:prstGeom prst="rect">
            <a:avLst/>
          </a:prstGeom>
        </p:spPr>
      </p:pic>
      <p:sp>
        <p:nvSpPr>
          <p:cNvPr id="4" name="Title 3">
            <a:extLst>
              <a:ext uri="{FF2B5EF4-FFF2-40B4-BE49-F238E27FC236}">
                <a16:creationId xmlns:a16="http://schemas.microsoft.com/office/drawing/2014/main" id="{C936EA40-F4E3-F048-87BD-2D216ED6CE05}"/>
              </a:ext>
            </a:extLst>
          </p:cNvPr>
          <p:cNvSpPr>
            <a:spLocks noGrp="1"/>
          </p:cNvSpPr>
          <p:nvPr>
            <p:ph type="title"/>
          </p:nvPr>
        </p:nvSpPr>
        <p:spPr/>
        <p:txBody>
          <a:bodyPr/>
          <a:lstStyle/>
          <a:p>
            <a:r>
              <a:rPr lang="en-US" dirty="0"/>
              <a:t> </a:t>
            </a:r>
          </a:p>
        </p:txBody>
      </p:sp>
      <p:sp>
        <p:nvSpPr>
          <p:cNvPr id="9" name="object 2">
            <a:extLst>
              <a:ext uri="{FF2B5EF4-FFF2-40B4-BE49-F238E27FC236}">
                <a16:creationId xmlns:a16="http://schemas.microsoft.com/office/drawing/2014/main" id="{964AFAEF-2F6A-7A44-9D87-8D06E9A4893B}"/>
              </a:ext>
            </a:extLst>
          </p:cNvPr>
          <p:cNvSpPr txBox="1">
            <a:spLocks/>
          </p:cNvSpPr>
          <p:nvPr/>
        </p:nvSpPr>
        <p:spPr>
          <a:xfrm>
            <a:off x="372101" y="233731"/>
            <a:ext cx="5434965" cy="452120"/>
          </a:xfrm>
          <a:prstGeom prst="rect">
            <a:avLst/>
          </a:prstGeom>
        </p:spPr>
        <p:txBody>
          <a:bodyPr vert="horz" wrap="square" lIns="0" tIns="1270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a:spcBef>
                <a:spcPts val="100"/>
              </a:spcBef>
            </a:pPr>
            <a:r>
              <a:rPr lang="en-GB" sz="2800" spc="-5" dirty="0">
                <a:solidFill>
                  <a:srgbClr val="7F8084"/>
                </a:solidFill>
              </a:rPr>
              <a:t>Climate change </a:t>
            </a:r>
            <a:r>
              <a:rPr lang="en-GB" sz="2800" dirty="0">
                <a:solidFill>
                  <a:srgbClr val="7F8084"/>
                </a:solidFill>
              </a:rPr>
              <a:t>– </a:t>
            </a:r>
            <a:r>
              <a:rPr lang="en-GB" sz="2800" spc="-5" dirty="0">
                <a:solidFill>
                  <a:srgbClr val="7F8084"/>
                </a:solidFill>
              </a:rPr>
              <a:t>Where we </a:t>
            </a:r>
            <a:r>
              <a:rPr lang="en-GB" sz="2800" dirty="0">
                <a:solidFill>
                  <a:srgbClr val="7F8084"/>
                </a:solidFill>
              </a:rPr>
              <a:t>are</a:t>
            </a:r>
            <a:r>
              <a:rPr lang="en-GB" sz="2800" spc="-85" dirty="0">
                <a:solidFill>
                  <a:srgbClr val="7F8084"/>
                </a:solidFill>
              </a:rPr>
              <a:t> </a:t>
            </a:r>
            <a:r>
              <a:rPr lang="en-GB" sz="2800" dirty="0">
                <a:solidFill>
                  <a:srgbClr val="7F8084"/>
                </a:solidFill>
              </a:rPr>
              <a:t>now</a:t>
            </a:r>
          </a:p>
        </p:txBody>
      </p:sp>
      <p:sp>
        <p:nvSpPr>
          <p:cNvPr id="10" name="Holder 4">
            <a:extLst>
              <a:ext uri="{FF2B5EF4-FFF2-40B4-BE49-F238E27FC236}">
                <a16:creationId xmlns:a16="http://schemas.microsoft.com/office/drawing/2014/main" id="{35C34664-A82C-AC44-BB89-0C50F7DAF4F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462274" y="1125735"/>
            <a:ext cx="4338044" cy="1684920"/>
          </a:xfrm>
          <a:prstGeom prst="rect">
            <a:avLst/>
          </a:prstGeom>
        </p:spPr>
        <p:txBody>
          <a:bodyPr vert="horz" wrap="square" lIns="0" tIns="12050" rIns="0" bIns="0" rtlCol="0">
            <a:spAutoFit/>
          </a:bodyPr>
          <a:lstStyle/>
          <a:p>
            <a:pPr marL="150949" marR="203590" indent="-138264">
              <a:spcBef>
                <a:spcPts val="95"/>
              </a:spcBef>
              <a:buClr>
                <a:srgbClr val="00BBE4"/>
              </a:buClr>
              <a:buChar char="•"/>
              <a:tabLst>
                <a:tab pos="158560" algn="l"/>
              </a:tabLst>
            </a:pPr>
            <a:r>
              <a:rPr sz="1199" spc="5" dirty="0">
                <a:solidFill>
                  <a:srgbClr val="4A4A49"/>
                </a:solidFill>
                <a:latin typeface="Calibri"/>
                <a:cs typeface="Calibri"/>
              </a:rPr>
              <a:t>We </a:t>
            </a:r>
            <a:r>
              <a:rPr sz="1199" dirty="0" err="1">
                <a:solidFill>
                  <a:srgbClr val="4A4A49"/>
                </a:solidFill>
                <a:latin typeface="Calibri"/>
                <a:cs typeface="Calibri"/>
              </a:rPr>
              <a:t>recognise</a:t>
            </a:r>
            <a:r>
              <a:rPr sz="1199" dirty="0">
                <a:solidFill>
                  <a:srgbClr val="4A4A49"/>
                </a:solidFill>
                <a:latin typeface="Calibri"/>
                <a:cs typeface="Calibri"/>
              </a:rPr>
              <a:t> that if we’re to hit net zero by </a:t>
            </a:r>
            <a:r>
              <a:rPr sz="1199" spc="5" dirty="0">
                <a:solidFill>
                  <a:srgbClr val="4A4A49"/>
                </a:solidFill>
                <a:latin typeface="Calibri"/>
                <a:cs typeface="Calibri"/>
              </a:rPr>
              <a:t>2050  </a:t>
            </a:r>
            <a:r>
              <a:rPr sz="1199" dirty="0">
                <a:solidFill>
                  <a:srgbClr val="4A4A49"/>
                </a:solidFill>
                <a:latin typeface="Calibri"/>
                <a:cs typeface="Calibri"/>
              </a:rPr>
              <a:t>the economy of the </a:t>
            </a:r>
            <a:r>
              <a:rPr sz="1199" spc="5" dirty="0">
                <a:solidFill>
                  <a:srgbClr val="4A4A49"/>
                </a:solidFill>
                <a:latin typeface="Calibri"/>
                <a:cs typeface="Calibri"/>
              </a:rPr>
              <a:t>2030s </a:t>
            </a:r>
            <a:r>
              <a:rPr sz="1199" dirty="0">
                <a:solidFill>
                  <a:srgbClr val="4A4A49"/>
                </a:solidFill>
                <a:latin typeface="Calibri"/>
                <a:cs typeface="Calibri"/>
              </a:rPr>
              <a:t>will </a:t>
            </a:r>
            <a:r>
              <a:rPr lang="en-GB" sz="1199" dirty="0">
                <a:solidFill>
                  <a:srgbClr val="4A4A49"/>
                </a:solidFill>
                <a:latin typeface="Calibri"/>
                <a:cs typeface="Calibri"/>
              </a:rPr>
              <a:t>need to be</a:t>
            </a:r>
            <a:r>
              <a:rPr sz="1199" spc="-15" dirty="0">
                <a:solidFill>
                  <a:srgbClr val="4A4A49"/>
                </a:solidFill>
                <a:latin typeface="Calibri"/>
                <a:cs typeface="Calibri"/>
              </a:rPr>
              <a:t> </a:t>
            </a:r>
            <a:r>
              <a:rPr sz="1199" dirty="0">
                <a:solidFill>
                  <a:srgbClr val="4A4A49"/>
                </a:solidFill>
                <a:latin typeface="Calibri"/>
                <a:cs typeface="Calibri"/>
              </a:rPr>
              <a:t>diﬀerent,</a:t>
            </a:r>
            <a:r>
              <a:rPr lang="en-GB" sz="1199" dirty="0">
                <a:latin typeface="Calibri"/>
                <a:cs typeface="Calibri"/>
              </a:rPr>
              <a:t> </a:t>
            </a:r>
            <a:r>
              <a:rPr sz="1199" dirty="0">
                <a:solidFill>
                  <a:srgbClr val="4A4A49"/>
                </a:solidFill>
                <a:latin typeface="Calibri"/>
                <a:cs typeface="Calibri"/>
              </a:rPr>
              <a:t>the</a:t>
            </a:r>
            <a:r>
              <a:rPr lang="en-GB" sz="1199" dirty="0">
                <a:solidFill>
                  <a:srgbClr val="4A4A49"/>
                </a:solidFill>
                <a:latin typeface="Calibri"/>
                <a:cs typeface="Calibri"/>
              </a:rPr>
              <a:t> economy of the</a:t>
            </a:r>
            <a:r>
              <a:rPr sz="1199" dirty="0">
                <a:solidFill>
                  <a:srgbClr val="4A4A49"/>
                </a:solidFill>
                <a:latin typeface="Calibri"/>
                <a:cs typeface="Calibri"/>
              </a:rPr>
              <a:t> </a:t>
            </a:r>
            <a:r>
              <a:rPr sz="1199" spc="5" dirty="0">
                <a:solidFill>
                  <a:srgbClr val="4A4A49"/>
                </a:solidFill>
                <a:latin typeface="Calibri"/>
                <a:cs typeface="Calibri"/>
              </a:rPr>
              <a:t>2050s </a:t>
            </a:r>
            <a:r>
              <a:rPr sz="1199" dirty="0">
                <a:solidFill>
                  <a:srgbClr val="4A4A49"/>
                </a:solidFill>
                <a:latin typeface="Calibri"/>
                <a:cs typeface="Calibri"/>
              </a:rPr>
              <a:t>radically</a:t>
            </a:r>
            <a:r>
              <a:rPr sz="1199" spc="-10" dirty="0">
                <a:solidFill>
                  <a:srgbClr val="4A4A49"/>
                </a:solidFill>
                <a:latin typeface="Calibri"/>
                <a:cs typeface="Calibri"/>
              </a:rPr>
              <a:t> </a:t>
            </a:r>
            <a:r>
              <a:rPr sz="1199" spc="-5" dirty="0">
                <a:solidFill>
                  <a:srgbClr val="4A4A49"/>
                </a:solidFill>
                <a:latin typeface="Calibri"/>
                <a:cs typeface="Calibri"/>
              </a:rPr>
              <a:t>so</a:t>
            </a:r>
            <a:endParaRPr lang="en-GB" sz="1199" spc="-5" dirty="0">
              <a:solidFill>
                <a:srgbClr val="4A4A49"/>
              </a:solidFill>
              <a:latin typeface="Calibri"/>
              <a:cs typeface="Calibri"/>
            </a:endParaRPr>
          </a:p>
          <a:p>
            <a:pPr marL="12685" marR="203590">
              <a:spcBef>
                <a:spcPts val="95"/>
              </a:spcBef>
              <a:buClr>
                <a:srgbClr val="00BBE4"/>
              </a:buClr>
              <a:tabLst>
                <a:tab pos="158560" algn="l"/>
              </a:tabLst>
            </a:pPr>
            <a:endParaRPr sz="1199" dirty="0">
              <a:latin typeface="Calibri"/>
              <a:cs typeface="Calibri"/>
            </a:endParaRPr>
          </a:p>
          <a:p>
            <a:pPr marL="150949" marR="5074" indent="-138264">
              <a:buClr>
                <a:srgbClr val="00BBE4"/>
              </a:buClr>
              <a:buChar char="•"/>
              <a:tabLst>
                <a:tab pos="158560" algn="l"/>
              </a:tabLst>
            </a:pPr>
            <a:r>
              <a:rPr sz="1199" dirty="0">
                <a:solidFill>
                  <a:srgbClr val="4A4A49"/>
                </a:solidFill>
                <a:latin typeface="Calibri"/>
                <a:cs typeface="Calibri"/>
              </a:rPr>
              <a:t>We’re aiming </a:t>
            </a:r>
            <a:r>
              <a:rPr lang="en-GB" sz="1199" dirty="0">
                <a:solidFill>
                  <a:srgbClr val="4A4A49"/>
                </a:solidFill>
                <a:latin typeface="Calibri"/>
                <a:cs typeface="Calibri"/>
              </a:rPr>
              <a:t>for all new contributions from the mid-2020s to be invested into net zero investments</a:t>
            </a:r>
          </a:p>
          <a:p>
            <a:pPr marL="12685" marR="5074">
              <a:buClr>
                <a:srgbClr val="00BBE4"/>
              </a:buClr>
              <a:tabLst>
                <a:tab pos="158560" algn="l"/>
              </a:tabLst>
            </a:pPr>
            <a:r>
              <a:rPr lang="en-GB" sz="1199" dirty="0">
                <a:solidFill>
                  <a:srgbClr val="4A4A49"/>
                </a:solidFill>
                <a:latin typeface="Calibri"/>
                <a:cs typeface="Calibri"/>
              </a:rPr>
              <a:t>  </a:t>
            </a:r>
            <a:endParaRPr sz="1199" dirty="0">
              <a:latin typeface="Calibri"/>
              <a:cs typeface="Calibri"/>
            </a:endParaRPr>
          </a:p>
          <a:p>
            <a:pPr marL="150949" marR="396399" indent="-138264">
              <a:buClr>
                <a:srgbClr val="00BBE4"/>
              </a:buClr>
              <a:buChar char="•"/>
              <a:tabLst>
                <a:tab pos="158560" algn="l"/>
              </a:tabLst>
            </a:pPr>
            <a:r>
              <a:rPr sz="1199" spc="5" dirty="0">
                <a:solidFill>
                  <a:srgbClr val="4A4A49"/>
                </a:solidFill>
                <a:latin typeface="Calibri"/>
                <a:cs typeface="Calibri"/>
              </a:rPr>
              <a:t>As </a:t>
            </a:r>
            <a:r>
              <a:rPr sz="1199" dirty="0">
                <a:solidFill>
                  <a:srgbClr val="4A4A49"/>
                </a:solidFill>
                <a:latin typeface="Calibri"/>
                <a:cs typeface="Calibri"/>
              </a:rPr>
              <a:t>the risks of stranded assets increase </a:t>
            </a:r>
            <a:r>
              <a:rPr sz="1199" spc="5" dirty="0">
                <a:solidFill>
                  <a:srgbClr val="4A4A49"/>
                </a:solidFill>
                <a:latin typeface="Calibri"/>
                <a:cs typeface="Calibri"/>
              </a:rPr>
              <a:t>we </a:t>
            </a:r>
            <a:r>
              <a:rPr sz="1199" dirty="0">
                <a:solidFill>
                  <a:srgbClr val="4A4A49"/>
                </a:solidFill>
                <a:latin typeface="Calibri"/>
                <a:cs typeface="Calibri"/>
              </a:rPr>
              <a:t>will</a:t>
            </a:r>
            <a:r>
              <a:rPr lang="en-GB" sz="1199" dirty="0">
                <a:solidFill>
                  <a:srgbClr val="4A4A49"/>
                </a:solidFill>
                <a:latin typeface="Calibri"/>
                <a:cs typeface="Calibri"/>
              </a:rPr>
              <a:t> </a:t>
            </a:r>
            <a:r>
              <a:rPr sz="1199" dirty="0">
                <a:solidFill>
                  <a:srgbClr val="4A4A49"/>
                </a:solidFill>
                <a:latin typeface="Calibri"/>
                <a:cs typeface="Calibri"/>
              </a:rPr>
              <a:t>continually review our investment </a:t>
            </a:r>
            <a:r>
              <a:rPr sz="1199" spc="-5" dirty="0">
                <a:solidFill>
                  <a:srgbClr val="4A4A49"/>
                </a:solidFill>
                <a:latin typeface="Calibri"/>
                <a:cs typeface="Calibri"/>
              </a:rPr>
              <a:t>strategy</a:t>
            </a:r>
            <a:endParaRPr sz="1199" dirty="0">
              <a:latin typeface="Calibri"/>
              <a:cs typeface="Calibri"/>
            </a:endParaRPr>
          </a:p>
        </p:txBody>
      </p:sp>
      <p:pic>
        <p:nvPicPr>
          <p:cNvPr id="21" name="Picture 20">
            <a:extLst>
              <a:ext uri="{FF2B5EF4-FFF2-40B4-BE49-F238E27FC236}">
                <a16:creationId xmlns:a16="http://schemas.microsoft.com/office/drawing/2014/main" id="{44C500C5-489C-8144-A227-CE01C50A90CA}"/>
              </a:ext>
            </a:extLst>
          </p:cNvPr>
          <p:cNvPicPr>
            <a:picLocks noChangeAspect="1"/>
          </p:cNvPicPr>
          <p:nvPr/>
        </p:nvPicPr>
        <p:blipFill>
          <a:blip r:embed="rId3"/>
          <a:stretch>
            <a:fillRect/>
          </a:stretch>
        </p:blipFill>
        <p:spPr>
          <a:xfrm>
            <a:off x="2682" y="1633109"/>
            <a:ext cx="8777564" cy="2917398"/>
          </a:xfrm>
          <a:prstGeom prst="rect">
            <a:avLst/>
          </a:prstGeom>
        </p:spPr>
      </p:pic>
      <p:sp>
        <p:nvSpPr>
          <p:cNvPr id="5" name="Title 4">
            <a:extLst>
              <a:ext uri="{FF2B5EF4-FFF2-40B4-BE49-F238E27FC236}">
                <a16:creationId xmlns:a16="http://schemas.microsoft.com/office/drawing/2014/main" id="{36430878-D6E8-1B43-8993-87A48FB5D388}"/>
              </a:ext>
            </a:extLst>
          </p:cNvPr>
          <p:cNvSpPr>
            <a:spLocks noGrp="1"/>
          </p:cNvSpPr>
          <p:nvPr>
            <p:ph type="title"/>
          </p:nvPr>
        </p:nvSpPr>
        <p:spPr/>
        <p:txBody>
          <a:bodyPr/>
          <a:lstStyle/>
          <a:p>
            <a:r>
              <a:rPr lang="en-US" dirty="0"/>
              <a:t> </a:t>
            </a:r>
          </a:p>
        </p:txBody>
      </p:sp>
      <p:sp>
        <p:nvSpPr>
          <p:cNvPr id="9" name="object 2">
            <a:extLst>
              <a:ext uri="{FF2B5EF4-FFF2-40B4-BE49-F238E27FC236}">
                <a16:creationId xmlns:a16="http://schemas.microsoft.com/office/drawing/2014/main" id="{3CCFDDC9-D124-D748-B7F8-B48985696602}"/>
              </a:ext>
            </a:extLst>
          </p:cNvPr>
          <p:cNvSpPr txBox="1">
            <a:spLocks/>
          </p:cNvSpPr>
          <p:nvPr/>
        </p:nvSpPr>
        <p:spPr>
          <a:xfrm>
            <a:off x="372107" y="233731"/>
            <a:ext cx="6680200" cy="452120"/>
          </a:xfrm>
          <a:prstGeom prst="rect">
            <a:avLst/>
          </a:prstGeom>
        </p:spPr>
        <p:txBody>
          <a:bodyPr vert="horz" wrap="square" lIns="0" tIns="1270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a:spcBef>
                <a:spcPts val="100"/>
              </a:spcBef>
            </a:pPr>
            <a:r>
              <a:rPr lang="en-GB" sz="2800" spc="-5" dirty="0">
                <a:solidFill>
                  <a:srgbClr val="7F8084"/>
                </a:solidFill>
              </a:rPr>
              <a:t>Climate change </a:t>
            </a:r>
            <a:r>
              <a:rPr lang="en-GB" sz="2800" dirty="0">
                <a:solidFill>
                  <a:srgbClr val="7F8084"/>
                </a:solidFill>
              </a:rPr>
              <a:t>– </a:t>
            </a:r>
            <a:r>
              <a:rPr lang="en-GB" sz="2800" spc="-20" dirty="0">
                <a:solidFill>
                  <a:srgbClr val="7F8084"/>
                </a:solidFill>
              </a:rPr>
              <a:t>The </a:t>
            </a:r>
            <a:r>
              <a:rPr lang="en-GB" sz="2800" spc="-30" dirty="0">
                <a:solidFill>
                  <a:srgbClr val="7F8084"/>
                </a:solidFill>
              </a:rPr>
              <a:t>road </a:t>
            </a:r>
            <a:r>
              <a:rPr lang="en-GB" sz="2800" spc="-15" dirty="0">
                <a:solidFill>
                  <a:srgbClr val="7F8084"/>
                </a:solidFill>
              </a:rPr>
              <a:t>to </a:t>
            </a:r>
            <a:r>
              <a:rPr lang="en-GB" sz="2800" spc="-20" dirty="0">
                <a:solidFill>
                  <a:srgbClr val="7F8084"/>
                </a:solidFill>
              </a:rPr>
              <a:t>net </a:t>
            </a:r>
            <a:r>
              <a:rPr lang="en-GB" sz="2800" spc="-30" dirty="0">
                <a:solidFill>
                  <a:srgbClr val="7F8084"/>
                </a:solidFill>
              </a:rPr>
              <a:t>zero </a:t>
            </a:r>
            <a:r>
              <a:rPr lang="en-GB" sz="2800" spc="-15" dirty="0">
                <a:solidFill>
                  <a:srgbClr val="7F8084"/>
                </a:solidFill>
              </a:rPr>
              <a:t>in</a:t>
            </a:r>
            <a:r>
              <a:rPr lang="en-GB" sz="2800" spc="-295" dirty="0">
                <a:solidFill>
                  <a:srgbClr val="7F8084"/>
                </a:solidFill>
              </a:rPr>
              <a:t> </a:t>
            </a:r>
            <a:r>
              <a:rPr lang="en-GB" sz="2800" spc="-30" dirty="0">
                <a:solidFill>
                  <a:srgbClr val="7F8084"/>
                </a:solidFill>
              </a:rPr>
              <a:t>2050</a:t>
            </a:r>
            <a:endParaRPr lang="en-GB" sz="2800" dirty="0">
              <a:solidFill>
                <a:srgbClr val="7F8084"/>
              </a:solidFill>
            </a:endParaRPr>
          </a:p>
        </p:txBody>
      </p:sp>
      <p:sp>
        <p:nvSpPr>
          <p:cNvPr id="10" name="Holder 4">
            <a:extLst>
              <a:ext uri="{FF2B5EF4-FFF2-40B4-BE49-F238E27FC236}">
                <a16:creationId xmlns:a16="http://schemas.microsoft.com/office/drawing/2014/main" id="{201128D8-56DA-D24E-BACC-BAE1721D3B4A}"/>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laceholder 1"/>
          <p:cNvSpPr txBox="1">
            <a:spLocks/>
          </p:cNvSpPr>
          <p:nvPr/>
        </p:nvSpPr>
        <p:spPr>
          <a:xfrm>
            <a:off x="172617"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Who are The People’s Pension?</a:t>
            </a:r>
          </a:p>
        </p:txBody>
      </p:sp>
      <p:pic>
        <p:nvPicPr>
          <p:cNvPr id="6" name="Picture 5">
            <a:extLst>
              <a:ext uri="{FF2B5EF4-FFF2-40B4-BE49-F238E27FC236}">
                <a16:creationId xmlns:a16="http://schemas.microsoft.com/office/drawing/2014/main" id="{290C39EB-C947-4E50-8E67-BF18D5B0FF96}"/>
              </a:ext>
            </a:extLst>
          </p:cNvPr>
          <p:cNvPicPr>
            <a:picLocks noChangeAspect="1"/>
          </p:cNvPicPr>
          <p:nvPr/>
        </p:nvPicPr>
        <p:blipFill>
          <a:blip r:embed="rId3"/>
          <a:stretch>
            <a:fillRect/>
          </a:stretch>
        </p:blipFill>
        <p:spPr>
          <a:xfrm>
            <a:off x="3361381" y="1266593"/>
            <a:ext cx="2064282" cy="1930624"/>
          </a:xfrm>
          <a:prstGeom prst="rect">
            <a:avLst/>
          </a:prstGeom>
        </p:spPr>
      </p:pic>
      <p:sp>
        <p:nvSpPr>
          <p:cNvPr id="7" name="Rounded Rectangle 11">
            <a:extLst>
              <a:ext uri="{FF2B5EF4-FFF2-40B4-BE49-F238E27FC236}">
                <a16:creationId xmlns:a16="http://schemas.microsoft.com/office/drawing/2014/main" id="{9567B862-8B55-4B70-BD97-AFEE00D29532}"/>
              </a:ext>
            </a:extLst>
          </p:cNvPr>
          <p:cNvSpPr/>
          <p:nvPr/>
        </p:nvSpPr>
        <p:spPr>
          <a:xfrm>
            <a:off x="1887843" y="2818204"/>
            <a:ext cx="1293326" cy="1283616"/>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397354"/>
            <a:r>
              <a:rPr lang="en-GB" sz="2722" b="1" dirty="0">
                <a:solidFill>
                  <a:srgbClr val="00CCFF"/>
                </a:solidFill>
                <a:latin typeface="Calibri"/>
              </a:rPr>
              <a:t>5.8</a:t>
            </a:r>
            <a:br>
              <a:rPr lang="en-GB" sz="1633" b="1" dirty="0">
                <a:solidFill>
                  <a:srgbClr val="4A4A49"/>
                </a:solidFill>
                <a:latin typeface="Calibri"/>
              </a:rPr>
            </a:br>
            <a:r>
              <a:rPr lang="en-GB" sz="1633" dirty="0">
                <a:solidFill>
                  <a:srgbClr val="4A4A49"/>
                </a:solidFill>
                <a:latin typeface="Calibri"/>
              </a:rPr>
              <a:t>million</a:t>
            </a:r>
            <a:br>
              <a:rPr lang="en-GB" sz="1633" dirty="0">
                <a:solidFill>
                  <a:srgbClr val="4A4A49"/>
                </a:solidFill>
                <a:latin typeface="Calibri"/>
              </a:rPr>
            </a:br>
            <a:r>
              <a:rPr lang="en-GB" sz="1633" dirty="0">
                <a:solidFill>
                  <a:srgbClr val="4A4A49"/>
                </a:solidFill>
                <a:latin typeface="Calibri"/>
              </a:rPr>
              <a:t>members</a:t>
            </a:r>
          </a:p>
        </p:txBody>
      </p:sp>
      <p:sp>
        <p:nvSpPr>
          <p:cNvPr id="8" name="Rounded Rectangle 12">
            <a:extLst>
              <a:ext uri="{FF2B5EF4-FFF2-40B4-BE49-F238E27FC236}">
                <a16:creationId xmlns:a16="http://schemas.microsoft.com/office/drawing/2014/main" id="{113AACA0-75A6-4897-BB0F-276163026AEB}"/>
              </a:ext>
            </a:extLst>
          </p:cNvPr>
          <p:cNvSpPr/>
          <p:nvPr/>
        </p:nvSpPr>
        <p:spPr>
          <a:xfrm>
            <a:off x="3776784" y="2821701"/>
            <a:ext cx="1279847" cy="1283616"/>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397354"/>
            <a:r>
              <a:rPr lang="en-GB" sz="2722" b="1" dirty="0">
                <a:solidFill>
                  <a:srgbClr val="00CCFF"/>
                </a:solidFill>
                <a:latin typeface="Calibri"/>
              </a:rPr>
              <a:t>100,000</a:t>
            </a:r>
            <a:br>
              <a:rPr lang="en-GB" sz="1633" b="1" dirty="0">
                <a:solidFill>
                  <a:srgbClr val="4A4A49"/>
                </a:solidFill>
                <a:latin typeface="Calibri"/>
              </a:rPr>
            </a:br>
            <a:r>
              <a:rPr lang="en-GB" sz="1633" dirty="0">
                <a:solidFill>
                  <a:srgbClr val="4A4A49"/>
                </a:solidFill>
                <a:latin typeface="Calibri"/>
              </a:rPr>
              <a:t>employers</a:t>
            </a:r>
          </a:p>
        </p:txBody>
      </p:sp>
      <p:sp>
        <p:nvSpPr>
          <p:cNvPr id="10" name="Rounded Rectangle 14">
            <a:extLst>
              <a:ext uri="{FF2B5EF4-FFF2-40B4-BE49-F238E27FC236}">
                <a16:creationId xmlns:a16="http://schemas.microsoft.com/office/drawing/2014/main" id="{C0C388E9-5E94-4642-ACF6-1FB5755A71C3}"/>
              </a:ext>
            </a:extLst>
          </p:cNvPr>
          <p:cNvSpPr/>
          <p:nvPr/>
        </p:nvSpPr>
        <p:spPr>
          <a:xfrm>
            <a:off x="5425663" y="2814660"/>
            <a:ext cx="1728379" cy="1283616"/>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397354"/>
            <a:r>
              <a:rPr lang="en-GB" sz="2722" b="1" dirty="0">
                <a:solidFill>
                  <a:srgbClr val="00CCFF"/>
                </a:solidFill>
                <a:latin typeface="Calibri"/>
              </a:rPr>
              <a:t>Support</a:t>
            </a:r>
          </a:p>
          <a:p>
            <a:pPr algn="ctr" defTabSz="397354"/>
            <a:r>
              <a:rPr lang="en-GB" sz="1633" dirty="0">
                <a:solidFill>
                  <a:srgbClr val="4A4A49"/>
                </a:solidFill>
                <a:latin typeface="Calibri"/>
              </a:rPr>
              <a:t>from UK-based contact centre</a:t>
            </a:r>
          </a:p>
        </p:txBody>
      </p:sp>
      <p:pic>
        <p:nvPicPr>
          <p:cNvPr id="11" name="Picture 10">
            <a:extLst>
              <a:ext uri="{FF2B5EF4-FFF2-40B4-BE49-F238E27FC236}">
                <a16:creationId xmlns:a16="http://schemas.microsoft.com/office/drawing/2014/main" id="{2822F9B3-A299-4879-9C6E-45A331078514}"/>
              </a:ext>
            </a:extLst>
          </p:cNvPr>
          <p:cNvPicPr>
            <a:picLocks noChangeAspect="1"/>
          </p:cNvPicPr>
          <p:nvPr/>
        </p:nvPicPr>
        <p:blipFill>
          <a:blip r:embed="rId4"/>
          <a:stretch>
            <a:fillRect/>
          </a:stretch>
        </p:blipFill>
        <p:spPr>
          <a:xfrm>
            <a:off x="1633002" y="1307498"/>
            <a:ext cx="1801019" cy="1801019"/>
          </a:xfrm>
          <a:prstGeom prst="rect">
            <a:avLst/>
          </a:prstGeom>
        </p:spPr>
      </p:pic>
      <p:pic>
        <p:nvPicPr>
          <p:cNvPr id="14" name="Picture 13">
            <a:extLst>
              <a:ext uri="{FF2B5EF4-FFF2-40B4-BE49-F238E27FC236}">
                <a16:creationId xmlns:a16="http://schemas.microsoft.com/office/drawing/2014/main" id="{63A9B4B8-C497-B441-8641-C6E9A9A28FD7}"/>
              </a:ext>
            </a:extLst>
          </p:cNvPr>
          <p:cNvPicPr>
            <a:picLocks noChangeAspect="1"/>
          </p:cNvPicPr>
          <p:nvPr/>
        </p:nvPicPr>
        <p:blipFill>
          <a:blip r:embed="rId5"/>
          <a:stretch>
            <a:fillRect/>
          </a:stretch>
        </p:blipFill>
        <p:spPr>
          <a:xfrm>
            <a:off x="5769010" y="1588853"/>
            <a:ext cx="1050453" cy="1050453"/>
          </a:xfrm>
          <a:prstGeom prst="rect">
            <a:avLst/>
          </a:prstGeom>
        </p:spPr>
      </p:pic>
      <p:sp>
        <p:nvSpPr>
          <p:cNvPr id="2" name="TextBox 1">
            <a:extLst>
              <a:ext uri="{FF2B5EF4-FFF2-40B4-BE49-F238E27FC236}">
                <a16:creationId xmlns:a16="http://schemas.microsoft.com/office/drawing/2014/main" id="{124912F3-E1DC-4D4A-9AED-44F8260CC4F1}"/>
              </a:ext>
            </a:extLst>
          </p:cNvPr>
          <p:cNvSpPr txBox="1"/>
          <p:nvPr/>
        </p:nvSpPr>
        <p:spPr>
          <a:xfrm>
            <a:off x="172617" y="4663625"/>
            <a:ext cx="3958004" cy="200055"/>
          </a:xfrm>
          <a:prstGeom prst="rect">
            <a:avLst/>
          </a:prstGeom>
          <a:noFill/>
        </p:spPr>
        <p:txBody>
          <a:bodyPr wrap="square" rtlCol="0">
            <a:spAutoFit/>
          </a:bodyPr>
          <a:lstStyle/>
          <a:p>
            <a:r>
              <a:rPr lang="en-GB" sz="700" dirty="0">
                <a:solidFill>
                  <a:schemeClr val="bg1">
                    <a:lumMod val="50000"/>
                  </a:schemeClr>
                </a:solidFill>
              </a:rPr>
              <a:t>*Stats correct as of 31 March 2022</a:t>
            </a:r>
          </a:p>
        </p:txBody>
      </p:sp>
      <p:sp>
        <p:nvSpPr>
          <p:cNvPr id="12" name="Holder 4">
            <a:extLst>
              <a:ext uri="{FF2B5EF4-FFF2-40B4-BE49-F238E27FC236}">
                <a16:creationId xmlns:a16="http://schemas.microsoft.com/office/drawing/2014/main" id="{83E7ADF3-C0BA-2A4B-8F5D-B2A2280758CC}"/>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63174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7" y="0"/>
            <a:ext cx="4254328" cy="5138426"/>
          </a:xfrm>
          <a:custGeom>
            <a:avLst/>
            <a:gdLst/>
            <a:ahLst/>
            <a:cxnLst/>
            <a:rect l="l" t="t" r="r" b="b"/>
            <a:pathLst>
              <a:path w="4259580" h="5144770">
                <a:moveTo>
                  <a:pt x="0" y="5144401"/>
                </a:moveTo>
                <a:lnTo>
                  <a:pt x="4259567" y="5144401"/>
                </a:lnTo>
                <a:lnTo>
                  <a:pt x="4259567" y="0"/>
                </a:lnTo>
                <a:lnTo>
                  <a:pt x="0" y="0"/>
                </a:lnTo>
                <a:lnTo>
                  <a:pt x="0" y="5144401"/>
                </a:lnTo>
                <a:close/>
              </a:path>
            </a:pathLst>
          </a:custGeom>
          <a:solidFill>
            <a:srgbClr val="0046AD"/>
          </a:solidFill>
        </p:spPr>
        <p:txBody>
          <a:bodyPr wrap="square" lIns="0" tIns="0" rIns="0" bIns="0" rtlCol="0"/>
          <a:lstStyle/>
          <a:p>
            <a:endParaRPr sz="1798" dirty="0"/>
          </a:p>
        </p:txBody>
      </p:sp>
      <p:sp>
        <p:nvSpPr>
          <p:cNvPr id="3" name="object 3"/>
          <p:cNvSpPr txBox="1">
            <a:spLocks noGrp="1"/>
          </p:cNvSpPr>
          <p:nvPr>
            <p:ph type="title"/>
          </p:nvPr>
        </p:nvSpPr>
        <p:spPr>
          <a:xfrm>
            <a:off x="377286" y="233443"/>
            <a:ext cx="3505951" cy="806724"/>
          </a:xfrm>
          <a:prstGeom prst="rect">
            <a:avLst/>
          </a:prstGeom>
        </p:spPr>
        <p:txBody>
          <a:bodyPr vert="horz" wrap="square" lIns="0" tIns="83717" rIns="0" bIns="0" rtlCol="0" anchor="ctr">
            <a:spAutoFit/>
          </a:bodyPr>
          <a:lstStyle/>
          <a:p>
            <a:pPr marL="12685" marR="5074">
              <a:lnSpc>
                <a:spcPts val="2797"/>
              </a:lnSpc>
              <a:spcBef>
                <a:spcPts val="659"/>
              </a:spcBef>
            </a:pPr>
            <a:r>
              <a:rPr sz="2797" dirty="0">
                <a:solidFill>
                  <a:srgbClr val="FFFFFF"/>
                </a:solidFill>
              </a:rPr>
              <a:t>ESG </a:t>
            </a:r>
            <a:r>
              <a:rPr sz="2797" spc="-5" dirty="0">
                <a:solidFill>
                  <a:srgbClr val="FFFFFF"/>
                </a:solidFill>
              </a:rPr>
              <a:t>exclusions </a:t>
            </a:r>
            <a:r>
              <a:rPr sz="2797" dirty="0">
                <a:solidFill>
                  <a:srgbClr val="FFFFFF"/>
                </a:solidFill>
              </a:rPr>
              <a:t>–  Severe ESG</a:t>
            </a:r>
            <a:r>
              <a:rPr sz="2797" spc="-95" dirty="0">
                <a:solidFill>
                  <a:srgbClr val="FFFFFF"/>
                </a:solidFill>
              </a:rPr>
              <a:t> </a:t>
            </a:r>
            <a:r>
              <a:rPr sz="2797" spc="-5" dirty="0">
                <a:solidFill>
                  <a:srgbClr val="FFFFFF"/>
                </a:solidFill>
              </a:rPr>
              <a:t>controversy</a:t>
            </a:r>
            <a:endParaRPr sz="2797" dirty="0"/>
          </a:p>
        </p:txBody>
      </p:sp>
      <p:sp>
        <p:nvSpPr>
          <p:cNvPr id="6" name="object 6"/>
          <p:cNvSpPr txBox="1"/>
          <p:nvPr/>
        </p:nvSpPr>
        <p:spPr>
          <a:xfrm>
            <a:off x="401850" y="4341912"/>
            <a:ext cx="3219920" cy="482005"/>
          </a:xfrm>
          <a:prstGeom prst="rect">
            <a:avLst/>
          </a:prstGeom>
        </p:spPr>
        <p:txBody>
          <a:bodyPr vert="horz" wrap="square" lIns="0" tIns="12684" rIns="0" bIns="0" rtlCol="0">
            <a:spAutoFit/>
          </a:bodyPr>
          <a:lstStyle/>
          <a:p>
            <a:pPr marL="12685" marR="5074">
              <a:spcBef>
                <a:spcPts val="100"/>
              </a:spcBef>
            </a:pPr>
            <a:r>
              <a:rPr lang="en-GB" sz="999" b="1" dirty="0">
                <a:solidFill>
                  <a:srgbClr val="FFFFFF"/>
                </a:solidFill>
                <a:cs typeface="Calibri"/>
              </a:rPr>
              <a:t>From 31 March 2021 The </a:t>
            </a:r>
            <a:r>
              <a:rPr lang="en-GB" sz="999" b="1" spc="-5" dirty="0">
                <a:solidFill>
                  <a:srgbClr val="FFFFFF"/>
                </a:solidFill>
                <a:cs typeface="Calibri"/>
              </a:rPr>
              <a:t>People’s Pension has excluded</a:t>
            </a:r>
            <a:r>
              <a:rPr lang="en-GB" sz="999" b="1" dirty="0">
                <a:solidFill>
                  <a:srgbClr val="FFFFFF"/>
                </a:solidFill>
                <a:cs typeface="Calibri"/>
              </a:rPr>
              <a:t> </a:t>
            </a:r>
            <a:r>
              <a:rPr lang="en-GB" sz="999" b="1" spc="-5" dirty="0">
                <a:solidFill>
                  <a:srgbClr val="FFFFFF"/>
                </a:solidFill>
                <a:cs typeface="Calibri"/>
              </a:rPr>
              <a:t>from  </a:t>
            </a:r>
            <a:r>
              <a:rPr lang="en-GB" sz="999" b="1" dirty="0">
                <a:solidFill>
                  <a:srgbClr val="FFFFFF"/>
                </a:solidFill>
                <a:cs typeface="Calibri"/>
              </a:rPr>
              <a:t>our </a:t>
            </a:r>
            <a:r>
              <a:rPr lang="en-GB" sz="999" b="1" spc="-5" dirty="0">
                <a:solidFill>
                  <a:srgbClr val="FFFFFF"/>
                </a:solidFill>
                <a:cs typeface="Calibri"/>
              </a:rPr>
              <a:t>global </a:t>
            </a:r>
            <a:r>
              <a:rPr lang="en-GB" sz="999" b="1" dirty="0">
                <a:solidFill>
                  <a:srgbClr val="FFFFFF"/>
                </a:solidFill>
                <a:cs typeface="Calibri"/>
              </a:rPr>
              <a:t>and </a:t>
            </a:r>
            <a:r>
              <a:rPr lang="en-GB" sz="999" b="1" spc="-5" dirty="0">
                <a:solidFill>
                  <a:srgbClr val="FFFFFF"/>
                </a:solidFill>
                <a:cs typeface="Calibri"/>
              </a:rPr>
              <a:t>regional equity funds </a:t>
            </a:r>
            <a:r>
              <a:rPr lang="en-GB" sz="999" b="1" dirty="0">
                <a:solidFill>
                  <a:srgbClr val="FFFFFF"/>
                </a:solidFill>
                <a:cs typeface="Calibri"/>
              </a:rPr>
              <a:t>those </a:t>
            </a:r>
            <a:r>
              <a:rPr lang="en-GB" sz="999" b="1" spc="-5" dirty="0">
                <a:solidFill>
                  <a:srgbClr val="FFFFFF"/>
                </a:solidFill>
                <a:cs typeface="Calibri"/>
              </a:rPr>
              <a:t>companies </a:t>
            </a:r>
            <a:r>
              <a:rPr lang="en-GB" sz="999" b="1" dirty="0">
                <a:solidFill>
                  <a:srgbClr val="FFFFFF"/>
                </a:solidFill>
                <a:cs typeface="Calibri"/>
              </a:rPr>
              <a:t>that  have had a severe ESG</a:t>
            </a:r>
            <a:r>
              <a:rPr lang="en-GB" sz="999" b="1" spc="-10" dirty="0">
                <a:solidFill>
                  <a:srgbClr val="FFFFFF"/>
                </a:solidFill>
                <a:cs typeface="Calibri"/>
              </a:rPr>
              <a:t> </a:t>
            </a:r>
            <a:r>
              <a:rPr lang="en-GB" sz="999" b="1" spc="-5" dirty="0">
                <a:solidFill>
                  <a:srgbClr val="FFFFFF"/>
                </a:solidFill>
                <a:cs typeface="Calibri"/>
              </a:rPr>
              <a:t>controversy.</a:t>
            </a:r>
            <a:endParaRPr lang="en-GB" sz="999" dirty="0">
              <a:cs typeface="Calibri"/>
            </a:endParaRPr>
          </a:p>
        </p:txBody>
      </p:sp>
      <p:sp>
        <p:nvSpPr>
          <p:cNvPr id="7" name="object 7"/>
          <p:cNvSpPr txBox="1"/>
          <p:nvPr/>
        </p:nvSpPr>
        <p:spPr>
          <a:xfrm>
            <a:off x="401837" y="1232316"/>
            <a:ext cx="3153327" cy="2893932"/>
          </a:xfrm>
          <a:prstGeom prst="rect">
            <a:avLst/>
          </a:prstGeom>
        </p:spPr>
        <p:txBody>
          <a:bodyPr vert="horz" wrap="square" lIns="0" tIns="12684" rIns="0" bIns="0" rtlCol="0">
            <a:spAutoFit/>
          </a:bodyPr>
          <a:lstStyle/>
          <a:p>
            <a:pPr marL="12685" marR="147777">
              <a:spcBef>
                <a:spcPts val="100"/>
              </a:spcBef>
            </a:pPr>
            <a:r>
              <a:rPr sz="1598" b="1" spc="-5" dirty="0">
                <a:solidFill>
                  <a:srgbClr val="00BBE4"/>
                </a:solidFill>
                <a:latin typeface="Calibri"/>
                <a:cs typeface="Calibri"/>
              </a:rPr>
              <a:t>We </a:t>
            </a:r>
            <a:r>
              <a:rPr sz="1598" b="1" dirty="0">
                <a:solidFill>
                  <a:srgbClr val="00BBE4"/>
                </a:solidFill>
                <a:latin typeface="Calibri"/>
                <a:cs typeface="Calibri"/>
              </a:rPr>
              <a:t>deﬁne an ESG </a:t>
            </a:r>
            <a:r>
              <a:rPr lang="en-GB" sz="1598" b="1" spc="-5" dirty="0">
                <a:solidFill>
                  <a:srgbClr val="00BBE4"/>
                </a:solidFill>
                <a:latin typeface="Calibri"/>
                <a:cs typeface="Calibri"/>
              </a:rPr>
              <a:t>c</a:t>
            </a:r>
            <a:r>
              <a:rPr sz="1598" b="1" spc="-5" dirty="0" err="1">
                <a:solidFill>
                  <a:srgbClr val="00BBE4"/>
                </a:solidFill>
                <a:latin typeface="Calibri"/>
                <a:cs typeface="Calibri"/>
              </a:rPr>
              <a:t>ontroversy</a:t>
            </a:r>
            <a:r>
              <a:rPr sz="1598" b="1" spc="-5" dirty="0">
                <a:solidFill>
                  <a:srgbClr val="00BBE4"/>
                </a:solidFill>
                <a:latin typeface="Calibri"/>
                <a:cs typeface="Calibri"/>
              </a:rPr>
              <a:t> </a:t>
            </a:r>
            <a:r>
              <a:rPr sz="1598" b="1" dirty="0">
                <a:solidFill>
                  <a:srgbClr val="00BBE4"/>
                </a:solidFill>
                <a:latin typeface="Calibri"/>
                <a:cs typeface="Calibri"/>
              </a:rPr>
              <a:t>as a  </a:t>
            </a:r>
            <a:r>
              <a:rPr sz="1598" b="1" spc="-10" dirty="0">
                <a:solidFill>
                  <a:srgbClr val="00BBE4"/>
                </a:solidFill>
                <a:latin typeface="Calibri"/>
                <a:cs typeface="Calibri"/>
              </a:rPr>
              <a:t>violation </a:t>
            </a:r>
            <a:r>
              <a:rPr sz="1598" b="1" dirty="0">
                <a:solidFill>
                  <a:srgbClr val="00BBE4"/>
                </a:solidFill>
                <a:latin typeface="Calibri"/>
                <a:cs typeface="Calibri"/>
              </a:rPr>
              <a:t>of the UN </a:t>
            </a:r>
            <a:r>
              <a:rPr sz="1598" b="1" spc="-5" dirty="0">
                <a:solidFill>
                  <a:srgbClr val="00BBE4"/>
                </a:solidFill>
                <a:latin typeface="Calibri"/>
                <a:cs typeface="Calibri"/>
              </a:rPr>
              <a:t>Global</a:t>
            </a:r>
            <a:r>
              <a:rPr sz="1598" b="1" spc="-55" dirty="0">
                <a:solidFill>
                  <a:srgbClr val="00BBE4"/>
                </a:solidFill>
                <a:latin typeface="Calibri"/>
                <a:cs typeface="Calibri"/>
              </a:rPr>
              <a:t> </a:t>
            </a:r>
            <a:r>
              <a:rPr sz="1598" b="1" spc="-5" dirty="0">
                <a:solidFill>
                  <a:srgbClr val="00BBE4"/>
                </a:solidFill>
                <a:latin typeface="Calibri"/>
                <a:cs typeface="Calibri"/>
              </a:rPr>
              <a:t>Compact</a:t>
            </a:r>
            <a:endParaRPr sz="1598" dirty="0">
              <a:latin typeface="Calibri"/>
              <a:cs typeface="Calibri"/>
            </a:endParaRPr>
          </a:p>
          <a:p>
            <a:pPr marL="150949" indent="-138264">
              <a:spcBef>
                <a:spcPts val="1348"/>
              </a:spcBef>
              <a:buChar char="•"/>
              <a:tabLst>
                <a:tab pos="158560" algn="l"/>
              </a:tabLst>
            </a:pPr>
            <a:r>
              <a:rPr sz="1199" dirty="0">
                <a:solidFill>
                  <a:srgbClr val="FFFFFF"/>
                </a:solidFill>
                <a:latin typeface="Calibri"/>
                <a:cs typeface="Calibri"/>
              </a:rPr>
              <a:t>Protect </a:t>
            </a:r>
            <a:r>
              <a:rPr sz="1199" spc="5" dirty="0">
                <a:solidFill>
                  <a:srgbClr val="FFFFFF"/>
                </a:solidFill>
                <a:latin typeface="Calibri"/>
                <a:cs typeface="Calibri"/>
              </a:rPr>
              <a:t>and </a:t>
            </a:r>
            <a:r>
              <a:rPr sz="1199" dirty="0">
                <a:solidFill>
                  <a:srgbClr val="FFFFFF"/>
                </a:solidFill>
                <a:latin typeface="Calibri"/>
                <a:cs typeface="Calibri"/>
              </a:rPr>
              <a:t>support human</a:t>
            </a:r>
            <a:r>
              <a:rPr sz="1199" spc="-10" dirty="0">
                <a:solidFill>
                  <a:srgbClr val="FFFFFF"/>
                </a:solidFill>
                <a:latin typeface="Calibri"/>
                <a:cs typeface="Calibri"/>
              </a:rPr>
              <a:t> </a:t>
            </a:r>
            <a:r>
              <a:rPr sz="1199" dirty="0">
                <a:solidFill>
                  <a:srgbClr val="FFFFFF"/>
                </a:solidFill>
                <a:latin typeface="Calibri"/>
                <a:cs typeface="Calibri"/>
              </a:rPr>
              <a:t>rights</a:t>
            </a:r>
            <a:endParaRPr sz="1199" dirty="0">
              <a:latin typeface="Calibri"/>
              <a:cs typeface="Calibri"/>
            </a:endParaRPr>
          </a:p>
          <a:p>
            <a:pPr marL="150949" marR="795334" indent="-138264">
              <a:lnSpc>
                <a:spcPct val="100899"/>
              </a:lnSpc>
              <a:buChar char="•"/>
              <a:tabLst>
                <a:tab pos="158560" algn="l"/>
              </a:tabLst>
            </a:pPr>
            <a:r>
              <a:rPr sz="1199" spc="5" dirty="0">
                <a:solidFill>
                  <a:srgbClr val="FFFFFF"/>
                </a:solidFill>
                <a:latin typeface="Calibri"/>
                <a:cs typeface="Calibri"/>
              </a:rPr>
              <a:t>Uphold </a:t>
            </a:r>
            <a:r>
              <a:rPr sz="1199" dirty="0">
                <a:solidFill>
                  <a:srgbClr val="FFFFFF"/>
                </a:solidFill>
                <a:latin typeface="Calibri"/>
                <a:cs typeface="Calibri"/>
              </a:rPr>
              <a:t>freedom of association</a:t>
            </a:r>
            <a:r>
              <a:rPr sz="1199" spc="-55" dirty="0">
                <a:solidFill>
                  <a:srgbClr val="FFFFFF"/>
                </a:solidFill>
                <a:latin typeface="Calibri"/>
                <a:cs typeface="Calibri"/>
              </a:rPr>
              <a:t> </a:t>
            </a:r>
            <a:r>
              <a:rPr sz="1199" spc="5" dirty="0">
                <a:solidFill>
                  <a:srgbClr val="FFFFFF"/>
                </a:solidFill>
                <a:latin typeface="Calibri"/>
                <a:cs typeface="Calibri"/>
              </a:rPr>
              <a:t>and  </a:t>
            </a:r>
            <a:r>
              <a:rPr sz="1199" dirty="0">
                <a:solidFill>
                  <a:srgbClr val="FFFFFF"/>
                </a:solidFill>
                <a:latin typeface="Calibri"/>
                <a:cs typeface="Calibri"/>
              </a:rPr>
              <a:t>collective</a:t>
            </a:r>
            <a:r>
              <a:rPr sz="1199" spc="-5" dirty="0">
                <a:solidFill>
                  <a:srgbClr val="FFFFFF"/>
                </a:solidFill>
                <a:latin typeface="Calibri"/>
                <a:cs typeface="Calibri"/>
              </a:rPr>
              <a:t> </a:t>
            </a:r>
            <a:r>
              <a:rPr sz="1199" dirty="0">
                <a:solidFill>
                  <a:srgbClr val="FFFFFF"/>
                </a:solidFill>
                <a:latin typeface="Calibri"/>
                <a:cs typeface="Calibri"/>
              </a:rPr>
              <a:t>bargaining</a:t>
            </a:r>
            <a:endParaRPr sz="1199" dirty="0">
              <a:latin typeface="Calibri"/>
              <a:cs typeface="Calibri"/>
            </a:endParaRPr>
          </a:p>
          <a:p>
            <a:pPr marL="158560" indent="-145875">
              <a:spcBef>
                <a:spcPts val="10"/>
              </a:spcBef>
              <a:buChar char="•"/>
              <a:tabLst>
                <a:tab pos="158560" algn="l"/>
              </a:tabLst>
            </a:pPr>
            <a:r>
              <a:rPr sz="1199" dirty="0">
                <a:solidFill>
                  <a:srgbClr val="FFFFFF"/>
                </a:solidFill>
                <a:latin typeface="Calibri"/>
                <a:cs typeface="Calibri"/>
              </a:rPr>
              <a:t>Eliminate all forced </a:t>
            </a:r>
            <a:r>
              <a:rPr sz="1199" spc="5" dirty="0">
                <a:solidFill>
                  <a:srgbClr val="FFFFFF"/>
                </a:solidFill>
                <a:latin typeface="Calibri"/>
                <a:cs typeface="Calibri"/>
              </a:rPr>
              <a:t>and </a:t>
            </a:r>
            <a:r>
              <a:rPr sz="1199" dirty="0">
                <a:solidFill>
                  <a:srgbClr val="FFFFFF"/>
                </a:solidFill>
                <a:latin typeface="Calibri"/>
                <a:cs typeface="Calibri"/>
              </a:rPr>
              <a:t>child</a:t>
            </a:r>
            <a:r>
              <a:rPr sz="1199" spc="-15" dirty="0">
                <a:solidFill>
                  <a:srgbClr val="FFFFFF"/>
                </a:solidFill>
                <a:latin typeface="Calibri"/>
                <a:cs typeface="Calibri"/>
              </a:rPr>
              <a:t> </a:t>
            </a:r>
            <a:r>
              <a:rPr sz="1199" spc="-5" dirty="0">
                <a:solidFill>
                  <a:srgbClr val="FFFFFF"/>
                </a:solidFill>
                <a:latin typeface="Calibri"/>
                <a:cs typeface="Calibri"/>
              </a:rPr>
              <a:t>labour</a:t>
            </a:r>
            <a:endParaRPr sz="1199" dirty="0">
              <a:latin typeface="Calibri"/>
              <a:cs typeface="Calibri"/>
            </a:endParaRPr>
          </a:p>
          <a:p>
            <a:pPr marL="158560" indent="-145875">
              <a:spcBef>
                <a:spcPts val="15"/>
              </a:spcBef>
              <a:buChar char="•"/>
              <a:tabLst>
                <a:tab pos="158560" algn="l"/>
              </a:tabLst>
            </a:pPr>
            <a:r>
              <a:rPr sz="1199" dirty="0">
                <a:solidFill>
                  <a:srgbClr val="FFFFFF"/>
                </a:solidFill>
                <a:latin typeface="Calibri"/>
                <a:cs typeface="Calibri"/>
              </a:rPr>
              <a:t>Eliminate </a:t>
            </a:r>
            <a:r>
              <a:rPr sz="1199" spc="-5" dirty="0">
                <a:solidFill>
                  <a:srgbClr val="FFFFFF"/>
                </a:solidFill>
                <a:latin typeface="Calibri"/>
                <a:cs typeface="Calibri"/>
              </a:rPr>
              <a:t>discrimination </a:t>
            </a:r>
            <a:r>
              <a:rPr sz="1199" dirty="0">
                <a:solidFill>
                  <a:srgbClr val="FFFFFF"/>
                </a:solidFill>
                <a:latin typeface="Calibri"/>
                <a:cs typeface="Calibri"/>
              </a:rPr>
              <a:t>in the</a:t>
            </a:r>
            <a:r>
              <a:rPr sz="1199" spc="10" dirty="0">
                <a:solidFill>
                  <a:srgbClr val="FFFFFF"/>
                </a:solidFill>
                <a:latin typeface="Calibri"/>
                <a:cs typeface="Calibri"/>
              </a:rPr>
              <a:t> </a:t>
            </a:r>
            <a:r>
              <a:rPr sz="1199" dirty="0">
                <a:solidFill>
                  <a:srgbClr val="FFFFFF"/>
                </a:solidFill>
                <a:latin typeface="Calibri"/>
                <a:cs typeface="Calibri"/>
              </a:rPr>
              <a:t>workplace</a:t>
            </a:r>
            <a:endParaRPr sz="1199" dirty="0">
              <a:latin typeface="Calibri"/>
              <a:cs typeface="Calibri"/>
            </a:endParaRPr>
          </a:p>
          <a:p>
            <a:pPr marL="150949" marR="798506" indent="-138264">
              <a:lnSpc>
                <a:spcPct val="100899"/>
              </a:lnSpc>
              <a:buChar char="•"/>
              <a:tabLst>
                <a:tab pos="158560" algn="l"/>
              </a:tabLst>
            </a:pPr>
            <a:r>
              <a:rPr sz="1199" spc="5" dirty="0">
                <a:solidFill>
                  <a:srgbClr val="FFFFFF"/>
                </a:solidFill>
                <a:latin typeface="Calibri"/>
                <a:cs typeface="Calibri"/>
              </a:rPr>
              <a:t>Adopt a </a:t>
            </a:r>
            <a:r>
              <a:rPr sz="1199" spc="-5" dirty="0">
                <a:solidFill>
                  <a:srgbClr val="FFFFFF"/>
                </a:solidFill>
                <a:latin typeface="Calibri"/>
                <a:cs typeface="Calibri"/>
              </a:rPr>
              <a:t>precautionary </a:t>
            </a:r>
            <a:r>
              <a:rPr sz="1199" spc="5" dirty="0">
                <a:solidFill>
                  <a:srgbClr val="FFFFFF"/>
                </a:solidFill>
                <a:latin typeface="Calibri"/>
                <a:cs typeface="Calibri"/>
              </a:rPr>
              <a:t>approach </a:t>
            </a:r>
            <a:r>
              <a:rPr sz="1199" dirty="0">
                <a:solidFill>
                  <a:srgbClr val="FFFFFF"/>
                </a:solidFill>
                <a:latin typeface="Calibri"/>
                <a:cs typeface="Calibri"/>
              </a:rPr>
              <a:t>to  environmental</a:t>
            </a:r>
            <a:r>
              <a:rPr sz="1199" spc="-5" dirty="0">
                <a:solidFill>
                  <a:srgbClr val="FFFFFF"/>
                </a:solidFill>
                <a:latin typeface="Calibri"/>
                <a:cs typeface="Calibri"/>
              </a:rPr>
              <a:t> </a:t>
            </a:r>
            <a:r>
              <a:rPr sz="1199" dirty="0">
                <a:solidFill>
                  <a:srgbClr val="FFFFFF"/>
                </a:solidFill>
                <a:latin typeface="Calibri"/>
                <a:cs typeface="Calibri"/>
              </a:rPr>
              <a:t>damage</a:t>
            </a:r>
            <a:endParaRPr sz="1199" dirty="0">
              <a:latin typeface="Calibri"/>
              <a:cs typeface="Calibri"/>
            </a:endParaRPr>
          </a:p>
          <a:p>
            <a:pPr marL="150949" marR="185832" indent="-138264">
              <a:lnSpc>
                <a:spcPct val="100899"/>
              </a:lnSpc>
              <a:buChar char="•"/>
              <a:tabLst>
                <a:tab pos="158560" algn="l"/>
              </a:tabLst>
            </a:pPr>
            <a:r>
              <a:rPr sz="1199" dirty="0">
                <a:solidFill>
                  <a:srgbClr val="FFFFFF"/>
                </a:solidFill>
                <a:latin typeface="Calibri"/>
                <a:cs typeface="Calibri"/>
              </a:rPr>
              <a:t>Treat the environment </a:t>
            </a:r>
            <a:r>
              <a:rPr sz="1199" spc="5" dirty="0">
                <a:solidFill>
                  <a:srgbClr val="FFFFFF"/>
                </a:solidFill>
                <a:latin typeface="Calibri"/>
                <a:cs typeface="Calibri"/>
              </a:rPr>
              <a:t>more </a:t>
            </a:r>
            <a:r>
              <a:rPr sz="1199" dirty="0">
                <a:solidFill>
                  <a:srgbClr val="FFFFFF"/>
                </a:solidFill>
                <a:latin typeface="Calibri"/>
                <a:cs typeface="Calibri"/>
              </a:rPr>
              <a:t>responsibly </a:t>
            </a:r>
            <a:r>
              <a:rPr sz="1199" spc="5" dirty="0">
                <a:solidFill>
                  <a:srgbClr val="FFFFFF"/>
                </a:solidFill>
                <a:latin typeface="Calibri"/>
                <a:cs typeface="Calibri"/>
              </a:rPr>
              <a:t>and  </a:t>
            </a:r>
            <a:r>
              <a:rPr sz="1199" dirty="0">
                <a:solidFill>
                  <a:srgbClr val="FFFFFF"/>
                </a:solidFill>
                <a:latin typeface="Calibri"/>
                <a:cs typeface="Calibri"/>
              </a:rPr>
              <a:t>promote </a:t>
            </a:r>
            <a:r>
              <a:rPr sz="1199" spc="5" dirty="0">
                <a:solidFill>
                  <a:srgbClr val="FFFFFF"/>
                </a:solidFill>
                <a:latin typeface="Calibri"/>
                <a:cs typeface="Calibri"/>
              </a:rPr>
              <a:t>and </a:t>
            </a:r>
            <a:r>
              <a:rPr sz="1199" dirty="0">
                <a:solidFill>
                  <a:srgbClr val="FFFFFF"/>
                </a:solidFill>
                <a:latin typeface="Calibri"/>
                <a:cs typeface="Calibri"/>
              </a:rPr>
              <a:t>develop environmentally  responsible</a:t>
            </a:r>
            <a:r>
              <a:rPr sz="1199" spc="-5" dirty="0">
                <a:solidFill>
                  <a:srgbClr val="FFFFFF"/>
                </a:solidFill>
                <a:latin typeface="Calibri"/>
                <a:cs typeface="Calibri"/>
              </a:rPr>
              <a:t> </a:t>
            </a:r>
            <a:r>
              <a:rPr sz="1199" dirty="0">
                <a:solidFill>
                  <a:srgbClr val="FFFFFF"/>
                </a:solidFill>
                <a:latin typeface="Calibri"/>
                <a:cs typeface="Calibri"/>
              </a:rPr>
              <a:t>technologies</a:t>
            </a:r>
            <a:endParaRPr sz="1199" dirty="0">
              <a:latin typeface="Calibri"/>
              <a:cs typeface="Calibri"/>
            </a:endParaRPr>
          </a:p>
          <a:p>
            <a:pPr marL="150949" marR="5074" indent="-138264">
              <a:lnSpc>
                <a:spcPct val="100899"/>
              </a:lnSpc>
              <a:buChar char="•"/>
              <a:tabLst>
                <a:tab pos="158560" algn="l"/>
              </a:tabLst>
            </a:pPr>
            <a:r>
              <a:rPr sz="1199" dirty="0">
                <a:solidFill>
                  <a:srgbClr val="FFFFFF"/>
                </a:solidFill>
                <a:latin typeface="Calibri"/>
                <a:cs typeface="Calibri"/>
              </a:rPr>
              <a:t>Businesses should </a:t>
            </a:r>
            <a:r>
              <a:rPr sz="1199" spc="5" dirty="0">
                <a:solidFill>
                  <a:srgbClr val="FFFFFF"/>
                </a:solidFill>
                <a:latin typeface="Calibri"/>
                <a:cs typeface="Calibri"/>
              </a:rPr>
              <a:t>work </a:t>
            </a:r>
            <a:r>
              <a:rPr sz="1199" dirty="0">
                <a:solidFill>
                  <a:srgbClr val="FFFFFF"/>
                </a:solidFill>
                <a:latin typeface="Calibri"/>
                <a:cs typeface="Calibri"/>
              </a:rPr>
              <a:t>against corruption in all  its forms, </a:t>
            </a:r>
            <a:r>
              <a:rPr sz="1199" spc="-5" dirty="0">
                <a:solidFill>
                  <a:srgbClr val="FFFFFF"/>
                </a:solidFill>
                <a:latin typeface="Calibri"/>
                <a:cs typeface="Calibri"/>
              </a:rPr>
              <a:t>including extortion </a:t>
            </a:r>
            <a:r>
              <a:rPr sz="1199" spc="5" dirty="0">
                <a:solidFill>
                  <a:srgbClr val="FFFFFF"/>
                </a:solidFill>
                <a:latin typeface="Calibri"/>
                <a:cs typeface="Calibri"/>
              </a:rPr>
              <a:t>and</a:t>
            </a:r>
            <a:r>
              <a:rPr sz="1199" spc="15" dirty="0">
                <a:solidFill>
                  <a:srgbClr val="FFFFFF"/>
                </a:solidFill>
                <a:latin typeface="Calibri"/>
                <a:cs typeface="Calibri"/>
              </a:rPr>
              <a:t> </a:t>
            </a:r>
            <a:r>
              <a:rPr sz="1199" spc="-5" dirty="0">
                <a:solidFill>
                  <a:srgbClr val="FFFFFF"/>
                </a:solidFill>
                <a:latin typeface="Calibri"/>
                <a:cs typeface="Calibri"/>
              </a:rPr>
              <a:t>bribery</a:t>
            </a:r>
            <a:endParaRPr sz="1199" dirty="0">
              <a:latin typeface="Calibri"/>
              <a:cs typeface="Calibri"/>
            </a:endParaRPr>
          </a:p>
        </p:txBody>
      </p:sp>
      <p:sp>
        <p:nvSpPr>
          <p:cNvPr id="8" name="object 8"/>
          <p:cNvSpPr/>
          <p:nvPr/>
        </p:nvSpPr>
        <p:spPr>
          <a:xfrm>
            <a:off x="5572222" y="1476960"/>
            <a:ext cx="761060" cy="761060"/>
          </a:xfrm>
          <a:custGeom>
            <a:avLst/>
            <a:gdLst/>
            <a:ahLst/>
            <a:cxnLst/>
            <a:rect l="l" t="t" r="r" b="b"/>
            <a:pathLst>
              <a:path w="762000" h="762000">
                <a:moveTo>
                  <a:pt x="710628" y="0"/>
                </a:moveTo>
                <a:lnTo>
                  <a:pt x="50799" y="0"/>
                </a:lnTo>
                <a:lnTo>
                  <a:pt x="31027" y="3992"/>
                </a:lnTo>
                <a:lnTo>
                  <a:pt x="14879" y="14879"/>
                </a:lnTo>
                <a:lnTo>
                  <a:pt x="3992" y="31027"/>
                </a:lnTo>
                <a:lnTo>
                  <a:pt x="0" y="50799"/>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799"/>
                </a:lnTo>
                <a:lnTo>
                  <a:pt x="757436" y="31027"/>
                </a:lnTo>
                <a:lnTo>
                  <a:pt x="746548" y="14879"/>
                </a:lnTo>
                <a:lnTo>
                  <a:pt x="730401" y="3992"/>
                </a:lnTo>
                <a:lnTo>
                  <a:pt x="710628" y="0"/>
                </a:lnTo>
                <a:close/>
              </a:path>
            </a:pathLst>
          </a:custGeom>
          <a:solidFill>
            <a:srgbClr val="008CAB"/>
          </a:solidFill>
        </p:spPr>
        <p:txBody>
          <a:bodyPr wrap="square" lIns="0" tIns="0" rIns="0" bIns="0" rtlCol="0"/>
          <a:lstStyle/>
          <a:p>
            <a:endParaRPr sz="1798" dirty="0"/>
          </a:p>
        </p:txBody>
      </p:sp>
      <p:sp>
        <p:nvSpPr>
          <p:cNvPr id="9" name="object 9"/>
          <p:cNvSpPr/>
          <p:nvPr/>
        </p:nvSpPr>
        <p:spPr>
          <a:xfrm>
            <a:off x="6375757" y="1476960"/>
            <a:ext cx="761060" cy="761060"/>
          </a:xfrm>
          <a:custGeom>
            <a:avLst/>
            <a:gdLst/>
            <a:ahLst/>
            <a:cxnLst/>
            <a:rect l="l" t="t" r="r" b="b"/>
            <a:pathLst>
              <a:path w="762000" h="762000">
                <a:moveTo>
                  <a:pt x="710628" y="0"/>
                </a:moveTo>
                <a:lnTo>
                  <a:pt x="50799" y="0"/>
                </a:lnTo>
                <a:lnTo>
                  <a:pt x="31027" y="3992"/>
                </a:lnTo>
                <a:lnTo>
                  <a:pt x="14879" y="14879"/>
                </a:lnTo>
                <a:lnTo>
                  <a:pt x="3992" y="31027"/>
                </a:lnTo>
                <a:lnTo>
                  <a:pt x="0" y="50799"/>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799"/>
                </a:lnTo>
                <a:lnTo>
                  <a:pt x="757436" y="31027"/>
                </a:lnTo>
                <a:lnTo>
                  <a:pt x="746548" y="14879"/>
                </a:lnTo>
                <a:lnTo>
                  <a:pt x="730401" y="3992"/>
                </a:lnTo>
                <a:lnTo>
                  <a:pt x="710628" y="0"/>
                </a:lnTo>
                <a:close/>
              </a:path>
            </a:pathLst>
          </a:custGeom>
          <a:solidFill>
            <a:srgbClr val="005E72"/>
          </a:solidFill>
        </p:spPr>
        <p:txBody>
          <a:bodyPr wrap="square" lIns="0" tIns="0" rIns="0" bIns="0" rtlCol="0"/>
          <a:lstStyle/>
          <a:p>
            <a:endParaRPr sz="1798" dirty="0"/>
          </a:p>
        </p:txBody>
      </p:sp>
      <p:sp>
        <p:nvSpPr>
          <p:cNvPr id="10" name="object 10"/>
          <p:cNvSpPr/>
          <p:nvPr/>
        </p:nvSpPr>
        <p:spPr>
          <a:xfrm>
            <a:off x="7179292" y="1476960"/>
            <a:ext cx="761060" cy="761060"/>
          </a:xfrm>
          <a:custGeom>
            <a:avLst/>
            <a:gdLst/>
            <a:ahLst/>
            <a:cxnLst/>
            <a:rect l="l" t="t" r="r" b="b"/>
            <a:pathLst>
              <a:path w="762000" h="762000">
                <a:moveTo>
                  <a:pt x="710628" y="0"/>
                </a:moveTo>
                <a:lnTo>
                  <a:pt x="50800" y="0"/>
                </a:lnTo>
                <a:lnTo>
                  <a:pt x="31027" y="3992"/>
                </a:lnTo>
                <a:lnTo>
                  <a:pt x="14879" y="14879"/>
                </a:lnTo>
                <a:lnTo>
                  <a:pt x="3992" y="31027"/>
                </a:lnTo>
                <a:lnTo>
                  <a:pt x="0" y="50799"/>
                </a:lnTo>
                <a:lnTo>
                  <a:pt x="0" y="710628"/>
                </a:lnTo>
                <a:lnTo>
                  <a:pt x="3992" y="730401"/>
                </a:lnTo>
                <a:lnTo>
                  <a:pt x="14879" y="746548"/>
                </a:lnTo>
                <a:lnTo>
                  <a:pt x="31027" y="757436"/>
                </a:lnTo>
                <a:lnTo>
                  <a:pt x="50800" y="761428"/>
                </a:lnTo>
                <a:lnTo>
                  <a:pt x="710628" y="761428"/>
                </a:lnTo>
                <a:lnTo>
                  <a:pt x="730401" y="757436"/>
                </a:lnTo>
                <a:lnTo>
                  <a:pt x="746548" y="746548"/>
                </a:lnTo>
                <a:lnTo>
                  <a:pt x="757436" y="730401"/>
                </a:lnTo>
                <a:lnTo>
                  <a:pt x="761428" y="710628"/>
                </a:lnTo>
                <a:lnTo>
                  <a:pt x="761428" y="50799"/>
                </a:lnTo>
                <a:lnTo>
                  <a:pt x="757436" y="31027"/>
                </a:lnTo>
                <a:lnTo>
                  <a:pt x="746548" y="14879"/>
                </a:lnTo>
                <a:lnTo>
                  <a:pt x="730401" y="3992"/>
                </a:lnTo>
                <a:lnTo>
                  <a:pt x="710628" y="0"/>
                </a:lnTo>
                <a:close/>
              </a:path>
            </a:pathLst>
          </a:custGeom>
          <a:solidFill>
            <a:srgbClr val="002F39"/>
          </a:solidFill>
        </p:spPr>
        <p:txBody>
          <a:bodyPr wrap="square" lIns="0" tIns="0" rIns="0" bIns="0" rtlCol="0"/>
          <a:lstStyle/>
          <a:p>
            <a:endParaRPr sz="1798" dirty="0"/>
          </a:p>
        </p:txBody>
      </p:sp>
      <p:sp>
        <p:nvSpPr>
          <p:cNvPr id="11" name="object 11"/>
          <p:cNvSpPr/>
          <p:nvPr/>
        </p:nvSpPr>
        <p:spPr>
          <a:xfrm>
            <a:off x="5572222" y="2277151"/>
            <a:ext cx="761060" cy="761060"/>
          </a:xfrm>
          <a:custGeom>
            <a:avLst/>
            <a:gdLst/>
            <a:ahLst/>
            <a:cxnLst/>
            <a:rect l="l" t="t" r="r" b="b"/>
            <a:pathLst>
              <a:path w="762000" h="762000">
                <a:moveTo>
                  <a:pt x="710628" y="0"/>
                </a:moveTo>
                <a:lnTo>
                  <a:pt x="50799" y="0"/>
                </a:lnTo>
                <a:lnTo>
                  <a:pt x="31027" y="3992"/>
                </a:lnTo>
                <a:lnTo>
                  <a:pt x="14879" y="14879"/>
                </a:lnTo>
                <a:lnTo>
                  <a:pt x="3992" y="31027"/>
                </a:lnTo>
                <a:lnTo>
                  <a:pt x="0" y="50800"/>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66D6EF"/>
          </a:solidFill>
        </p:spPr>
        <p:txBody>
          <a:bodyPr wrap="square" lIns="0" tIns="0" rIns="0" bIns="0" rtlCol="0"/>
          <a:lstStyle/>
          <a:p>
            <a:endParaRPr sz="1798" dirty="0"/>
          </a:p>
        </p:txBody>
      </p:sp>
      <p:sp>
        <p:nvSpPr>
          <p:cNvPr id="12" name="object 12"/>
          <p:cNvSpPr/>
          <p:nvPr/>
        </p:nvSpPr>
        <p:spPr>
          <a:xfrm>
            <a:off x="6375757" y="2277151"/>
            <a:ext cx="761060" cy="761060"/>
          </a:xfrm>
          <a:custGeom>
            <a:avLst/>
            <a:gdLst/>
            <a:ahLst/>
            <a:cxnLst/>
            <a:rect l="l" t="t" r="r" b="b"/>
            <a:pathLst>
              <a:path w="762000" h="762000">
                <a:moveTo>
                  <a:pt x="710628" y="0"/>
                </a:moveTo>
                <a:lnTo>
                  <a:pt x="50799" y="0"/>
                </a:lnTo>
                <a:lnTo>
                  <a:pt x="31027" y="3992"/>
                </a:lnTo>
                <a:lnTo>
                  <a:pt x="14879" y="14879"/>
                </a:lnTo>
                <a:lnTo>
                  <a:pt x="3992" y="31027"/>
                </a:lnTo>
                <a:lnTo>
                  <a:pt x="0" y="50800"/>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008CAB"/>
          </a:solidFill>
        </p:spPr>
        <p:txBody>
          <a:bodyPr wrap="square" lIns="0" tIns="0" rIns="0" bIns="0" rtlCol="0"/>
          <a:lstStyle/>
          <a:p>
            <a:endParaRPr sz="1798" dirty="0"/>
          </a:p>
        </p:txBody>
      </p:sp>
      <p:sp>
        <p:nvSpPr>
          <p:cNvPr id="13" name="object 13"/>
          <p:cNvSpPr/>
          <p:nvPr/>
        </p:nvSpPr>
        <p:spPr>
          <a:xfrm>
            <a:off x="7179292" y="2277151"/>
            <a:ext cx="761060" cy="761060"/>
          </a:xfrm>
          <a:custGeom>
            <a:avLst/>
            <a:gdLst/>
            <a:ahLst/>
            <a:cxnLst/>
            <a:rect l="l" t="t" r="r" b="b"/>
            <a:pathLst>
              <a:path w="762000" h="762000">
                <a:moveTo>
                  <a:pt x="710628" y="0"/>
                </a:moveTo>
                <a:lnTo>
                  <a:pt x="50800" y="0"/>
                </a:lnTo>
                <a:lnTo>
                  <a:pt x="31027" y="3992"/>
                </a:lnTo>
                <a:lnTo>
                  <a:pt x="14879" y="14879"/>
                </a:lnTo>
                <a:lnTo>
                  <a:pt x="3992" y="31027"/>
                </a:lnTo>
                <a:lnTo>
                  <a:pt x="0" y="50800"/>
                </a:lnTo>
                <a:lnTo>
                  <a:pt x="0" y="710628"/>
                </a:lnTo>
                <a:lnTo>
                  <a:pt x="3992" y="730401"/>
                </a:lnTo>
                <a:lnTo>
                  <a:pt x="14879" y="746548"/>
                </a:lnTo>
                <a:lnTo>
                  <a:pt x="31027" y="757436"/>
                </a:lnTo>
                <a:lnTo>
                  <a:pt x="50800"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005E72"/>
          </a:solidFill>
        </p:spPr>
        <p:txBody>
          <a:bodyPr wrap="square" lIns="0" tIns="0" rIns="0" bIns="0" rtlCol="0"/>
          <a:lstStyle/>
          <a:p>
            <a:endParaRPr sz="1798" dirty="0"/>
          </a:p>
        </p:txBody>
      </p:sp>
      <p:sp>
        <p:nvSpPr>
          <p:cNvPr id="14" name="object 14"/>
          <p:cNvSpPr/>
          <p:nvPr/>
        </p:nvSpPr>
        <p:spPr>
          <a:xfrm>
            <a:off x="5572222" y="3077341"/>
            <a:ext cx="761060" cy="761060"/>
          </a:xfrm>
          <a:custGeom>
            <a:avLst/>
            <a:gdLst/>
            <a:ahLst/>
            <a:cxnLst/>
            <a:rect l="l" t="t" r="r" b="b"/>
            <a:pathLst>
              <a:path w="762000" h="762000">
                <a:moveTo>
                  <a:pt x="710628" y="0"/>
                </a:moveTo>
                <a:lnTo>
                  <a:pt x="50799" y="0"/>
                </a:lnTo>
                <a:lnTo>
                  <a:pt x="31027" y="3992"/>
                </a:lnTo>
                <a:lnTo>
                  <a:pt x="14879" y="14879"/>
                </a:lnTo>
                <a:lnTo>
                  <a:pt x="3992" y="31027"/>
                </a:lnTo>
                <a:lnTo>
                  <a:pt x="0" y="50800"/>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CCF1FA"/>
          </a:solidFill>
        </p:spPr>
        <p:txBody>
          <a:bodyPr wrap="square" lIns="0" tIns="0" rIns="0" bIns="0" rtlCol="0"/>
          <a:lstStyle/>
          <a:p>
            <a:endParaRPr sz="1798" dirty="0"/>
          </a:p>
        </p:txBody>
      </p:sp>
      <p:sp>
        <p:nvSpPr>
          <p:cNvPr id="15" name="object 15"/>
          <p:cNvSpPr/>
          <p:nvPr/>
        </p:nvSpPr>
        <p:spPr>
          <a:xfrm>
            <a:off x="6375757" y="3077341"/>
            <a:ext cx="761060" cy="761060"/>
          </a:xfrm>
          <a:custGeom>
            <a:avLst/>
            <a:gdLst/>
            <a:ahLst/>
            <a:cxnLst/>
            <a:rect l="l" t="t" r="r" b="b"/>
            <a:pathLst>
              <a:path w="762000" h="762000">
                <a:moveTo>
                  <a:pt x="710628" y="0"/>
                </a:moveTo>
                <a:lnTo>
                  <a:pt x="50799" y="0"/>
                </a:lnTo>
                <a:lnTo>
                  <a:pt x="31027" y="3992"/>
                </a:lnTo>
                <a:lnTo>
                  <a:pt x="14879" y="14879"/>
                </a:lnTo>
                <a:lnTo>
                  <a:pt x="3992" y="31027"/>
                </a:lnTo>
                <a:lnTo>
                  <a:pt x="0" y="50800"/>
                </a:lnTo>
                <a:lnTo>
                  <a:pt x="0" y="710628"/>
                </a:lnTo>
                <a:lnTo>
                  <a:pt x="3992" y="730401"/>
                </a:lnTo>
                <a:lnTo>
                  <a:pt x="14879" y="746548"/>
                </a:lnTo>
                <a:lnTo>
                  <a:pt x="31027" y="757436"/>
                </a:lnTo>
                <a:lnTo>
                  <a:pt x="50799"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66D6EF"/>
          </a:solidFill>
        </p:spPr>
        <p:txBody>
          <a:bodyPr wrap="square" lIns="0" tIns="0" rIns="0" bIns="0" rtlCol="0"/>
          <a:lstStyle/>
          <a:p>
            <a:endParaRPr sz="1798" dirty="0"/>
          </a:p>
        </p:txBody>
      </p:sp>
      <p:sp>
        <p:nvSpPr>
          <p:cNvPr id="16" name="object 16"/>
          <p:cNvSpPr/>
          <p:nvPr/>
        </p:nvSpPr>
        <p:spPr>
          <a:xfrm>
            <a:off x="7179292" y="3077341"/>
            <a:ext cx="761060" cy="761060"/>
          </a:xfrm>
          <a:custGeom>
            <a:avLst/>
            <a:gdLst/>
            <a:ahLst/>
            <a:cxnLst/>
            <a:rect l="l" t="t" r="r" b="b"/>
            <a:pathLst>
              <a:path w="762000" h="762000">
                <a:moveTo>
                  <a:pt x="710628" y="0"/>
                </a:moveTo>
                <a:lnTo>
                  <a:pt x="50800" y="0"/>
                </a:lnTo>
                <a:lnTo>
                  <a:pt x="31027" y="3992"/>
                </a:lnTo>
                <a:lnTo>
                  <a:pt x="14879" y="14879"/>
                </a:lnTo>
                <a:lnTo>
                  <a:pt x="3992" y="31027"/>
                </a:lnTo>
                <a:lnTo>
                  <a:pt x="0" y="50800"/>
                </a:lnTo>
                <a:lnTo>
                  <a:pt x="0" y="710628"/>
                </a:lnTo>
                <a:lnTo>
                  <a:pt x="3992" y="730401"/>
                </a:lnTo>
                <a:lnTo>
                  <a:pt x="14879" y="746548"/>
                </a:lnTo>
                <a:lnTo>
                  <a:pt x="31027" y="757436"/>
                </a:lnTo>
                <a:lnTo>
                  <a:pt x="50800" y="761428"/>
                </a:lnTo>
                <a:lnTo>
                  <a:pt x="710628" y="761428"/>
                </a:lnTo>
                <a:lnTo>
                  <a:pt x="730401" y="757436"/>
                </a:lnTo>
                <a:lnTo>
                  <a:pt x="746548" y="746548"/>
                </a:lnTo>
                <a:lnTo>
                  <a:pt x="757436" y="730401"/>
                </a:lnTo>
                <a:lnTo>
                  <a:pt x="761428" y="710628"/>
                </a:lnTo>
                <a:lnTo>
                  <a:pt x="761428" y="50800"/>
                </a:lnTo>
                <a:lnTo>
                  <a:pt x="757436" y="31027"/>
                </a:lnTo>
                <a:lnTo>
                  <a:pt x="746548" y="14879"/>
                </a:lnTo>
                <a:lnTo>
                  <a:pt x="730401" y="3992"/>
                </a:lnTo>
                <a:lnTo>
                  <a:pt x="710628" y="0"/>
                </a:lnTo>
                <a:close/>
              </a:path>
            </a:pathLst>
          </a:custGeom>
          <a:solidFill>
            <a:srgbClr val="008CAB"/>
          </a:solidFill>
        </p:spPr>
        <p:txBody>
          <a:bodyPr wrap="square" lIns="0" tIns="0" rIns="0" bIns="0" rtlCol="0"/>
          <a:lstStyle/>
          <a:p>
            <a:endParaRPr sz="1798" dirty="0"/>
          </a:p>
        </p:txBody>
      </p:sp>
      <p:sp>
        <p:nvSpPr>
          <p:cNvPr id="17" name="object 17"/>
          <p:cNvSpPr txBox="1"/>
          <p:nvPr/>
        </p:nvSpPr>
        <p:spPr>
          <a:xfrm>
            <a:off x="7320298" y="1735279"/>
            <a:ext cx="473760" cy="205443"/>
          </a:xfrm>
          <a:prstGeom prst="rect">
            <a:avLst/>
          </a:prstGeom>
        </p:spPr>
        <p:txBody>
          <a:bodyPr vert="horz" wrap="square" lIns="0" tIns="13319" rIns="0" bIns="0" rtlCol="0">
            <a:spAutoFit/>
          </a:bodyPr>
          <a:lstStyle/>
          <a:p>
            <a:pPr marL="12685">
              <a:spcBef>
                <a:spcPts val="105"/>
              </a:spcBef>
            </a:pPr>
            <a:r>
              <a:rPr sz="1249" b="1" dirty="0">
                <a:solidFill>
                  <a:srgbClr val="FFFFFF"/>
                </a:solidFill>
                <a:latin typeface="Calibri"/>
                <a:cs typeface="Calibri"/>
              </a:rPr>
              <a:t>Severe</a:t>
            </a:r>
            <a:endParaRPr sz="1249" dirty="0">
              <a:latin typeface="Calibri"/>
              <a:cs typeface="Calibri"/>
            </a:endParaRPr>
          </a:p>
        </p:txBody>
      </p:sp>
      <p:sp>
        <p:nvSpPr>
          <p:cNvPr id="18" name="object 18"/>
          <p:cNvSpPr txBox="1"/>
          <p:nvPr/>
        </p:nvSpPr>
        <p:spPr>
          <a:xfrm>
            <a:off x="5670511" y="3322168"/>
            <a:ext cx="575869" cy="205443"/>
          </a:xfrm>
          <a:prstGeom prst="rect">
            <a:avLst/>
          </a:prstGeom>
        </p:spPr>
        <p:txBody>
          <a:bodyPr vert="horz" wrap="square" lIns="0" tIns="13319" rIns="0" bIns="0" rtlCol="0">
            <a:spAutoFit/>
          </a:bodyPr>
          <a:lstStyle/>
          <a:p>
            <a:pPr marL="12685">
              <a:spcBef>
                <a:spcPts val="105"/>
              </a:spcBef>
            </a:pPr>
            <a:r>
              <a:rPr sz="1249" b="1" dirty="0">
                <a:solidFill>
                  <a:srgbClr val="002F39"/>
                </a:solidFill>
                <a:latin typeface="Calibri"/>
                <a:cs typeface="Calibri"/>
              </a:rPr>
              <a:t>Minimal</a:t>
            </a:r>
            <a:endParaRPr sz="1249" dirty="0">
              <a:latin typeface="Calibri"/>
              <a:cs typeface="Calibri"/>
            </a:endParaRPr>
          </a:p>
        </p:txBody>
      </p:sp>
      <p:sp>
        <p:nvSpPr>
          <p:cNvPr id="19" name="object 19"/>
          <p:cNvSpPr/>
          <p:nvPr/>
        </p:nvSpPr>
        <p:spPr>
          <a:xfrm>
            <a:off x="4721330" y="1719741"/>
            <a:ext cx="634217" cy="1875380"/>
          </a:xfrm>
          <a:custGeom>
            <a:avLst/>
            <a:gdLst/>
            <a:ahLst/>
            <a:cxnLst/>
            <a:rect l="l" t="t" r="r" b="b"/>
            <a:pathLst>
              <a:path w="635000" h="1877695">
                <a:moveTo>
                  <a:pt x="555034" y="218313"/>
                </a:moveTo>
                <a:lnTo>
                  <a:pt x="79635" y="218313"/>
                </a:lnTo>
                <a:lnTo>
                  <a:pt x="93245" y="220959"/>
                </a:lnTo>
                <a:lnTo>
                  <a:pt x="104508" y="228219"/>
                </a:lnTo>
                <a:lnTo>
                  <a:pt x="112160" y="239069"/>
                </a:lnTo>
                <a:lnTo>
                  <a:pt x="114941" y="252488"/>
                </a:lnTo>
                <a:lnTo>
                  <a:pt x="114941" y="1877631"/>
                </a:lnTo>
                <a:lnTo>
                  <a:pt x="519703" y="1877631"/>
                </a:lnTo>
                <a:lnTo>
                  <a:pt x="519690" y="252488"/>
                </a:lnTo>
                <a:lnTo>
                  <a:pt x="522473" y="239069"/>
                </a:lnTo>
                <a:lnTo>
                  <a:pt x="530123" y="228219"/>
                </a:lnTo>
                <a:lnTo>
                  <a:pt x="541393" y="220959"/>
                </a:lnTo>
                <a:lnTo>
                  <a:pt x="555034" y="218313"/>
                </a:lnTo>
                <a:close/>
              </a:path>
              <a:path w="635000" h="1877695">
                <a:moveTo>
                  <a:pt x="317315" y="0"/>
                </a:moveTo>
                <a:lnTo>
                  <a:pt x="10153" y="198742"/>
                </a:lnTo>
                <a:lnTo>
                  <a:pt x="0" y="212674"/>
                </a:lnTo>
                <a:lnTo>
                  <a:pt x="4985" y="216926"/>
                </a:lnTo>
                <a:lnTo>
                  <a:pt x="16363" y="218490"/>
                </a:lnTo>
                <a:lnTo>
                  <a:pt x="619562" y="218313"/>
                </a:lnTo>
                <a:lnTo>
                  <a:pt x="629659" y="216926"/>
                </a:lnTo>
                <a:lnTo>
                  <a:pt x="634649" y="212674"/>
                </a:lnTo>
                <a:lnTo>
                  <a:pt x="633007" y="206392"/>
                </a:lnTo>
                <a:lnTo>
                  <a:pt x="346386" y="8039"/>
                </a:lnTo>
                <a:lnTo>
                  <a:pt x="317315" y="0"/>
                </a:lnTo>
                <a:close/>
              </a:path>
              <a:path w="635000" h="1877695">
                <a:moveTo>
                  <a:pt x="619562" y="218313"/>
                </a:moveTo>
                <a:lnTo>
                  <a:pt x="555034" y="218313"/>
                </a:lnTo>
                <a:lnTo>
                  <a:pt x="618267" y="218490"/>
                </a:lnTo>
                <a:lnTo>
                  <a:pt x="619562" y="218313"/>
                </a:lnTo>
                <a:close/>
              </a:path>
            </a:pathLst>
          </a:custGeom>
          <a:solidFill>
            <a:srgbClr val="00BBE4"/>
          </a:solidFill>
        </p:spPr>
        <p:txBody>
          <a:bodyPr wrap="square" lIns="0" tIns="0" rIns="0" bIns="0" rtlCol="0"/>
          <a:lstStyle/>
          <a:p>
            <a:endParaRPr sz="1798" dirty="0"/>
          </a:p>
        </p:txBody>
      </p:sp>
      <p:sp>
        <p:nvSpPr>
          <p:cNvPr id="20" name="object 20"/>
          <p:cNvSpPr txBox="1"/>
          <p:nvPr/>
        </p:nvSpPr>
        <p:spPr>
          <a:xfrm>
            <a:off x="4923081" y="1987063"/>
            <a:ext cx="232436" cy="1457486"/>
          </a:xfrm>
          <a:prstGeom prst="rect">
            <a:avLst/>
          </a:prstGeom>
        </p:spPr>
        <p:txBody>
          <a:bodyPr vert="vert270" wrap="square" lIns="0" tIns="29808" rIns="0" bIns="0" rtlCol="0">
            <a:spAutoFit/>
          </a:bodyPr>
          <a:lstStyle/>
          <a:p>
            <a:pPr marL="12685" marR="5074">
              <a:lnSpc>
                <a:spcPts val="899"/>
              </a:lnSpc>
              <a:spcBef>
                <a:spcPts val="235"/>
              </a:spcBef>
            </a:pPr>
            <a:r>
              <a:rPr sz="899" dirty="0">
                <a:solidFill>
                  <a:srgbClr val="FFFFFF"/>
                </a:solidFill>
                <a:latin typeface="Calibri"/>
                <a:cs typeface="Calibri"/>
              </a:rPr>
              <a:t>Number </a:t>
            </a:r>
            <a:r>
              <a:rPr sz="899" spc="-5" dirty="0">
                <a:solidFill>
                  <a:srgbClr val="FFFFFF"/>
                </a:solidFill>
                <a:latin typeface="Calibri"/>
                <a:cs typeface="Calibri"/>
              </a:rPr>
              <a:t>of people or size</a:t>
            </a:r>
            <a:r>
              <a:rPr sz="899" spc="-80" dirty="0">
                <a:solidFill>
                  <a:srgbClr val="FFFFFF"/>
                </a:solidFill>
                <a:latin typeface="Calibri"/>
                <a:cs typeface="Calibri"/>
              </a:rPr>
              <a:t> </a:t>
            </a:r>
            <a:r>
              <a:rPr sz="899" spc="-5" dirty="0">
                <a:solidFill>
                  <a:srgbClr val="FFFFFF"/>
                </a:solidFill>
                <a:latin typeface="Calibri"/>
                <a:cs typeface="Calibri"/>
              </a:rPr>
              <a:t>of  </a:t>
            </a:r>
            <a:r>
              <a:rPr sz="899" dirty="0">
                <a:solidFill>
                  <a:srgbClr val="FFFFFF"/>
                </a:solidFill>
                <a:latin typeface="Calibri"/>
                <a:cs typeface="Calibri"/>
              </a:rPr>
              <a:t>geographical area</a:t>
            </a:r>
            <a:r>
              <a:rPr sz="899" spc="-85" dirty="0">
                <a:solidFill>
                  <a:srgbClr val="FFFFFF"/>
                </a:solidFill>
                <a:latin typeface="Calibri"/>
                <a:cs typeface="Calibri"/>
              </a:rPr>
              <a:t> </a:t>
            </a:r>
            <a:r>
              <a:rPr sz="899" spc="-5" dirty="0">
                <a:solidFill>
                  <a:srgbClr val="FFFFFF"/>
                </a:solidFill>
                <a:latin typeface="Calibri"/>
                <a:cs typeface="Calibri"/>
              </a:rPr>
              <a:t>impacted</a:t>
            </a:r>
            <a:endParaRPr sz="899" dirty="0">
              <a:latin typeface="Calibri"/>
              <a:cs typeface="Calibri"/>
            </a:endParaRPr>
          </a:p>
        </p:txBody>
      </p:sp>
      <p:sp>
        <p:nvSpPr>
          <p:cNvPr id="21" name="object 21"/>
          <p:cNvSpPr/>
          <p:nvPr/>
        </p:nvSpPr>
        <p:spPr>
          <a:xfrm>
            <a:off x="5818346" y="3967456"/>
            <a:ext cx="1875380" cy="634217"/>
          </a:xfrm>
          <a:custGeom>
            <a:avLst/>
            <a:gdLst/>
            <a:ahLst/>
            <a:cxnLst/>
            <a:rect l="l" t="t" r="r" b="b"/>
            <a:pathLst>
              <a:path w="1877695" h="635000">
                <a:moveTo>
                  <a:pt x="1750745" y="519703"/>
                </a:moveTo>
                <a:lnTo>
                  <a:pt x="1625130" y="519703"/>
                </a:lnTo>
                <a:lnTo>
                  <a:pt x="1638556" y="522478"/>
                </a:lnTo>
                <a:lnTo>
                  <a:pt x="1649410" y="530124"/>
                </a:lnTo>
                <a:lnTo>
                  <a:pt x="1656671" y="541393"/>
                </a:lnTo>
                <a:lnTo>
                  <a:pt x="1659318" y="555034"/>
                </a:lnTo>
                <a:lnTo>
                  <a:pt x="1659127" y="618280"/>
                </a:lnTo>
                <a:lnTo>
                  <a:pt x="1660692" y="629666"/>
                </a:lnTo>
                <a:lnTo>
                  <a:pt x="1664946" y="634655"/>
                </a:lnTo>
                <a:lnTo>
                  <a:pt x="1671231" y="633012"/>
                </a:lnTo>
                <a:lnTo>
                  <a:pt x="1678889" y="624503"/>
                </a:lnTo>
                <a:lnTo>
                  <a:pt x="1750745" y="519703"/>
                </a:lnTo>
                <a:close/>
              </a:path>
              <a:path w="1877695" h="635000">
                <a:moveTo>
                  <a:pt x="1664946" y="0"/>
                </a:moveTo>
                <a:lnTo>
                  <a:pt x="1660692" y="4985"/>
                </a:lnTo>
                <a:lnTo>
                  <a:pt x="1659127" y="16363"/>
                </a:lnTo>
                <a:lnTo>
                  <a:pt x="1659318" y="79635"/>
                </a:lnTo>
                <a:lnTo>
                  <a:pt x="1656671" y="93247"/>
                </a:lnTo>
                <a:lnTo>
                  <a:pt x="1649410" y="104513"/>
                </a:lnTo>
                <a:lnTo>
                  <a:pt x="1638556" y="112166"/>
                </a:lnTo>
                <a:lnTo>
                  <a:pt x="1625130" y="114941"/>
                </a:lnTo>
                <a:lnTo>
                  <a:pt x="0" y="114941"/>
                </a:lnTo>
                <a:lnTo>
                  <a:pt x="0" y="519715"/>
                </a:lnTo>
                <a:lnTo>
                  <a:pt x="1750745" y="519703"/>
                </a:lnTo>
                <a:lnTo>
                  <a:pt x="1869579" y="346386"/>
                </a:lnTo>
                <a:lnTo>
                  <a:pt x="1877631" y="317315"/>
                </a:lnTo>
                <a:lnTo>
                  <a:pt x="1877184" y="309426"/>
                </a:lnTo>
                <a:lnTo>
                  <a:pt x="1678889" y="10153"/>
                </a:lnTo>
                <a:lnTo>
                  <a:pt x="1671231" y="1644"/>
                </a:lnTo>
                <a:lnTo>
                  <a:pt x="1664946" y="0"/>
                </a:lnTo>
                <a:close/>
              </a:path>
            </a:pathLst>
          </a:custGeom>
          <a:solidFill>
            <a:srgbClr val="00BBE4"/>
          </a:solidFill>
        </p:spPr>
        <p:txBody>
          <a:bodyPr wrap="square" lIns="0" tIns="0" rIns="0" bIns="0" rtlCol="0"/>
          <a:lstStyle/>
          <a:p>
            <a:endParaRPr sz="1798" dirty="0"/>
          </a:p>
        </p:txBody>
      </p:sp>
      <p:sp>
        <p:nvSpPr>
          <p:cNvPr id="22" name="object 22"/>
          <p:cNvSpPr txBox="1"/>
          <p:nvPr/>
        </p:nvSpPr>
        <p:spPr>
          <a:xfrm>
            <a:off x="6134663" y="4184868"/>
            <a:ext cx="1036311" cy="151009"/>
          </a:xfrm>
          <a:prstGeom prst="rect">
            <a:avLst/>
          </a:prstGeom>
        </p:spPr>
        <p:txBody>
          <a:bodyPr vert="horz" wrap="square" lIns="0" tIns="12684" rIns="0" bIns="0" rtlCol="0">
            <a:spAutoFit/>
          </a:bodyPr>
          <a:lstStyle/>
          <a:p>
            <a:pPr marL="12685">
              <a:spcBef>
                <a:spcPts val="100"/>
              </a:spcBef>
            </a:pPr>
            <a:r>
              <a:rPr sz="899" spc="-5" dirty="0">
                <a:solidFill>
                  <a:srgbClr val="FFFFFF"/>
                </a:solidFill>
                <a:latin typeface="Calibri"/>
                <a:cs typeface="Calibri"/>
              </a:rPr>
              <a:t>Seriousness of</a:t>
            </a:r>
            <a:r>
              <a:rPr sz="899" spc="-55" dirty="0">
                <a:solidFill>
                  <a:srgbClr val="FFFFFF"/>
                </a:solidFill>
                <a:latin typeface="Calibri"/>
                <a:cs typeface="Calibri"/>
              </a:rPr>
              <a:t> </a:t>
            </a:r>
            <a:r>
              <a:rPr sz="899" spc="-5" dirty="0">
                <a:solidFill>
                  <a:srgbClr val="FFFFFF"/>
                </a:solidFill>
                <a:latin typeface="Calibri"/>
                <a:cs typeface="Calibri"/>
              </a:rPr>
              <a:t>impact</a:t>
            </a:r>
            <a:endParaRPr sz="899" dirty="0">
              <a:latin typeface="Calibri"/>
              <a:cs typeface="Calibri"/>
            </a:endParaRPr>
          </a:p>
        </p:txBody>
      </p:sp>
      <p:sp>
        <p:nvSpPr>
          <p:cNvPr id="23" name="Holder 4">
            <a:extLst>
              <a:ext uri="{FF2B5EF4-FFF2-40B4-BE49-F238E27FC236}">
                <a16:creationId xmlns:a16="http://schemas.microsoft.com/office/drawing/2014/main" id="{D05C3429-AC44-BF4B-AE26-AFC1FC397A4F}"/>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887B592A-75C0-AB42-A4BB-7CD4A8DED26D}"/>
              </a:ext>
            </a:extLst>
          </p:cNvPr>
          <p:cNvSpPr txBox="1">
            <a:spLocks/>
          </p:cNvSpPr>
          <p:nvPr/>
        </p:nvSpPr>
        <p:spPr>
          <a:xfrm>
            <a:off x="372101" y="233731"/>
            <a:ext cx="3413760" cy="807720"/>
          </a:xfrm>
          <a:prstGeom prst="rect">
            <a:avLst/>
          </a:prstGeom>
        </p:spPr>
        <p:txBody>
          <a:bodyPr vert="horz" wrap="square" lIns="0" tIns="83820" rIns="0" bIns="0" rtlCol="0">
            <a:sp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pPr marL="12700" marR="5080">
              <a:lnSpc>
                <a:spcPts val="2800"/>
              </a:lnSpc>
              <a:spcBef>
                <a:spcPts val="660"/>
              </a:spcBef>
            </a:pPr>
            <a:r>
              <a:rPr lang="en-GB" sz="2800" dirty="0">
                <a:solidFill>
                  <a:srgbClr val="7F8084"/>
                </a:solidFill>
              </a:rPr>
              <a:t>ESG </a:t>
            </a:r>
            <a:r>
              <a:rPr lang="en-GB" sz="2800" spc="-5" dirty="0">
                <a:solidFill>
                  <a:srgbClr val="7F8084"/>
                </a:solidFill>
              </a:rPr>
              <a:t>exclusions </a:t>
            </a:r>
            <a:r>
              <a:rPr lang="en-GB" sz="2800" dirty="0">
                <a:solidFill>
                  <a:srgbClr val="7F8084"/>
                </a:solidFill>
              </a:rPr>
              <a:t>–  </a:t>
            </a:r>
            <a:r>
              <a:rPr lang="en-GB" sz="2800" spc="-5" dirty="0">
                <a:solidFill>
                  <a:srgbClr val="7F8084"/>
                </a:solidFill>
              </a:rPr>
              <a:t>Controversial</a:t>
            </a:r>
            <a:r>
              <a:rPr lang="en-GB" sz="2800" spc="-90" dirty="0">
                <a:solidFill>
                  <a:srgbClr val="7F8084"/>
                </a:solidFill>
              </a:rPr>
              <a:t> </a:t>
            </a:r>
            <a:r>
              <a:rPr lang="en-GB" sz="2800" spc="-5" dirty="0">
                <a:solidFill>
                  <a:srgbClr val="7F8084"/>
                </a:solidFill>
              </a:rPr>
              <a:t>weapons</a:t>
            </a:r>
            <a:endParaRPr lang="en-GB" sz="2800" dirty="0">
              <a:solidFill>
                <a:srgbClr val="7F8084"/>
              </a:solidFill>
            </a:endParaRPr>
          </a:p>
        </p:txBody>
      </p:sp>
      <p:sp>
        <p:nvSpPr>
          <p:cNvPr id="7" name="object 5">
            <a:extLst>
              <a:ext uri="{FF2B5EF4-FFF2-40B4-BE49-F238E27FC236}">
                <a16:creationId xmlns:a16="http://schemas.microsoft.com/office/drawing/2014/main" id="{D573CC50-A600-0548-B2D2-264F886F61BF}"/>
              </a:ext>
            </a:extLst>
          </p:cNvPr>
          <p:cNvSpPr txBox="1"/>
          <p:nvPr/>
        </p:nvSpPr>
        <p:spPr>
          <a:xfrm>
            <a:off x="436236" y="1552039"/>
            <a:ext cx="3349625" cy="1692643"/>
          </a:xfrm>
          <a:prstGeom prst="rect">
            <a:avLst/>
          </a:prstGeom>
        </p:spPr>
        <p:txBody>
          <a:bodyPr vert="horz" wrap="square" lIns="0" tIns="13970" rIns="0" bIns="0" rtlCol="0">
            <a:spAutoFit/>
          </a:bodyPr>
          <a:lstStyle/>
          <a:p>
            <a:pPr marL="151130" indent="-138430">
              <a:lnSpc>
                <a:spcPct val="100000"/>
              </a:lnSpc>
              <a:spcBef>
                <a:spcPts val="110"/>
              </a:spcBef>
              <a:buClr>
                <a:srgbClr val="00BBE4"/>
              </a:buClr>
              <a:buChar char="•"/>
              <a:tabLst>
                <a:tab pos="158750" algn="l"/>
              </a:tabLst>
            </a:pPr>
            <a:r>
              <a:rPr sz="1200" spc="5" dirty="0">
                <a:solidFill>
                  <a:srgbClr val="4A4A49"/>
                </a:solidFill>
                <a:latin typeface="Calibri"/>
                <a:cs typeface="Calibri"/>
              </a:rPr>
              <a:t>As </a:t>
            </a:r>
            <a:r>
              <a:rPr sz="1200" dirty="0">
                <a:solidFill>
                  <a:srgbClr val="4A4A49"/>
                </a:solidFill>
                <a:latin typeface="Calibri"/>
                <a:cs typeface="Calibri"/>
              </a:rPr>
              <a:t>deﬁned by MSCI, FTSE Russell </a:t>
            </a:r>
            <a:r>
              <a:rPr sz="1200" spc="5" dirty="0">
                <a:solidFill>
                  <a:srgbClr val="4A4A49"/>
                </a:solidFill>
                <a:latin typeface="Calibri"/>
                <a:cs typeface="Calibri"/>
              </a:rPr>
              <a:t>and </a:t>
            </a:r>
            <a:r>
              <a:rPr sz="1200" spc="-5" dirty="0" err="1">
                <a:solidFill>
                  <a:srgbClr val="4A4A49"/>
                </a:solidFill>
                <a:latin typeface="Calibri"/>
                <a:cs typeface="Calibri"/>
              </a:rPr>
              <a:t>Sustainalytics</a:t>
            </a:r>
            <a:endParaRPr lang="en-GB" sz="1200" spc="-5" dirty="0">
              <a:solidFill>
                <a:srgbClr val="4A4A49"/>
              </a:solidFill>
              <a:latin typeface="Calibri"/>
              <a:cs typeface="Calibri"/>
            </a:endParaRPr>
          </a:p>
          <a:p>
            <a:pPr marL="12700">
              <a:lnSpc>
                <a:spcPct val="100000"/>
              </a:lnSpc>
              <a:spcBef>
                <a:spcPts val="110"/>
              </a:spcBef>
              <a:buClr>
                <a:srgbClr val="00BBE4"/>
              </a:buClr>
              <a:tabLst>
                <a:tab pos="158750" algn="l"/>
              </a:tabLst>
            </a:pPr>
            <a:endParaRPr sz="1200" dirty="0">
              <a:latin typeface="Calibri"/>
              <a:cs typeface="Calibri"/>
            </a:endParaRPr>
          </a:p>
          <a:p>
            <a:pPr marL="151130" marR="203200" indent="-138430">
              <a:lnSpc>
                <a:spcPct val="100899"/>
              </a:lnSpc>
              <a:buClr>
                <a:srgbClr val="00BBE4"/>
              </a:buClr>
              <a:buChar char="•"/>
              <a:tabLst>
                <a:tab pos="158750" algn="l"/>
              </a:tabLst>
            </a:pPr>
            <a:r>
              <a:rPr sz="1200" dirty="0">
                <a:solidFill>
                  <a:srgbClr val="4A4A49"/>
                </a:solidFill>
                <a:latin typeface="Calibri"/>
                <a:cs typeface="Calibri"/>
              </a:rPr>
              <a:t>The People’s Pension global </a:t>
            </a:r>
            <a:r>
              <a:rPr sz="1200" spc="5" dirty="0">
                <a:solidFill>
                  <a:srgbClr val="4A4A49"/>
                </a:solidFill>
                <a:latin typeface="Calibri"/>
                <a:cs typeface="Calibri"/>
              </a:rPr>
              <a:t>and </a:t>
            </a:r>
            <a:r>
              <a:rPr sz="1200" dirty="0">
                <a:solidFill>
                  <a:srgbClr val="4A4A49"/>
                </a:solidFill>
                <a:latin typeface="Calibri"/>
                <a:cs typeface="Calibri"/>
              </a:rPr>
              <a:t>regional </a:t>
            </a:r>
            <a:r>
              <a:rPr sz="1200" spc="-5" dirty="0">
                <a:solidFill>
                  <a:srgbClr val="4A4A49"/>
                </a:solidFill>
                <a:latin typeface="Calibri"/>
                <a:cs typeface="Calibri"/>
              </a:rPr>
              <a:t>equity  </a:t>
            </a:r>
            <a:r>
              <a:rPr sz="1200" dirty="0">
                <a:solidFill>
                  <a:srgbClr val="4A4A49"/>
                </a:solidFill>
                <a:latin typeface="Calibri"/>
                <a:cs typeface="Calibri"/>
              </a:rPr>
              <a:t>funds will not</a:t>
            </a:r>
            <a:r>
              <a:rPr lang="en-GB" sz="1200" dirty="0">
                <a:solidFill>
                  <a:srgbClr val="4A4A49"/>
                </a:solidFill>
                <a:latin typeface="Calibri"/>
                <a:cs typeface="Calibri"/>
              </a:rPr>
              <a:t> invest in</a:t>
            </a:r>
            <a:r>
              <a:rPr sz="1200" dirty="0">
                <a:solidFill>
                  <a:srgbClr val="4A4A49"/>
                </a:solidFill>
                <a:latin typeface="Calibri"/>
                <a:cs typeface="Calibri"/>
              </a:rPr>
              <a:t> companies that make:</a:t>
            </a:r>
            <a:endParaRPr sz="1200" dirty="0">
              <a:latin typeface="Calibri"/>
              <a:cs typeface="Calibri"/>
            </a:endParaRPr>
          </a:p>
          <a:p>
            <a:pPr marL="233045" lvl="1" indent="-81915">
              <a:lnSpc>
                <a:spcPct val="100000"/>
              </a:lnSpc>
              <a:spcBef>
                <a:spcPts val="10"/>
              </a:spcBef>
              <a:buChar char="-"/>
              <a:tabLst>
                <a:tab pos="233679" algn="l"/>
              </a:tabLst>
            </a:pPr>
            <a:r>
              <a:rPr sz="1200" dirty="0">
                <a:solidFill>
                  <a:srgbClr val="4A4A49"/>
                </a:solidFill>
                <a:latin typeface="Calibri"/>
                <a:cs typeface="Calibri"/>
              </a:rPr>
              <a:t>Cluster</a:t>
            </a:r>
            <a:r>
              <a:rPr sz="1200" spc="-5" dirty="0">
                <a:solidFill>
                  <a:srgbClr val="4A4A49"/>
                </a:solidFill>
                <a:latin typeface="Calibri"/>
                <a:cs typeface="Calibri"/>
              </a:rPr>
              <a:t> </a:t>
            </a:r>
            <a:r>
              <a:rPr sz="1200" dirty="0">
                <a:solidFill>
                  <a:srgbClr val="4A4A49"/>
                </a:solidFill>
                <a:latin typeface="Calibri"/>
                <a:cs typeface="Calibri"/>
              </a:rPr>
              <a:t>bombs</a:t>
            </a:r>
            <a:endParaRPr sz="1200" dirty="0">
              <a:latin typeface="Calibri"/>
              <a:cs typeface="Calibri"/>
            </a:endParaRPr>
          </a:p>
          <a:p>
            <a:pPr marL="233045" lvl="1" indent="-81915">
              <a:lnSpc>
                <a:spcPct val="100000"/>
              </a:lnSpc>
              <a:spcBef>
                <a:spcPts val="15"/>
              </a:spcBef>
              <a:buChar char="-"/>
              <a:tabLst>
                <a:tab pos="233679" algn="l"/>
              </a:tabLst>
            </a:pPr>
            <a:r>
              <a:rPr sz="1200" dirty="0">
                <a:solidFill>
                  <a:srgbClr val="4A4A49"/>
                </a:solidFill>
                <a:latin typeface="Calibri"/>
                <a:cs typeface="Calibri"/>
              </a:rPr>
              <a:t>Biological or chemical weapons</a:t>
            </a:r>
            <a:endParaRPr sz="1200" dirty="0">
              <a:latin typeface="Calibri"/>
              <a:cs typeface="Calibri"/>
            </a:endParaRPr>
          </a:p>
          <a:p>
            <a:pPr marL="233045" lvl="1" indent="-81915">
              <a:lnSpc>
                <a:spcPct val="100000"/>
              </a:lnSpc>
              <a:spcBef>
                <a:spcPts val="10"/>
              </a:spcBef>
              <a:buChar char="-"/>
              <a:tabLst>
                <a:tab pos="233679" algn="l"/>
              </a:tabLst>
            </a:pPr>
            <a:r>
              <a:rPr sz="1200" dirty="0">
                <a:solidFill>
                  <a:srgbClr val="4A4A49"/>
                </a:solidFill>
                <a:latin typeface="Calibri"/>
                <a:cs typeface="Calibri"/>
              </a:rPr>
              <a:t>Anti-personnel</a:t>
            </a:r>
            <a:r>
              <a:rPr sz="1200" spc="-5" dirty="0">
                <a:solidFill>
                  <a:srgbClr val="4A4A49"/>
                </a:solidFill>
                <a:latin typeface="Calibri"/>
                <a:cs typeface="Calibri"/>
              </a:rPr>
              <a:t> </a:t>
            </a:r>
            <a:r>
              <a:rPr sz="1200" dirty="0">
                <a:solidFill>
                  <a:srgbClr val="4A4A49"/>
                </a:solidFill>
                <a:latin typeface="Calibri"/>
                <a:cs typeface="Calibri"/>
              </a:rPr>
              <a:t>mines</a:t>
            </a:r>
            <a:endParaRPr sz="1200" dirty="0">
              <a:latin typeface="Calibri"/>
              <a:cs typeface="Calibri"/>
            </a:endParaRPr>
          </a:p>
          <a:p>
            <a:pPr marL="233045" lvl="1" indent="-81915">
              <a:lnSpc>
                <a:spcPct val="100000"/>
              </a:lnSpc>
              <a:spcBef>
                <a:spcPts val="15"/>
              </a:spcBef>
              <a:buChar char="-"/>
              <a:tabLst>
                <a:tab pos="233679" algn="l"/>
              </a:tabLst>
            </a:pPr>
            <a:r>
              <a:rPr sz="1200" spc="5" dirty="0">
                <a:solidFill>
                  <a:srgbClr val="4A4A49"/>
                </a:solidFill>
                <a:latin typeface="Calibri"/>
                <a:cs typeface="Calibri"/>
              </a:rPr>
              <a:t>White </a:t>
            </a:r>
            <a:r>
              <a:rPr lang="en-GB" sz="1200" spc="5" dirty="0">
                <a:solidFill>
                  <a:srgbClr val="4A4A49"/>
                </a:solidFill>
                <a:latin typeface="Calibri"/>
                <a:cs typeface="Calibri"/>
              </a:rPr>
              <a:t>p</a:t>
            </a:r>
            <a:r>
              <a:rPr sz="1200" spc="5" dirty="0" err="1">
                <a:solidFill>
                  <a:srgbClr val="4A4A49"/>
                </a:solidFill>
                <a:latin typeface="Calibri"/>
                <a:cs typeface="Calibri"/>
              </a:rPr>
              <a:t>hosphorus</a:t>
            </a:r>
            <a:r>
              <a:rPr sz="1200" spc="-10" dirty="0">
                <a:solidFill>
                  <a:srgbClr val="4A4A49"/>
                </a:solidFill>
                <a:latin typeface="Calibri"/>
                <a:cs typeface="Calibri"/>
              </a:rPr>
              <a:t> </a:t>
            </a:r>
            <a:r>
              <a:rPr sz="1200" dirty="0">
                <a:solidFill>
                  <a:srgbClr val="4A4A49"/>
                </a:solidFill>
                <a:latin typeface="Calibri"/>
                <a:cs typeface="Calibri"/>
              </a:rPr>
              <a:t>munitions</a:t>
            </a:r>
            <a:endParaRPr sz="1200" dirty="0">
              <a:latin typeface="Calibri"/>
              <a:cs typeface="Calibri"/>
            </a:endParaRPr>
          </a:p>
          <a:p>
            <a:pPr marL="233045" lvl="1" indent="-81915">
              <a:lnSpc>
                <a:spcPct val="100000"/>
              </a:lnSpc>
              <a:spcBef>
                <a:spcPts val="10"/>
              </a:spcBef>
              <a:buChar char="-"/>
              <a:tabLst>
                <a:tab pos="233679" algn="l"/>
              </a:tabLst>
            </a:pPr>
            <a:r>
              <a:rPr sz="1200" dirty="0">
                <a:solidFill>
                  <a:srgbClr val="4A4A49"/>
                </a:solidFill>
                <a:latin typeface="Calibri"/>
                <a:cs typeface="Calibri"/>
              </a:rPr>
              <a:t>Depleted </a:t>
            </a:r>
            <a:r>
              <a:rPr lang="en-GB" sz="1200" spc="5" dirty="0">
                <a:solidFill>
                  <a:srgbClr val="4A4A49"/>
                </a:solidFill>
                <a:latin typeface="Calibri"/>
                <a:cs typeface="Calibri"/>
              </a:rPr>
              <a:t>u</a:t>
            </a:r>
            <a:r>
              <a:rPr sz="1200" spc="5" dirty="0" err="1">
                <a:solidFill>
                  <a:srgbClr val="4A4A49"/>
                </a:solidFill>
                <a:latin typeface="Calibri"/>
                <a:cs typeface="Calibri"/>
              </a:rPr>
              <a:t>ranium</a:t>
            </a:r>
            <a:r>
              <a:rPr sz="1200" spc="-5" dirty="0">
                <a:solidFill>
                  <a:srgbClr val="4A4A49"/>
                </a:solidFill>
                <a:latin typeface="Calibri"/>
                <a:cs typeface="Calibri"/>
              </a:rPr>
              <a:t> </a:t>
            </a:r>
            <a:r>
              <a:rPr sz="1200" dirty="0">
                <a:solidFill>
                  <a:srgbClr val="4A4A49"/>
                </a:solidFill>
                <a:latin typeface="Calibri"/>
                <a:cs typeface="Calibri"/>
              </a:rPr>
              <a:t>weapons</a:t>
            </a:r>
            <a:endParaRPr sz="1200" dirty="0">
              <a:latin typeface="Calibri"/>
              <a:cs typeface="Calibri"/>
            </a:endParaRPr>
          </a:p>
        </p:txBody>
      </p:sp>
      <p:pic>
        <p:nvPicPr>
          <p:cNvPr id="8" name="Picture 7">
            <a:extLst>
              <a:ext uri="{FF2B5EF4-FFF2-40B4-BE49-F238E27FC236}">
                <a16:creationId xmlns:a16="http://schemas.microsoft.com/office/drawing/2014/main" id="{1EB638A9-70D0-2646-AD97-88EA32C6BABA}"/>
              </a:ext>
            </a:extLst>
          </p:cNvPr>
          <p:cNvPicPr>
            <a:picLocks noChangeAspect="1"/>
          </p:cNvPicPr>
          <p:nvPr/>
        </p:nvPicPr>
        <p:blipFill>
          <a:blip r:embed="rId3"/>
          <a:stretch>
            <a:fillRect/>
          </a:stretch>
        </p:blipFill>
        <p:spPr>
          <a:xfrm>
            <a:off x="-2439" y="2262299"/>
            <a:ext cx="8788400" cy="2286000"/>
          </a:xfrm>
          <a:prstGeom prst="rect">
            <a:avLst/>
          </a:prstGeom>
        </p:spPr>
      </p:pic>
      <p:sp>
        <p:nvSpPr>
          <p:cNvPr id="5" name="Holder 4">
            <a:extLst>
              <a:ext uri="{FF2B5EF4-FFF2-40B4-BE49-F238E27FC236}">
                <a16:creationId xmlns:a16="http://schemas.microsoft.com/office/drawing/2014/main" id="{6BAF3B28-D886-3649-B3DD-C99DE984AE29}"/>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1613403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p:cNvSpPr txBox="1">
            <a:spLocks/>
          </p:cNvSpPr>
          <p:nvPr/>
        </p:nvSpPr>
        <p:spPr>
          <a:xfrm>
            <a:off x="289373" y="334342"/>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Your options at retirement</a:t>
            </a:r>
            <a:br>
              <a:rPr lang="en-US" sz="3400" dirty="0">
                <a:solidFill>
                  <a:srgbClr val="7F8084"/>
                </a:solidFill>
              </a:rPr>
            </a:br>
            <a:endParaRPr lang="en-US" sz="3400" dirty="0">
              <a:solidFill>
                <a:srgbClr val="7F8084"/>
              </a:solidFill>
            </a:endParaRPr>
          </a:p>
        </p:txBody>
      </p:sp>
      <p:pic>
        <p:nvPicPr>
          <p:cNvPr id="3" name="Picture 2" descr="126_Thought_Cloud_A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591205"/>
            <a:ext cx="9031239" cy="3217953"/>
          </a:xfrm>
          <a:prstGeom prst="rect">
            <a:avLst/>
          </a:prstGeom>
        </p:spPr>
      </p:pic>
      <p:sp>
        <p:nvSpPr>
          <p:cNvPr id="4" name="Holder 4">
            <a:extLst>
              <a:ext uri="{FF2B5EF4-FFF2-40B4-BE49-F238E27FC236}">
                <a16:creationId xmlns:a16="http://schemas.microsoft.com/office/drawing/2014/main" id="{637F470B-9A21-554E-BC60-9A9BA65E3E7B}"/>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94794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000" fill="hold"/>
                                        <p:tgtEl>
                                          <p:spTgt spid="3"/>
                                        </p:tgtEl>
                                        <p:attrNameLst>
                                          <p:attrName>ppt_x</p:attrName>
                                        </p:attrNameLst>
                                      </p:cBhvr>
                                      <p:tavLst>
                                        <p:tav tm="0">
                                          <p:val>
                                            <p:strVal val="0-#ppt_w/2"/>
                                          </p:val>
                                        </p:tav>
                                        <p:tav tm="100000">
                                          <p:val>
                                            <p:strVal val="#ppt_x"/>
                                          </p:val>
                                        </p:tav>
                                      </p:tavLst>
                                    </p:anim>
                                    <p:anim calcmode="lin" valueType="num">
                                      <p:cBhvr additive="base">
                                        <p:cTn id="11"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165828" y="1246715"/>
            <a:ext cx="4568999" cy="969496"/>
          </a:xfrm>
          <a:prstGeom prst="rect">
            <a:avLst/>
          </a:prstGeom>
          <a:noFill/>
        </p:spPr>
        <p:txBody>
          <a:bodyPr wrap="square" lIns="0" tIns="0" rIns="0" bIns="0" rtlCol="0">
            <a:spAutoFit/>
          </a:bodyPr>
          <a:lstStyle/>
          <a:p>
            <a:pPr>
              <a:buClr>
                <a:schemeClr val="bg2"/>
              </a:buClr>
            </a:pPr>
            <a:r>
              <a:rPr lang="en-GB" sz="2100" dirty="0">
                <a:solidFill>
                  <a:srgbClr val="5E5E5E"/>
                </a:solidFill>
                <a:latin typeface="Calibri"/>
              </a:rPr>
              <a:t>You will be contacted </a:t>
            </a:r>
            <a:br>
              <a:rPr lang="en-GB" sz="2100" dirty="0">
                <a:solidFill>
                  <a:srgbClr val="5E5E5E"/>
                </a:solidFill>
                <a:latin typeface="Calibri"/>
              </a:rPr>
            </a:br>
            <a:r>
              <a:rPr lang="en-GB" sz="2100" dirty="0">
                <a:solidFill>
                  <a:srgbClr val="5E5E5E"/>
                </a:solidFill>
                <a:latin typeface="Calibri"/>
              </a:rPr>
              <a:t>in writing before your </a:t>
            </a:r>
            <a:br>
              <a:rPr lang="en-GB" sz="2100" dirty="0">
                <a:solidFill>
                  <a:srgbClr val="5E5E5E"/>
                </a:solidFill>
                <a:latin typeface="Calibri"/>
              </a:rPr>
            </a:br>
            <a:r>
              <a:rPr lang="en-GB" sz="2100" dirty="0">
                <a:solidFill>
                  <a:srgbClr val="5E5E5E"/>
                </a:solidFill>
                <a:latin typeface="Calibri"/>
              </a:rPr>
              <a:t>selected retirement age</a:t>
            </a:r>
          </a:p>
        </p:txBody>
      </p:sp>
      <p:sp>
        <p:nvSpPr>
          <p:cNvPr id="34" name="TextBox 33"/>
          <p:cNvSpPr txBox="1"/>
          <p:nvPr/>
        </p:nvSpPr>
        <p:spPr>
          <a:xfrm>
            <a:off x="1165828" y="2401634"/>
            <a:ext cx="4568999" cy="969496"/>
          </a:xfrm>
          <a:prstGeom prst="rect">
            <a:avLst/>
          </a:prstGeom>
          <a:noFill/>
        </p:spPr>
        <p:txBody>
          <a:bodyPr wrap="square" lIns="0" tIns="0" rIns="0" bIns="0" rtlCol="0">
            <a:spAutoFit/>
          </a:bodyPr>
          <a:lstStyle/>
          <a:p>
            <a:pPr>
              <a:buClr>
                <a:schemeClr val="bg2"/>
              </a:buClr>
            </a:pPr>
            <a:r>
              <a:rPr lang="en-GB" sz="2100" dirty="0">
                <a:solidFill>
                  <a:srgbClr val="5E5E5E"/>
                </a:solidFill>
              </a:rPr>
              <a:t>Your options will be explained </a:t>
            </a:r>
            <a:br>
              <a:rPr lang="en-GB" sz="2100" dirty="0">
                <a:solidFill>
                  <a:srgbClr val="5E5E5E"/>
                </a:solidFill>
              </a:rPr>
            </a:br>
            <a:r>
              <a:rPr lang="en-GB" sz="2100" dirty="0">
                <a:solidFill>
                  <a:srgbClr val="5E5E5E"/>
                </a:solidFill>
              </a:rPr>
              <a:t>to help you make a decision </a:t>
            </a:r>
            <a:br>
              <a:rPr lang="en-GB" sz="2100" dirty="0">
                <a:solidFill>
                  <a:srgbClr val="5E5E5E"/>
                </a:solidFill>
              </a:rPr>
            </a:br>
            <a:r>
              <a:rPr lang="en-GB" sz="2100" dirty="0">
                <a:solidFill>
                  <a:srgbClr val="5E5E5E"/>
                </a:solidFill>
              </a:rPr>
              <a:t>that is right for you</a:t>
            </a:r>
          </a:p>
        </p:txBody>
      </p:sp>
      <p:pic>
        <p:nvPicPr>
          <p:cNvPr id="26" name="Picture 25" descr="01_lin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493523"/>
            <a:ext cx="6828540" cy="183953"/>
          </a:xfrm>
          <a:prstGeom prst="rect">
            <a:avLst/>
          </a:prstGeom>
        </p:spPr>
      </p:pic>
      <p:pic>
        <p:nvPicPr>
          <p:cNvPr id="27" name="Picture 26" descr="2A_element.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65543" y="3112400"/>
            <a:ext cx="167336" cy="1387268"/>
          </a:xfrm>
          <a:prstGeom prst="rect">
            <a:avLst/>
          </a:prstGeom>
        </p:spPr>
      </p:pic>
      <p:pic>
        <p:nvPicPr>
          <p:cNvPr id="29" name="Picture 28" descr="04_element.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74744" y="3149539"/>
            <a:ext cx="454719" cy="1353202"/>
          </a:xfrm>
          <a:prstGeom prst="rect">
            <a:avLst/>
          </a:prstGeom>
        </p:spPr>
      </p:pic>
      <p:pic>
        <p:nvPicPr>
          <p:cNvPr id="31" name="Picture 30" descr="05_element.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272901" y="4438829"/>
            <a:ext cx="462705" cy="239715"/>
          </a:xfrm>
          <a:prstGeom prst="rect">
            <a:avLst/>
          </a:prstGeom>
        </p:spPr>
      </p:pic>
      <p:pic>
        <p:nvPicPr>
          <p:cNvPr id="32" name="Picture 31" descr="03_element..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664794" y="2720976"/>
            <a:ext cx="1778933" cy="431636"/>
          </a:xfrm>
          <a:prstGeom prst="rect">
            <a:avLst/>
          </a:prstGeom>
        </p:spPr>
      </p:pic>
      <p:pic>
        <p:nvPicPr>
          <p:cNvPr id="33" name="Picture 32" descr="CalendarFlipPage.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859309" y="3179282"/>
            <a:ext cx="1404697" cy="1145755"/>
          </a:xfrm>
          <a:prstGeom prst="rect">
            <a:avLst/>
          </a:prstGeom>
        </p:spPr>
      </p:pic>
      <p:pic>
        <p:nvPicPr>
          <p:cNvPr id="23" name="Picture 2"/>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078753" y="2890846"/>
            <a:ext cx="1312148" cy="16026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17" descr="DocumentOn_Blue.png"/>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879888" y="3191090"/>
            <a:ext cx="1374640" cy="1133724"/>
          </a:xfrm>
          <a:prstGeom prst="rect">
            <a:avLst/>
          </a:prstGeom>
        </p:spPr>
      </p:pic>
      <p:pic>
        <p:nvPicPr>
          <p:cNvPr id="12" name="Picture 11" descr="NowRelaxTEXT.png"/>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6879888" y="3191313"/>
            <a:ext cx="1367322" cy="1133724"/>
          </a:xfrm>
          <a:prstGeom prst="rect">
            <a:avLst/>
          </a:prstGeom>
        </p:spPr>
      </p:pic>
      <p:sp>
        <p:nvSpPr>
          <p:cNvPr id="19" name="TextBox 18"/>
          <p:cNvSpPr txBox="1"/>
          <p:nvPr/>
        </p:nvSpPr>
        <p:spPr>
          <a:xfrm>
            <a:off x="6874764" y="2928754"/>
            <a:ext cx="1400880" cy="1429599"/>
          </a:xfrm>
          <a:prstGeom prst="rect">
            <a:avLst/>
          </a:prstGeom>
          <a:noFill/>
        </p:spPr>
        <p:txBody>
          <a:bodyPr wrap="square" lIns="0" tIns="0" rIns="0" bIns="0" rtlCol="0" anchor="ctr" anchorCtr="0">
            <a:spAutoFit/>
          </a:bodyPr>
          <a:lstStyle/>
          <a:p>
            <a:pPr algn="ctr"/>
            <a:r>
              <a:rPr lang="en-US" sz="7200" b="1" dirty="0">
                <a:solidFill>
                  <a:schemeClr val="bg2"/>
                </a:solidFill>
              </a:rPr>
              <a:t>£</a:t>
            </a:r>
          </a:p>
        </p:txBody>
      </p:sp>
      <p:sp>
        <p:nvSpPr>
          <p:cNvPr id="20" name="Title Placeholder 1"/>
          <p:cNvSpPr txBox="1">
            <a:spLocks/>
          </p:cNvSpPr>
          <p:nvPr/>
        </p:nvSpPr>
        <p:spPr>
          <a:xfrm>
            <a:off x="310657" y="341801"/>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Before your retirement</a:t>
            </a:r>
            <a:br>
              <a:rPr lang="en-US" sz="3400" dirty="0">
                <a:solidFill>
                  <a:srgbClr val="7F8084"/>
                </a:solidFill>
              </a:rPr>
            </a:br>
            <a:endParaRPr lang="en-US" sz="3400" dirty="0">
              <a:solidFill>
                <a:srgbClr val="7F8084"/>
              </a:solidFill>
            </a:endParaRPr>
          </a:p>
        </p:txBody>
      </p:sp>
      <p:sp>
        <p:nvSpPr>
          <p:cNvPr id="4" name="TextBox 3"/>
          <p:cNvSpPr txBox="1"/>
          <p:nvPr/>
        </p:nvSpPr>
        <p:spPr>
          <a:xfrm>
            <a:off x="-1194241" y="-1099302"/>
            <a:ext cx="184666" cy="369332"/>
          </a:xfrm>
          <a:prstGeom prst="rect">
            <a:avLst/>
          </a:prstGeom>
          <a:noFill/>
        </p:spPr>
        <p:txBody>
          <a:bodyPr wrap="none" rtlCol="0">
            <a:spAutoFit/>
          </a:bodyPr>
          <a:lstStyle/>
          <a:p>
            <a:endParaRPr lang="en-US" dirty="0"/>
          </a:p>
        </p:txBody>
      </p:sp>
      <p:pic>
        <p:nvPicPr>
          <p:cNvPr id="22" name="Picture 21" descr="A picture containing drawing&#10;&#10;Description automatically generated">
            <a:extLst>
              <a:ext uri="{FF2B5EF4-FFF2-40B4-BE49-F238E27FC236}">
                <a16:creationId xmlns:a16="http://schemas.microsoft.com/office/drawing/2014/main" id="{EA4FE49B-CB46-F241-86D8-B3E03F2CBECA}"/>
              </a:ext>
            </a:extLst>
          </p:cNvPr>
          <p:cNvPicPr>
            <a:picLocks noChangeAspect="1"/>
          </p:cNvPicPr>
          <p:nvPr/>
        </p:nvPicPr>
        <p:blipFill>
          <a:blip r:embed="rId12"/>
          <a:stretch>
            <a:fillRect/>
          </a:stretch>
        </p:blipFill>
        <p:spPr>
          <a:xfrm>
            <a:off x="604118" y="1209196"/>
            <a:ext cx="433391" cy="433391"/>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id="{1FFE67DE-475A-A24E-A6B7-53BF1453DD38}"/>
              </a:ext>
            </a:extLst>
          </p:cNvPr>
          <p:cNvPicPr>
            <a:picLocks noChangeAspect="1"/>
          </p:cNvPicPr>
          <p:nvPr/>
        </p:nvPicPr>
        <p:blipFill>
          <a:blip r:embed="rId12"/>
          <a:stretch>
            <a:fillRect/>
          </a:stretch>
        </p:blipFill>
        <p:spPr>
          <a:xfrm>
            <a:off x="604118" y="2355825"/>
            <a:ext cx="433391" cy="433391"/>
          </a:xfrm>
          <a:prstGeom prst="rect">
            <a:avLst/>
          </a:prstGeom>
        </p:spPr>
      </p:pic>
      <p:sp>
        <p:nvSpPr>
          <p:cNvPr id="21" name="Holder 4">
            <a:extLst>
              <a:ext uri="{FF2B5EF4-FFF2-40B4-BE49-F238E27FC236}">
                <a16:creationId xmlns:a16="http://schemas.microsoft.com/office/drawing/2014/main" id="{65F97F5A-EE68-9D48-9562-0936825F0006}"/>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92236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2" presetClass="entr" presetSubtype="8" decel="5000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4500"/>
                            </p:stCondLst>
                            <p:childTnLst>
                              <p:par>
                                <p:cTn id="44" presetID="30" presetClass="exit" presetSubtype="0" fill="hold" nodeType="afterEffect">
                                  <p:stCondLst>
                                    <p:cond delay="3000"/>
                                  </p:stCondLst>
                                  <p:childTnLst>
                                    <p:animEffect transition="out" filter="fade">
                                      <p:cBhvr>
                                        <p:cTn id="45" dur="800" accel="100000">
                                          <p:stCondLst>
                                            <p:cond delay="200"/>
                                          </p:stCondLst>
                                        </p:cTn>
                                        <p:tgtEl>
                                          <p:spTgt spid="18"/>
                                        </p:tgtEl>
                                      </p:cBhvr>
                                    </p:animEffect>
                                    <p:anim calcmode="lin" valueType="num">
                                      <p:cBhvr>
                                        <p:cTn id="46" dur="800" accel="100000">
                                          <p:stCondLst>
                                            <p:cond delay="200"/>
                                          </p:stCondLst>
                                        </p:cTn>
                                        <p:tgtEl>
                                          <p:spTgt spid="18"/>
                                        </p:tgtEl>
                                        <p:attrNameLst>
                                          <p:attrName>style.rotation</p:attrName>
                                        </p:attrNameLst>
                                      </p:cBhvr>
                                      <p:tavLst>
                                        <p:tav tm="0">
                                          <p:val>
                                            <p:fltVal val="0"/>
                                          </p:val>
                                        </p:tav>
                                        <p:tav tm="100000">
                                          <p:val>
                                            <p:fltVal val="-90"/>
                                          </p:val>
                                        </p:tav>
                                      </p:tavLst>
                                    </p:anim>
                                    <p:anim calcmode="lin" valueType="num">
                                      <p:cBhvr>
                                        <p:cTn id="47" dur="200" decel="100000"/>
                                        <p:tgtEl>
                                          <p:spTgt spid="18"/>
                                        </p:tgtEl>
                                        <p:attrNameLst>
                                          <p:attrName>ppt_x</p:attrName>
                                        </p:attrNameLst>
                                      </p:cBhvr>
                                      <p:tavLst>
                                        <p:tav tm="0">
                                          <p:val>
                                            <p:strVal val="ppt_x"/>
                                          </p:val>
                                        </p:tav>
                                        <p:tav tm="100000">
                                          <p:val>
                                            <p:strVal val="ppt_x-0.05"/>
                                          </p:val>
                                        </p:tav>
                                      </p:tavLst>
                                    </p:anim>
                                    <p:anim calcmode="lin" valueType="num">
                                      <p:cBhvr>
                                        <p:cTn id="48" dur="200" decel="100000"/>
                                        <p:tgtEl>
                                          <p:spTgt spid="18"/>
                                        </p:tgtEl>
                                        <p:attrNameLst>
                                          <p:attrName>ppt_y</p:attrName>
                                        </p:attrNameLst>
                                      </p:cBhvr>
                                      <p:tavLst>
                                        <p:tav tm="0">
                                          <p:val>
                                            <p:strVal val="ppt_y"/>
                                          </p:val>
                                        </p:tav>
                                        <p:tav tm="100000">
                                          <p:val>
                                            <p:strVal val="ppt_y+0.1"/>
                                          </p:val>
                                        </p:tav>
                                      </p:tavLst>
                                    </p:anim>
                                    <p:anim calcmode="lin" valueType="num">
                                      <p:cBhvr>
                                        <p:cTn id="49" dur="800" accel="100000">
                                          <p:stCondLst>
                                            <p:cond delay="200"/>
                                          </p:stCondLst>
                                        </p:cTn>
                                        <p:tgtEl>
                                          <p:spTgt spid="18"/>
                                        </p:tgtEl>
                                        <p:attrNameLst>
                                          <p:attrName>ppt_x</p:attrName>
                                        </p:attrNameLst>
                                      </p:cBhvr>
                                      <p:tavLst>
                                        <p:tav tm="0">
                                          <p:val>
                                            <p:strVal val="ppt_x"/>
                                          </p:val>
                                        </p:tav>
                                        <p:tav tm="100000">
                                          <p:val>
                                            <p:strVal val="ppt_x+0.4+0.05"/>
                                          </p:val>
                                        </p:tav>
                                      </p:tavLst>
                                    </p:anim>
                                    <p:anim calcmode="lin" valueType="num">
                                      <p:cBhvr>
                                        <p:cTn id="50" dur="800" accel="100000">
                                          <p:stCondLst>
                                            <p:cond delay="200"/>
                                          </p:stCondLst>
                                        </p:cTn>
                                        <p:tgtEl>
                                          <p:spTgt spid="18"/>
                                        </p:tgtEl>
                                        <p:attrNameLst>
                                          <p:attrName>ppt_y</p:attrName>
                                        </p:attrNameLst>
                                      </p:cBhvr>
                                      <p:tavLst>
                                        <p:tav tm="0">
                                          <p:val>
                                            <p:strVal val="ppt_y"/>
                                          </p:val>
                                        </p:tav>
                                        <p:tav tm="100000">
                                          <p:val>
                                            <p:strVal val="ppt_y-0.4-0.1"/>
                                          </p:val>
                                        </p:tav>
                                      </p:tavLst>
                                    </p:anim>
                                    <p:set>
                                      <p:cBhvr>
                                        <p:cTn id="51" dur="1" fill="hold">
                                          <p:stCondLst>
                                            <p:cond delay="999"/>
                                          </p:stCondLst>
                                        </p:cTn>
                                        <p:tgtEl>
                                          <p:spTgt spid="18"/>
                                        </p:tgtEl>
                                        <p:attrNameLst>
                                          <p:attrName>style.visibility</p:attrName>
                                        </p:attrNameLst>
                                      </p:cBhvr>
                                      <p:to>
                                        <p:strVal val="hidden"/>
                                      </p:to>
                                    </p:set>
                                  </p:childTnLst>
                                </p:cTn>
                              </p:par>
                              <p:par>
                                <p:cTn id="52" presetID="22" presetClass="entr" presetSubtype="8" fill="hold" grpId="0" nodeType="withEffect">
                                  <p:stCondLst>
                                    <p:cond delay="10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1000"/>
                                        <p:tgtEl>
                                          <p:spTgt spid="34"/>
                                        </p:tgtEl>
                                      </p:cBhvr>
                                    </p:animEffect>
                                  </p:childTnLst>
                                </p:cTn>
                              </p:par>
                            </p:childTnLst>
                          </p:cTn>
                        </p:par>
                        <p:par>
                          <p:cTn id="55" fill="hold">
                            <p:stCondLst>
                              <p:cond delay="8500"/>
                            </p:stCondLst>
                            <p:childTnLst>
                              <p:par>
                                <p:cTn id="56" presetID="10"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par>
                          <p:cTn id="59" fill="hold">
                            <p:stCondLst>
                              <p:cond delay="9000"/>
                            </p:stCondLst>
                            <p:childTnLst>
                              <p:par>
                                <p:cTn id="60" presetID="30" presetClass="exit" presetSubtype="0" fill="hold" nodeType="afterEffect">
                                  <p:stCondLst>
                                    <p:cond delay="2000"/>
                                  </p:stCondLst>
                                  <p:childTnLst>
                                    <p:animEffect transition="out" filter="fade">
                                      <p:cBhvr>
                                        <p:cTn id="61" dur="800" accel="100000">
                                          <p:stCondLst>
                                            <p:cond delay="200"/>
                                          </p:stCondLst>
                                        </p:cTn>
                                        <p:tgtEl>
                                          <p:spTgt spid="12"/>
                                        </p:tgtEl>
                                      </p:cBhvr>
                                    </p:animEffect>
                                    <p:anim calcmode="lin" valueType="num">
                                      <p:cBhvr>
                                        <p:cTn id="62" dur="800" accel="100000">
                                          <p:stCondLst>
                                            <p:cond delay="200"/>
                                          </p:stCondLst>
                                        </p:cTn>
                                        <p:tgtEl>
                                          <p:spTgt spid="12"/>
                                        </p:tgtEl>
                                        <p:attrNameLst>
                                          <p:attrName>style.rotation</p:attrName>
                                        </p:attrNameLst>
                                      </p:cBhvr>
                                      <p:tavLst>
                                        <p:tav tm="0">
                                          <p:val>
                                            <p:fltVal val="0"/>
                                          </p:val>
                                        </p:tav>
                                        <p:tav tm="100000">
                                          <p:val>
                                            <p:fltVal val="-90"/>
                                          </p:val>
                                        </p:tav>
                                      </p:tavLst>
                                    </p:anim>
                                    <p:anim calcmode="lin" valueType="num">
                                      <p:cBhvr>
                                        <p:cTn id="63" dur="200" decel="100000"/>
                                        <p:tgtEl>
                                          <p:spTgt spid="12"/>
                                        </p:tgtEl>
                                        <p:attrNameLst>
                                          <p:attrName>ppt_x</p:attrName>
                                        </p:attrNameLst>
                                      </p:cBhvr>
                                      <p:tavLst>
                                        <p:tav tm="0">
                                          <p:val>
                                            <p:strVal val="ppt_x"/>
                                          </p:val>
                                        </p:tav>
                                        <p:tav tm="100000">
                                          <p:val>
                                            <p:strVal val="ppt_x-0.05"/>
                                          </p:val>
                                        </p:tav>
                                      </p:tavLst>
                                    </p:anim>
                                    <p:anim calcmode="lin" valueType="num">
                                      <p:cBhvr>
                                        <p:cTn id="64" dur="200" decel="100000"/>
                                        <p:tgtEl>
                                          <p:spTgt spid="12"/>
                                        </p:tgtEl>
                                        <p:attrNameLst>
                                          <p:attrName>ppt_y</p:attrName>
                                        </p:attrNameLst>
                                      </p:cBhvr>
                                      <p:tavLst>
                                        <p:tav tm="0">
                                          <p:val>
                                            <p:strVal val="ppt_y"/>
                                          </p:val>
                                        </p:tav>
                                        <p:tav tm="100000">
                                          <p:val>
                                            <p:strVal val="ppt_y+0.1"/>
                                          </p:val>
                                        </p:tav>
                                      </p:tavLst>
                                    </p:anim>
                                    <p:anim calcmode="lin" valueType="num">
                                      <p:cBhvr>
                                        <p:cTn id="65" dur="800" accel="100000">
                                          <p:stCondLst>
                                            <p:cond delay="200"/>
                                          </p:stCondLst>
                                        </p:cTn>
                                        <p:tgtEl>
                                          <p:spTgt spid="12"/>
                                        </p:tgtEl>
                                        <p:attrNameLst>
                                          <p:attrName>ppt_x</p:attrName>
                                        </p:attrNameLst>
                                      </p:cBhvr>
                                      <p:tavLst>
                                        <p:tav tm="0">
                                          <p:val>
                                            <p:strVal val="ppt_x"/>
                                          </p:val>
                                        </p:tav>
                                        <p:tav tm="100000">
                                          <p:val>
                                            <p:strVal val="ppt_x+0.4+0.05"/>
                                          </p:val>
                                        </p:tav>
                                      </p:tavLst>
                                    </p:anim>
                                    <p:anim calcmode="lin" valueType="num">
                                      <p:cBhvr>
                                        <p:cTn id="66" dur="800" accel="100000">
                                          <p:stCondLst>
                                            <p:cond delay="200"/>
                                          </p:stCondLst>
                                        </p:cTn>
                                        <p:tgtEl>
                                          <p:spTgt spid="12"/>
                                        </p:tgtEl>
                                        <p:attrNameLst>
                                          <p:attrName>ppt_y</p:attrName>
                                        </p:attrNameLst>
                                      </p:cBhvr>
                                      <p:tavLst>
                                        <p:tav tm="0">
                                          <p:val>
                                            <p:strVal val="ppt_y"/>
                                          </p:val>
                                        </p:tav>
                                        <p:tav tm="100000">
                                          <p:val>
                                            <p:strVal val="ppt_y-0.4-0.1"/>
                                          </p:val>
                                        </p:tav>
                                      </p:tavLst>
                                    </p:anim>
                                    <p:set>
                                      <p:cBhvr>
                                        <p:cTn id="67" dur="1" fill="hold">
                                          <p:stCondLst>
                                            <p:cond delay="999"/>
                                          </p:stCondLst>
                                        </p:cTn>
                                        <p:tgtEl>
                                          <p:spTgt spid="12"/>
                                        </p:tgtEl>
                                        <p:attrNameLst>
                                          <p:attrName>style.visibility</p:attrName>
                                        </p:attrNameLst>
                                      </p:cBhvr>
                                      <p:to>
                                        <p:strVal val="hidden"/>
                                      </p:to>
                                    </p:set>
                                  </p:childTnLst>
                                </p:cTn>
                              </p:par>
                            </p:childTnLst>
                          </p:cTn>
                        </p:par>
                        <p:par>
                          <p:cTn id="68" fill="hold">
                            <p:stCondLst>
                              <p:cond delay="12000"/>
                            </p:stCondLst>
                            <p:childTnLst>
                              <p:par>
                                <p:cTn id="69" presetID="53" presetClass="entr" presetSubtype="16"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19" grpId="0"/>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A1F5BA-745D-49A7-8D84-B0B7548DC92D}"/>
              </a:ext>
            </a:extLst>
          </p:cNvPr>
          <p:cNvSpPr txBox="1">
            <a:spLocks/>
          </p:cNvSpPr>
          <p:nvPr/>
        </p:nvSpPr>
        <p:spPr>
          <a:xfrm>
            <a:off x="224213" y="346248"/>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Taking income at retirement</a:t>
            </a:r>
            <a:br>
              <a:rPr lang="en-US" sz="3400" dirty="0">
                <a:solidFill>
                  <a:srgbClr val="7F8084"/>
                </a:solidFill>
              </a:rPr>
            </a:br>
            <a:endParaRPr lang="en-US" sz="3400" dirty="0">
              <a:solidFill>
                <a:srgbClr val="7F8084"/>
              </a:solidFill>
            </a:endParaRPr>
          </a:p>
        </p:txBody>
      </p:sp>
      <p:sp>
        <p:nvSpPr>
          <p:cNvPr id="5" name="Rectangle 4">
            <a:extLst>
              <a:ext uri="{FF2B5EF4-FFF2-40B4-BE49-F238E27FC236}">
                <a16:creationId xmlns:a16="http://schemas.microsoft.com/office/drawing/2014/main" id="{A414575D-4483-44BB-A822-94E1D229279E}"/>
              </a:ext>
            </a:extLst>
          </p:cNvPr>
          <p:cNvSpPr/>
          <p:nvPr/>
        </p:nvSpPr>
        <p:spPr>
          <a:xfrm>
            <a:off x="253088" y="1514981"/>
            <a:ext cx="2599442" cy="1815882"/>
          </a:xfrm>
          <a:prstGeom prst="rect">
            <a:avLst/>
          </a:prstGeom>
        </p:spPr>
        <p:txBody>
          <a:bodyPr wrap="square">
            <a:spAutoFit/>
          </a:bodyPr>
          <a:lstStyle/>
          <a:p>
            <a:r>
              <a:rPr lang="en-GB" sz="1400" dirty="0">
                <a:solidFill>
                  <a:schemeClr val="tx1">
                    <a:lumMod val="50000"/>
                  </a:schemeClr>
                </a:solidFill>
              </a:rPr>
              <a:t>There are a number of ways that you can take your pension pot</a:t>
            </a:r>
          </a:p>
          <a:p>
            <a:r>
              <a:rPr lang="en-GB" sz="1400" dirty="0">
                <a:solidFill>
                  <a:schemeClr val="tx1">
                    <a:lumMod val="50000"/>
                  </a:schemeClr>
                </a:solidFill>
              </a:rPr>
              <a:t>as you approach retirement</a:t>
            </a:r>
          </a:p>
          <a:p>
            <a:r>
              <a:rPr lang="en-GB" sz="1400" dirty="0">
                <a:solidFill>
                  <a:schemeClr val="tx1">
                    <a:lumMod val="50000"/>
                  </a:schemeClr>
                </a:solidFill>
              </a:rPr>
              <a:t>– our video explains some of these options:</a:t>
            </a:r>
          </a:p>
          <a:p>
            <a:r>
              <a:rPr lang="en-GB" sz="1400" dirty="0"/>
              <a:t> </a:t>
            </a:r>
            <a:r>
              <a:rPr lang="en-GB" sz="1400" b="1" dirty="0">
                <a:solidFill>
                  <a:srgbClr val="00B0F0"/>
                </a:solidFill>
                <a:hlinkClick r:id="rId3"/>
              </a:rPr>
              <a:t>www.thepeoplespension.co.uk/options-at-retirement</a:t>
            </a:r>
            <a:endParaRPr lang="en-GB" sz="1400" b="1" dirty="0">
              <a:solidFill>
                <a:srgbClr val="00B0F0"/>
              </a:solidFill>
            </a:endParaRPr>
          </a:p>
        </p:txBody>
      </p:sp>
      <p:pic>
        <p:nvPicPr>
          <p:cNvPr id="7" name="Picture 6">
            <a:extLst>
              <a:ext uri="{FF2B5EF4-FFF2-40B4-BE49-F238E27FC236}">
                <a16:creationId xmlns:a16="http://schemas.microsoft.com/office/drawing/2014/main" id="{8DE28A16-AE81-2E42-B7FE-73B394F6AE2E}"/>
              </a:ext>
            </a:extLst>
          </p:cNvPr>
          <p:cNvPicPr>
            <a:picLocks noChangeAspect="1"/>
          </p:cNvPicPr>
          <p:nvPr/>
        </p:nvPicPr>
        <p:blipFill>
          <a:blip r:embed="rId4"/>
          <a:stretch>
            <a:fillRect/>
          </a:stretch>
        </p:blipFill>
        <p:spPr>
          <a:xfrm>
            <a:off x="3796747" y="1634250"/>
            <a:ext cx="3419061" cy="1923860"/>
          </a:xfrm>
          <a:prstGeom prst="rect">
            <a:avLst/>
          </a:prstGeom>
        </p:spPr>
      </p:pic>
      <p:pic>
        <p:nvPicPr>
          <p:cNvPr id="8" name="Picture 7">
            <a:extLst>
              <a:ext uri="{FF2B5EF4-FFF2-40B4-BE49-F238E27FC236}">
                <a16:creationId xmlns:a16="http://schemas.microsoft.com/office/drawing/2014/main" id="{EA5C88F5-FE3E-4748-BE13-B837646C33C2}"/>
              </a:ext>
            </a:extLst>
          </p:cNvPr>
          <p:cNvPicPr>
            <a:picLocks noChangeAspect="1"/>
          </p:cNvPicPr>
          <p:nvPr/>
        </p:nvPicPr>
        <p:blipFill>
          <a:blip r:embed="rId5"/>
          <a:stretch>
            <a:fillRect/>
          </a:stretch>
        </p:blipFill>
        <p:spPr>
          <a:xfrm>
            <a:off x="3488635" y="1363668"/>
            <a:ext cx="4004282" cy="3269811"/>
          </a:xfrm>
          <a:prstGeom prst="rect">
            <a:avLst/>
          </a:prstGeom>
        </p:spPr>
      </p:pic>
      <p:sp>
        <p:nvSpPr>
          <p:cNvPr id="6" name="Holder 4">
            <a:extLst>
              <a:ext uri="{FF2B5EF4-FFF2-40B4-BE49-F238E27FC236}">
                <a16:creationId xmlns:a16="http://schemas.microsoft.com/office/drawing/2014/main" id="{AF9AA2DE-D75E-8640-A203-25B72CFF8205}"/>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4227188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2E16D3-B577-8147-84FB-ED7F6BB517C1}"/>
              </a:ext>
            </a:extLst>
          </p:cNvPr>
          <p:cNvPicPr>
            <a:picLocks noChangeAspect="1"/>
          </p:cNvPicPr>
          <p:nvPr/>
        </p:nvPicPr>
        <p:blipFill>
          <a:blip r:embed="rId3"/>
          <a:stretch>
            <a:fillRect/>
          </a:stretch>
        </p:blipFill>
        <p:spPr>
          <a:xfrm>
            <a:off x="-314466" y="-240318"/>
            <a:ext cx="9621618" cy="5509258"/>
          </a:xfrm>
          <a:prstGeom prst="rect">
            <a:avLst/>
          </a:prstGeom>
        </p:spPr>
      </p:pic>
      <p:sp>
        <p:nvSpPr>
          <p:cNvPr id="2" name="Title Placeholder 1">
            <a:extLst>
              <a:ext uri="{FF2B5EF4-FFF2-40B4-BE49-F238E27FC236}">
                <a16:creationId xmlns:a16="http://schemas.microsoft.com/office/drawing/2014/main" id="{2E8B32E5-477B-D04E-B6F4-9F9DD3088031}"/>
              </a:ext>
            </a:extLst>
          </p:cNvPr>
          <p:cNvSpPr txBox="1">
            <a:spLocks/>
          </p:cNvSpPr>
          <p:nvPr/>
        </p:nvSpPr>
        <p:spPr>
          <a:xfrm>
            <a:off x="224213" y="346248"/>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5000" dirty="0">
                <a:solidFill>
                  <a:srgbClr val="7F8084"/>
                </a:solidFill>
              </a:rPr>
              <a:t>Thank you</a:t>
            </a:r>
          </a:p>
        </p:txBody>
      </p:sp>
      <p:sp>
        <p:nvSpPr>
          <p:cNvPr id="3" name="Title Placeholder 1">
            <a:extLst>
              <a:ext uri="{FF2B5EF4-FFF2-40B4-BE49-F238E27FC236}">
                <a16:creationId xmlns:a16="http://schemas.microsoft.com/office/drawing/2014/main" id="{EB4A3561-A20B-184E-B7A3-C531A86AE53E}"/>
              </a:ext>
            </a:extLst>
          </p:cNvPr>
          <p:cNvSpPr txBox="1">
            <a:spLocks/>
          </p:cNvSpPr>
          <p:nvPr/>
        </p:nvSpPr>
        <p:spPr>
          <a:xfrm>
            <a:off x="282950" y="1098410"/>
            <a:ext cx="7503799" cy="536129"/>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2600" b="0" dirty="0">
                <a:solidFill>
                  <a:schemeClr val="bg2"/>
                </a:solidFill>
              </a:rPr>
              <a:t>Any questions</a:t>
            </a:r>
            <a:endParaRPr lang="en-US" sz="2600" dirty="0"/>
          </a:p>
        </p:txBody>
      </p:sp>
      <p:sp>
        <p:nvSpPr>
          <p:cNvPr id="4" name="Rectangle 2">
            <a:extLst>
              <a:ext uri="{FF2B5EF4-FFF2-40B4-BE49-F238E27FC236}">
                <a16:creationId xmlns:a16="http://schemas.microsoft.com/office/drawing/2014/main" id="{BCE13BC1-2C59-DE4A-BD5B-DD3BE3514800}"/>
              </a:ext>
            </a:extLst>
          </p:cNvPr>
          <p:cNvSpPr>
            <a:spLocks noChangeArrowheads="1"/>
          </p:cNvSpPr>
          <p:nvPr/>
        </p:nvSpPr>
        <p:spPr bwMode="auto">
          <a:xfrm>
            <a:off x="-571872" y="3886553"/>
            <a:ext cx="2961111" cy="199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bg1">
                    <a:lumMod val="85000"/>
                  </a:schemeClr>
                </a:solidFill>
                <a:effectLst/>
                <a:latin typeface="Segoe UI" panose="020B0502040204020203" pitchFamily="34" charset="0"/>
                <a:cs typeface="Segoe UI" panose="020B0502040204020203" pitchFamily="34" charset="0"/>
              </a:rPr>
              <a:t>TPP PRT 0006.0422</a:t>
            </a:r>
            <a:endParaRPr kumimoji="0" lang="en-GB" altLang="en-US" sz="1800" b="0" i="0" u="none" strike="noStrike" cap="none" normalizeH="0" baseline="0" dirty="0">
              <a:ln>
                <a:noFill/>
              </a:ln>
              <a:solidFill>
                <a:schemeClr val="bg1">
                  <a:lumMod val="85000"/>
                </a:schemeClr>
              </a:solidFill>
              <a:effectLst/>
              <a:latin typeface="Arial" panose="020B0604020202020204" pitchFamily="34" charset="0"/>
            </a:endParaRPr>
          </a:p>
        </p:txBody>
      </p:sp>
      <p:sp>
        <p:nvSpPr>
          <p:cNvPr id="5" name="TextBox 4">
            <a:extLst>
              <a:ext uri="{FF2B5EF4-FFF2-40B4-BE49-F238E27FC236}">
                <a16:creationId xmlns:a16="http://schemas.microsoft.com/office/drawing/2014/main" id="{55C61062-D36A-D44B-8EC9-858EBED5BB99}"/>
              </a:ext>
            </a:extLst>
          </p:cNvPr>
          <p:cNvSpPr txBox="1"/>
          <p:nvPr/>
        </p:nvSpPr>
        <p:spPr>
          <a:xfrm>
            <a:off x="769773" y="2344758"/>
            <a:ext cx="2886201" cy="1056315"/>
          </a:xfrm>
          <a:prstGeom prst="rect">
            <a:avLst/>
          </a:prstGeom>
          <a:noFill/>
        </p:spPr>
        <p:txBody>
          <a:bodyPr wrap="square" lIns="0" tIns="0" rIns="0" bIns="0" rtlCol="0">
            <a:spAutoFit/>
          </a:bodyPr>
          <a:lstStyle/>
          <a:p>
            <a:pPr defTabSz="727550">
              <a:lnSpc>
                <a:spcPct val="200000"/>
              </a:lnSpc>
            </a:pPr>
            <a:r>
              <a:rPr lang="en-GB" sz="1200" b="1" dirty="0">
                <a:solidFill>
                  <a:schemeClr val="tx1">
                    <a:lumMod val="50000"/>
                  </a:schemeClr>
                </a:solidFill>
              </a:rPr>
              <a:t>0300 2000 555 </a:t>
            </a:r>
          </a:p>
          <a:p>
            <a:pPr defTabSz="727550">
              <a:lnSpc>
                <a:spcPct val="200000"/>
              </a:lnSpc>
            </a:pPr>
            <a:r>
              <a:rPr lang="en-GB" sz="1200" b="1" dirty="0">
                <a:solidFill>
                  <a:schemeClr val="tx1">
                    <a:lumMod val="50000"/>
                  </a:schemeClr>
                </a:solidFill>
              </a:rPr>
              <a:t>info@thepeoplespension.co.uk</a:t>
            </a:r>
          </a:p>
          <a:p>
            <a:pPr defTabSz="727550">
              <a:lnSpc>
                <a:spcPct val="200000"/>
              </a:lnSpc>
            </a:pPr>
            <a:r>
              <a:rPr lang="en-GB" sz="1200" b="1" dirty="0">
                <a:solidFill>
                  <a:schemeClr val="tx1">
                    <a:lumMod val="50000"/>
                  </a:schemeClr>
                </a:solidFill>
              </a:rPr>
              <a:t>www.thepeoplespension.co.uk</a:t>
            </a:r>
          </a:p>
        </p:txBody>
      </p:sp>
      <p:sp>
        <p:nvSpPr>
          <p:cNvPr id="6" name="Rectangle 5">
            <a:extLst>
              <a:ext uri="{FF2B5EF4-FFF2-40B4-BE49-F238E27FC236}">
                <a16:creationId xmlns:a16="http://schemas.microsoft.com/office/drawing/2014/main" id="{B0C76001-3ED3-854C-9369-B68173B59740}"/>
              </a:ext>
            </a:extLst>
          </p:cNvPr>
          <p:cNvSpPr/>
          <p:nvPr/>
        </p:nvSpPr>
        <p:spPr>
          <a:xfrm>
            <a:off x="245085" y="3761601"/>
            <a:ext cx="3479892" cy="553998"/>
          </a:xfrm>
          <a:prstGeom prst="rect">
            <a:avLst/>
          </a:prstGeom>
        </p:spPr>
        <p:txBody>
          <a:bodyPr wrap="square">
            <a:spAutoFit/>
          </a:bodyPr>
          <a:lstStyle/>
          <a:p>
            <a:r>
              <a:rPr lang="en-GB" sz="1000" dirty="0">
                <a:solidFill>
                  <a:schemeClr val="tx1">
                    <a:lumMod val="50000"/>
                  </a:schemeClr>
                </a:solidFill>
              </a:rPr>
              <a:t>The information contained within this presentation is private and confidential and cannot be copied, reproduced or used</a:t>
            </a:r>
          </a:p>
          <a:p>
            <a:r>
              <a:rPr lang="en-GB" sz="1000" dirty="0">
                <a:solidFill>
                  <a:schemeClr val="tx1">
                    <a:lumMod val="50000"/>
                  </a:schemeClr>
                </a:solidFill>
              </a:rPr>
              <a:t>in any way without express permission from B&amp;CE.</a:t>
            </a:r>
          </a:p>
        </p:txBody>
      </p:sp>
      <p:pic>
        <p:nvPicPr>
          <p:cNvPr id="12" name="Picture 11">
            <a:extLst>
              <a:ext uri="{FF2B5EF4-FFF2-40B4-BE49-F238E27FC236}">
                <a16:creationId xmlns:a16="http://schemas.microsoft.com/office/drawing/2014/main" id="{38042D6D-9216-0940-AB6A-CC978AECFE52}"/>
              </a:ext>
            </a:extLst>
          </p:cNvPr>
          <p:cNvPicPr>
            <a:picLocks noChangeAspect="1"/>
          </p:cNvPicPr>
          <p:nvPr/>
        </p:nvPicPr>
        <p:blipFill>
          <a:blip r:embed="rId4"/>
          <a:stretch>
            <a:fillRect/>
          </a:stretch>
        </p:blipFill>
        <p:spPr>
          <a:xfrm>
            <a:off x="254710" y="2307834"/>
            <a:ext cx="479737" cy="479737"/>
          </a:xfrm>
          <a:prstGeom prst="rect">
            <a:avLst/>
          </a:prstGeom>
        </p:spPr>
      </p:pic>
      <p:pic>
        <p:nvPicPr>
          <p:cNvPr id="13" name="Picture 12">
            <a:extLst>
              <a:ext uri="{FF2B5EF4-FFF2-40B4-BE49-F238E27FC236}">
                <a16:creationId xmlns:a16="http://schemas.microsoft.com/office/drawing/2014/main" id="{3F447138-0D4A-0748-A276-5ACF8752C198}"/>
              </a:ext>
            </a:extLst>
          </p:cNvPr>
          <p:cNvPicPr>
            <a:picLocks noChangeAspect="1"/>
          </p:cNvPicPr>
          <p:nvPr/>
        </p:nvPicPr>
        <p:blipFill>
          <a:blip r:embed="rId5"/>
          <a:stretch>
            <a:fillRect/>
          </a:stretch>
        </p:blipFill>
        <p:spPr>
          <a:xfrm>
            <a:off x="254710" y="2692845"/>
            <a:ext cx="479737" cy="479737"/>
          </a:xfrm>
          <a:prstGeom prst="rect">
            <a:avLst/>
          </a:prstGeom>
        </p:spPr>
      </p:pic>
      <p:pic>
        <p:nvPicPr>
          <p:cNvPr id="14" name="Picture 13">
            <a:extLst>
              <a:ext uri="{FF2B5EF4-FFF2-40B4-BE49-F238E27FC236}">
                <a16:creationId xmlns:a16="http://schemas.microsoft.com/office/drawing/2014/main" id="{308990FD-3FD0-AF42-8C01-631C3DB6DB42}"/>
              </a:ext>
            </a:extLst>
          </p:cNvPr>
          <p:cNvPicPr>
            <a:picLocks noChangeAspect="1"/>
          </p:cNvPicPr>
          <p:nvPr/>
        </p:nvPicPr>
        <p:blipFill>
          <a:blip r:embed="rId6"/>
          <a:stretch>
            <a:fillRect/>
          </a:stretch>
        </p:blipFill>
        <p:spPr>
          <a:xfrm>
            <a:off x="254710" y="3077855"/>
            <a:ext cx="479737" cy="479737"/>
          </a:xfrm>
          <a:prstGeom prst="rect">
            <a:avLst/>
          </a:prstGeom>
        </p:spPr>
      </p:pic>
      <p:sp>
        <p:nvSpPr>
          <p:cNvPr id="11" name="Holder 4">
            <a:extLst>
              <a:ext uri="{FF2B5EF4-FFF2-40B4-BE49-F238E27FC236}">
                <a16:creationId xmlns:a16="http://schemas.microsoft.com/office/drawing/2014/main" id="{D2B60BBA-5C44-2448-B5D8-5685A7A74810}"/>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1400306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vase of flowers on a table&#10;&#10;Description automatically generated">
            <a:extLst>
              <a:ext uri="{FF2B5EF4-FFF2-40B4-BE49-F238E27FC236}">
                <a16:creationId xmlns:a16="http://schemas.microsoft.com/office/drawing/2014/main" id="{1E5085EF-CB73-2D4C-8AE4-8681107D7C4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H="1">
            <a:off x="5883088" y="-6143"/>
            <a:ext cx="3260912" cy="5149643"/>
          </a:xfrm>
          <a:prstGeom prst="rect">
            <a:avLst/>
          </a:prstGeom>
          <a:effectLst/>
        </p:spPr>
      </p:pic>
      <p:sp>
        <p:nvSpPr>
          <p:cNvPr id="3" name="Title Placeholder 1">
            <a:extLst>
              <a:ext uri="{FF2B5EF4-FFF2-40B4-BE49-F238E27FC236}">
                <a16:creationId xmlns:a16="http://schemas.microsoft.com/office/drawing/2014/main" id="{3FF74270-3664-FE49-ABF5-61193A1CCF57}"/>
              </a:ext>
            </a:extLst>
          </p:cNvPr>
          <p:cNvSpPr txBox="1">
            <a:spLocks/>
          </p:cNvSpPr>
          <p:nvPr/>
        </p:nvSpPr>
        <p:spPr>
          <a:xfrm>
            <a:off x="172617"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Multi-award winning</a:t>
            </a:r>
          </a:p>
        </p:txBody>
      </p:sp>
      <p:sp>
        <p:nvSpPr>
          <p:cNvPr id="7" name="Rounded Rectangle 6">
            <a:extLst>
              <a:ext uri="{FF2B5EF4-FFF2-40B4-BE49-F238E27FC236}">
                <a16:creationId xmlns:a16="http://schemas.microsoft.com/office/drawing/2014/main" id="{E8A984D4-6A5B-5047-83C7-6E98881AAD44}"/>
              </a:ext>
            </a:extLst>
          </p:cNvPr>
          <p:cNvSpPr/>
          <p:nvPr/>
        </p:nvSpPr>
        <p:spPr>
          <a:xfrm>
            <a:off x="1895352" y="3797856"/>
            <a:ext cx="3349399" cy="805691"/>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r>
              <a:rPr lang="en-GB" sz="1400" dirty="0">
                <a:solidFill>
                  <a:srgbClr val="0046AD"/>
                </a:solidFill>
              </a:rPr>
              <a:t>Multi-employer  DC provider of the year</a:t>
            </a:r>
          </a:p>
          <a:p>
            <a:pPr lvl="0"/>
            <a:r>
              <a:rPr lang="en-GB" sz="1200" dirty="0">
                <a:solidFill>
                  <a:srgbClr val="4A4A49"/>
                </a:solidFill>
              </a:rPr>
              <a:t>“three key criteria used to adjudicate the awards are performance, innovation and service standards.” Pensions Expert</a:t>
            </a:r>
          </a:p>
        </p:txBody>
      </p:sp>
      <p:sp>
        <p:nvSpPr>
          <p:cNvPr id="8" name="Rounded Rectangle 7">
            <a:extLst>
              <a:ext uri="{FF2B5EF4-FFF2-40B4-BE49-F238E27FC236}">
                <a16:creationId xmlns:a16="http://schemas.microsoft.com/office/drawing/2014/main" id="{D98A2FEA-1987-504E-85E4-B69EE5289FCC}"/>
              </a:ext>
            </a:extLst>
          </p:cNvPr>
          <p:cNvSpPr/>
          <p:nvPr/>
        </p:nvSpPr>
        <p:spPr>
          <a:xfrm>
            <a:off x="1908800" y="2987867"/>
            <a:ext cx="3060753" cy="572320"/>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r>
              <a:rPr lang="en-GB" sz="1400" dirty="0">
                <a:solidFill>
                  <a:schemeClr val="tx2"/>
                </a:solidFill>
              </a:rPr>
              <a:t>Best Master Trust </a:t>
            </a:r>
          </a:p>
          <a:p>
            <a:r>
              <a:rPr lang="en-GB" sz="1200" dirty="0">
                <a:solidFill>
                  <a:srgbClr val="4A4A49"/>
                </a:solidFill>
              </a:rPr>
              <a:t>“truly reflects the sentiments of the adviser market” Corporate Adviser</a:t>
            </a:r>
          </a:p>
        </p:txBody>
      </p:sp>
      <p:sp>
        <p:nvSpPr>
          <p:cNvPr id="9" name="Rounded Rectangle 8">
            <a:extLst>
              <a:ext uri="{FF2B5EF4-FFF2-40B4-BE49-F238E27FC236}">
                <a16:creationId xmlns:a16="http://schemas.microsoft.com/office/drawing/2014/main" id="{8567A47F-07E7-8448-A7C9-FC8BA8FBAEB7}"/>
              </a:ext>
            </a:extLst>
          </p:cNvPr>
          <p:cNvSpPr/>
          <p:nvPr/>
        </p:nvSpPr>
        <p:spPr>
          <a:xfrm>
            <a:off x="1908800" y="1954768"/>
            <a:ext cx="3060752" cy="805691"/>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r>
              <a:rPr lang="en-GB" sz="1400" dirty="0" err="1">
                <a:solidFill>
                  <a:srgbClr val="0046AD"/>
                </a:solidFill>
              </a:rPr>
              <a:t>Defaqto</a:t>
            </a:r>
            <a:r>
              <a:rPr lang="en-GB" sz="1400" dirty="0">
                <a:solidFill>
                  <a:srgbClr val="0046AD"/>
                </a:solidFill>
              </a:rPr>
              <a:t> 5 star</a:t>
            </a:r>
          </a:p>
          <a:p>
            <a:r>
              <a:rPr lang="en-GB" sz="1200" dirty="0">
                <a:solidFill>
                  <a:srgbClr val="4A4A49"/>
                </a:solidFill>
              </a:rPr>
              <a:t>“a 5 Star product provides one of the highest quality offerings in the market” </a:t>
            </a:r>
            <a:r>
              <a:rPr lang="en-GB" sz="1200" dirty="0" err="1">
                <a:solidFill>
                  <a:srgbClr val="4A4A49"/>
                </a:solidFill>
              </a:rPr>
              <a:t>Defaqto</a:t>
            </a:r>
            <a:endParaRPr lang="en-GB" sz="1200" dirty="0">
              <a:solidFill>
                <a:srgbClr val="4A4A49"/>
              </a:solidFill>
            </a:endParaRPr>
          </a:p>
          <a:p>
            <a:pPr lvl="0"/>
            <a:endParaRPr lang="en-GB" sz="1800" dirty="0">
              <a:solidFill>
                <a:srgbClr val="0046AD"/>
              </a:solidFill>
            </a:endParaRPr>
          </a:p>
        </p:txBody>
      </p:sp>
      <p:sp>
        <p:nvSpPr>
          <p:cNvPr id="10" name="Rounded Rectangle 9">
            <a:extLst>
              <a:ext uri="{FF2B5EF4-FFF2-40B4-BE49-F238E27FC236}">
                <a16:creationId xmlns:a16="http://schemas.microsoft.com/office/drawing/2014/main" id="{16383A6C-E1B1-FA4F-A774-F95A9EF608D8}"/>
              </a:ext>
            </a:extLst>
          </p:cNvPr>
          <p:cNvSpPr/>
          <p:nvPr/>
        </p:nvSpPr>
        <p:spPr>
          <a:xfrm>
            <a:off x="1895352" y="971886"/>
            <a:ext cx="3060751" cy="805691"/>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r>
              <a:rPr lang="en-GB" sz="1400" dirty="0">
                <a:solidFill>
                  <a:srgbClr val="0046AD"/>
                </a:solidFill>
              </a:rPr>
              <a:t>Master Trust of the Year</a:t>
            </a:r>
          </a:p>
          <a:p>
            <a:r>
              <a:rPr lang="en-GB" sz="1200" dirty="0">
                <a:solidFill>
                  <a:srgbClr val="4A4A49"/>
                </a:solidFill>
              </a:rPr>
              <a:t>"ahead of the game in this space” Pensions Age</a:t>
            </a:r>
          </a:p>
        </p:txBody>
      </p:sp>
      <p:pic>
        <p:nvPicPr>
          <p:cNvPr id="17" name="Picture 16">
            <a:extLst>
              <a:ext uri="{FF2B5EF4-FFF2-40B4-BE49-F238E27FC236}">
                <a16:creationId xmlns:a16="http://schemas.microsoft.com/office/drawing/2014/main" id="{2CAC68A3-3C2C-5640-A4FF-BCFA63F989E9}"/>
              </a:ext>
            </a:extLst>
          </p:cNvPr>
          <p:cNvPicPr>
            <a:picLocks noChangeAspect="1"/>
          </p:cNvPicPr>
          <p:nvPr/>
        </p:nvPicPr>
        <p:blipFill>
          <a:blip r:embed="rId4"/>
          <a:stretch>
            <a:fillRect/>
          </a:stretch>
        </p:blipFill>
        <p:spPr>
          <a:xfrm>
            <a:off x="734717" y="872153"/>
            <a:ext cx="716395" cy="897762"/>
          </a:xfrm>
          <a:prstGeom prst="rect">
            <a:avLst/>
          </a:prstGeom>
        </p:spPr>
      </p:pic>
      <p:pic>
        <p:nvPicPr>
          <p:cNvPr id="19" name="Picture 18">
            <a:extLst>
              <a:ext uri="{FF2B5EF4-FFF2-40B4-BE49-F238E27FC236}">
                <a16:creationId xmlns:a16="http://schemas.microsoft.com/office/drawing/2014/main" id="{C9BCE28A-BAD8-C242-9E8B-04724A2CAD9F}"/>
              </a:ext>
            </a:extLst>
          </p:cNvPr>
          <p:cNvPicPr>
            <a:picLocks noChangeAspect="1"/>
          </p:cNvPicPr>
          <p:nvPr/>
        </p:nvPicPr>
        <p:blipFill>
          <a:blip r:embed="rId5"/>
          <a:stretch>
            <a:fillRect/>
          </a:stretch>
        </p:blipFill>
        <p:spPr>
          <a:xfrm>
            <a:off x="734717" y="2939492"/>
            <a:ext cx="716395" cy="897760"/>
          </a:xfrm>
          <a:prstGeom prst="rect">
            <a:avLst/>
          </a:prstGeom>
        </p:spPr>
      </p:pic>
      <p:pic>
        <p:nvPicPr>
          <p:cNvPr id="22" name="Picture 21">
            <a:extLst>
              <a:ext uri="{FF2B5EF4-FFF2-40B4-BE49-F238E27FC236}">
                <a16:creationId xmlns:a16="http://schemas.microsoft.com/office/drawing/2014/main" id="{14A59929-CD55-EC4A-BA40-3A8C6E1F8C27}"/>
              </a:ext>
            </a:extLst>
          </p:cNvPr>
          <p:cNvPicPr>
            <a:picLocks noChangeAspect="1"/>
          </p:cNvPicPr>
          <p:nvPr/>
        </p:nvPicPr>
        <p:blipFill>
          <a:blip r:embed="rId6"/>
          <a:stretch>
            <a:fillRect/>
          </a:stretch>
        </p:blipFill>
        <p:spPr>
          <a:xfrm>
            <a:off x="734717" y="3933406"/>
            <a:ext cx="716394" cy="897760"/>
          </a:xfrm>
          <a:prstGeom prst="rect">
            <a:avLst/>
          </a:prstGeom>
        </p:spPr>
      </p:pic>
      <p:pic>
        <p:nvPicPr>
          <p:cNvPr id="18" name="Picture 17">
            <a:extLst>
              <a:ext uri="{FF2B5EF4-FFF2-40B4-BE49-F238E27FC236}">
                <a16:creationId xmlns:a16="http://schemas.microsoft.com/office/drawing/2014/main" id="{B4C18981-BDBB-EC45-A577-EC91B581BD30}"/>
              </a:ext>
            </a:extLst>
          </p:cNvPr>
          <p:cNvPicPr>
            <a:picLocks noChangeAspect="1"/>
          </p:cNvPicPr>
          <p:nvPr/>
        </p:nvPicPr>
        <p:blipFill>
          <a:blip r:embed="rId7"/>
          <a:srcRect/>
          <a:stretch/>
        </p:blipFill>
        <p:spPr>
          <a:xfrm>
            <a:off x="734717" y="1879544"/>
            <a:ext cx="716395" cy="897760"/>
          </a:xfrm>
          <a:prstGeom prst="rect">
            <a:avLst/>
          </a:prstGeom>
        </p:spPr>
      </p:pic>
    </p:spTree>
    <p:extLst>
      <p:ext uri="{BB962C8B-B14F-4D97-AF65-F5344CB8AC3E}">
        <p14:creationId xmlns:p14="http://schemas.microsoft.com/office/powerpoint/2010/main" val="91878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laceholder 1"/>
          <p:cNvSpPr txBox="1">
            <a:spLocks/>
          </p:cNvSpPr>
          <p:nvPr/>
        </p:nvSpPr>
        <p:spPr>
          <a:xfrm>
            <a:off x="172617" y="5240"/>
            <a:ext cx="7503799" cy="825217"/>
          </a:xfrm>
          <a:prstGeom prst="rect">
            <a:avLst/>
          </a:prstGeom>
        </p:spPr>
        <p:txBody>
          <a:bodyPr vert="horz" lIns="91440" tIns="45720" rIns="91440" bIns="45720" rtlCol="0" anchor="ctr">
            <a:norm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Governance</a:t>
            </a:r>
          </a:p>
        </p:txBody>
      </p:sp>
      <p:sp>
        <p:nvSpPr>
          <p:cNvPr id="6" name="Rounded Rectangle 3">
            <a:extLst>
              <a:ext uri="{FF2B5EF4-FFF2-40B4-BE49-F238E27FC236}">
                <a16:creationId xmlns:a16="http://schemas.microsoft.com/office/drawing/2014/main" id="{49D92AD2-0A80-4ED3-AA53-D11009B19123}"/>
              </a:ext>
            </a:extLst>
          </p:cNvPr>
          <p:cNvSpPr/>
          <p:nvPr/>
        </p:nvSpPr>
        <p:spPr>
          <a:xfrm>
            <a:off x="4470219" y="1281790"/>
            <a:ext cx="2994068" cy="2822411"/>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233309" indent="-233309" defTabSz="397354">
              <a:spcAft>
                <a:spcPts val="1633"/>
              </a:spcAft>
              <a:buClr>
                <a:srgbClr val="00B0F0"/>
              </a:buClr>
              <a:buFont typeface="Arial" panose="020B0604020202020204" pitchFamily="34" charset="0"/>
              <a:buChar char="•"/>
            </a:pPr>
            <a:r>
              <a:rPr lang="en-GB" sz="1600" dirty="0">
                <a:solidFill>
                  <a:schemeClr val="tx1">
                    <a:lumMod val="50000"/>
                  </a:schemeClr>
                </a:solidFill>
                <a:latin typeface="Calibri"/>
              </a:rPr>
              <a:t>Master trust authorised by</a:t>
            </a:r>
            <a:br>
              <a:rPr lang="en-GB" sz="1600" dirty="0">
                <a:solidFill>
                  <a:schemeClr val="tx1">
                    <a:lumMod val="50000"/>
                  </a:schemeClr>
                </a:solidFill>
                <a:latin typeface="Calibri"/>
              </a:rPr>
            </a:br>
            <a:r>
              <a:rPr lang="en-GB" sz="1600" dirty="0">
                <a:solidFill>
                  <a:schemeClr val="tx1">
                    <a:lumMod val="50000"/>
                  </a:schemeClr>
                </a:solidFill>
                <a:latin typeface="Calibri"/>
              </a:rPr>
              <a:t>The Pensions Regulator.</a:t>
            </a:r>
          </a:p>
          <a:p>
            <a:pPr marL="233309" indent="-233309" defTabSz="397354">
              <a:spcAft>
                <a:spcPts val="1633"/>
              </a:spcAft>
              <a:buClr>
                <a:srgbClr val="00B0F0"/>
              </a:buClr>
              <a:buFont typeface="Arial" panose="020B0604020202020204" pitchFamily="34" charset="0"/>
              <a:buChar char="•"/>
            </a:pPr>
            <a:r>
              <a:rPr lang="en-GB" sz="1600" dirty="0">
                <a:solidFill>
                  <a:schemeClr val="tx1">
                    <a:lumMod val="50000"/>
                  </a:schemeClr>
                </a:solidFill>
                <a:latin typeface="Calibri"/>
              </a:rPr>
              <a:t>Run by an independent trustee.</a:t>
            </a:r>
          </a:p>
          <a:p>
            <a:pPr marL="233309" indent="-233309" defTabSz="397354">
              <a:spcAft>
                <a:spcPts val="1633"/>
              </a:spcAft>
              <a:buClr>
                <a:srgbClr val="00B0F0"/>
              </a:buClr>
              <a:buFont typeface="Arial" panose="020B0604020202020204" pitchFamily="34" charset="0"/>
              <a:buChar char="•"/>
            </a:pPr>
            <a:r>
              <a:rPr lang="en-GB" sz="1600" dirty="0">
                <a:solidFill>
                  <a:schemeClr val="tx1">
                    <a:lumMod val="50000"/>
                  </a:schemeClr>
                </a:solidFill>
                <a:latin typeface="Calibri"/>
              </a:rPr>
              <a:t>Legally bound to act in the </a:t>
            </a:r>
            <a:br>
              <a:rPr lang="en-GB" sz="1600" dirty="0">
                <a:solidFill>
                  <a:schemeClr val="tx1">
                    <a:lumMod val="50000"/>
                  </a:schemeClr>
                </a:solidFill>
                <a:latin typeface="Calibri"/>
              </a:rPr>
            </a:br>
            <a:r>
              <a:rPr lang="en-GB" sz="1600" dirty="0">
                <a:solidFill>
                  <a:schemeClr val="tx1">
                    <a:lumMod val="50000"/>
                  </a:schemeClr>
                </a:solidFill>
                <a:latin typeface="Calibri"/>
              </a:rPr>
              <a:t>best interests of members.</a:t>
            </a:r>
          </a:p>
          <a:p>
            <a:pPr marL="233309" indent="-233309" defTabSz="397354">
              <a:spcAft>
                <a:spcPts val="1633"/>
              </a:spcAft>
              <a:buClr>
                <a:srgbClr val="00B0F0"/>
              </a:buClr>
              <a:buFont typeface="Arial" panose="020B0604020202020204" pitchFamily="34" charset="0"/>
              <a:buChar char="•"/>
            </a:pPr>
            <a:r>
              <a:rPr lang="en-GB" sz="1600" dirty="0">
                <a:solidFill>
                  <a:schemeClr val="tx1">
                    <a:lumMod val="50000"/>
                  </a:schemeClr>
                </a:solidFill>
                <a:latin typeface="Calibri"/>
              </a:rPr>
              <a:t>Professional experienced</a:t>
            </a:r>
            <a:br>
              <a:rPr lang="en-GB" sz="1600" dirty="0">
                <a:solidFill>
                  <a:schemeClr val="tx1">
                    <a:lumMod val="50000"/>
                  </a:schemeClr>
                </a:solidFill>
                <a:latin typeface="Calibri"/>
              </a:rPr>
            </a:br>
            <a:r>
              <a:rPr lang="en-GB" sz="1600" dirty="0">
                <a:solidFill>
                  <a:schemeClr val="tx1">
                    <a:lumMod val="50000"/>
                  </a:schemeClr>
                </a:solidFill>
                <a:latin typeface="Calibri"/>
              </a:rPr>
              <a:t>trustee directors.</a:t>
            </a:r>
          </a:p>
          <a:p>
            <a:pPr marL="233309" indent="-233309" defTabSz="397354">
              <a:spcAft>
                <a:spcPts val="1633"/>
              </a:spcAft>
              <a:buClr>
                <a:srgbClr val="00B0F0"/>
              </a:buClr>
              <a:buFont typeface="Arial" panose="020B0604020202020204" pitchFamily="34" charset="0"/>
              <a:buChar char="•"/>
            </a:pPr>
            <a:r>
              <a:rPr lang="en-GB" sz="1600" dirty="0">
                <a:solidFill>
                  <a:schemeClr val="tx1">
                    <a:lumMod val="50000"/>
                  </a:schemeClr>
                </a:solidFill>
                <a:latin typeface="Calibri"/>
              </a:rPr>
              <a:t>Security of members’ assets.</a:t>
            </a:r>
          </a:p>
          <a:p>
            <a:pPr marL="233309" indent="-233309" defTabSz="397354">
              <a:spcAft>
                <a:spcPts val="816"/>
              </a:spcAft>
              <a:buClr>
                <a:srgbClr val="00B0F0"/>
              </a:buClr>
              <a:buFont typeface="Arial" panose="020B0604020202020204" pitchFamily="34" charset="0"/>
              <a:buChar char="•"/>
            </a:pPr>
            <a:endParaRPr lang="en-GB" sz="1600" dirty="0">
              <a:solidFill>
                <a:schemeClr val="tx1">
                  <a:lumMod val="50000"/>
                </a:schemeClr>
              </a:solidFill>
              <a:latin typeface="Calibri"/>
            </a:endParaRPr>
          </a:p>
        </p:txBody>
      </p:sp>
      <p:pic>
        <p:nvPicPr>
          <p:cNvPr id="7" name="Picture 6" descr="A close up of a sign&#10;&#10;Description automatically generated">
            <a:extLst>
              <a:ext uri="{FF2B5EF4-FFF2-40B4-BE49-F238E27FC236}">
                <a16:creationId xmlns:a16="http://schemas.microsoft.com/office/drawing/2014/main" id="{88C41BBD-B6EC-4018-A99F-15C961A410A5}"/>
              </a:ext>
            </a:extLst>
          </p:cNvPr>
          <p:cNvPicPr>
            <a:picLocks noChangeAspect="1"/>
          </p:cNvPicPr>
          <p:nvPr/>
        </p:nvPicPr>
        <p:blipFill>
          <a:blip r:embed="rId3"/>
          <a:stretch>
            <a:fillRect/>
          </a:stretch>
        </p:blipFill>
        <p:spPr>
          <a:xfrm rot="20895264">
            <a:off x="752904" y="1256432"/>
            <a:ext cx="3083827" cy="3083827"/>
          </a:xfrm>
          <a:prstGeom prst="rect">
            <a:avLst/>
          </a:prstGeom>
        </p:spPr>
      </p:pic>
      <p:sp>
        <p:nvSpPr>
          <p:cNvPr id="5" name="Holder 4">
            <a:extLst>
              <a:ext uri="{FF2B5EF4-FFF2-40B4-BE49-F238E27FC236}">
                <a16:creationId xmlns:a16="http://schemas.microsoft.com/office/drawing/2014/main" id="{53A70966-BEAE-E44F-B6AC-426050A5D142}"/>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941485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laceholder 1"/>
          <p:cNvSpPr txBox="1">
            <a:spLocks/>
          </p:cNvSpPr>
          <p:nvPr/>
        </p:nvSpPr>
        <p:spPr>
          <a:xfrm>
            <a:off x="195030" y="257328"/>
            <a:ext cx="7503799" cy="825217"/>
          </a:xfrm>
          <a:prstGeom prst="rect">
            <a:avLst/>
          </a:prstGeom>
        </p:spPr>
        <p:txBody>
          <a:bodyPr vert="horz" lIns="91440" tIns="45720" rIns="91440" bIns="45720"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3400" dirty="0">
                <a:solidFill>
                  <a:srgbClr val="7F8084"/>
                </a:solidFill>
              </a:rPr>
              <a:t>What is auto-enrolment?</a:t>
            </a:r>
            <a:br>
              <a:rPr lang="en-US" sz="3400" dirty="0">
                <a:solidFill>
                  <a:srgbClr val="7F8084"/>
                </a:solidFill>
              </a:rPr>
            </a:br>
            <a:endParaRPr lang="en-US" sz="3400" dirty="0">
              <a:solidFill>
                <a:srgbClr val="7F8084"/>
              </a:solidFill>
            </a:endParaRPr>
          </a:p>
        </p:txBody>
      </p:sp>
      <p:pic>
        <p:nvPicPr>
          <p:cNvPr id="4" name="Content Placeholder 3" descr="126_Thought_Cloud_A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584712"/>
            <a:ext cx="9050694" cy="3224884"/>
          </a:xfrm>
          <a:prstGeom prst="rect">
            <a:avLst/>
          </a:prstGeom>
        </p:spPr>
      </p:pic>
      <p:sp>
        <p:nvSpPr>
          <p:cNvPr id="5" name="Holder 4">
            <a:extLst>
              <a:ext uri="{FF2B5EF4-FFF2-40B4-BE49-F238E27FC236}">
                <a16:creationId xmlns:a16="http://schemas.microsoft.com/office/drawing/2014/main" id="{72B17D09-14E1-1F4C-9E84-13B770F7C9B0}"/>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333153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ammerEleme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47644" y="1105372"/>
            <a:ext cx="2541027" cy="2541027"/>
          </a:xfrm>
          <a:prstGeom prst="rect">
            <a:avLst/>
          </a:prstGeom>
        </p:spPr>
      </p:pic>
      <p:sp>
        <p:nvSpPr>
          <p:cNvPr id="3" name="TextBox 2"/>
          <p:cNvSpPr txBox="1"/>
          <p:nvPr/>
        </p:nvSpPr>
        <p:spPr>
          <a:xfrm>
            <a:off x="1212169" y="857127"/>
            <a:ext cx="4579581" cy="738664"/>
          </a:xfrm>
          <a:prstGeom prst="rect">
            <a:avLst/>
          </a:prstGeom>
          <a:noFill/>
        </p:spPr>
        <p:txBody>
          <a:bodyPr wrap="square" lIns="0" tIns="0" rIns="0" bIns="0" rtlCol="0">
            <a:spAutoFit/>
          </a:bodyPr>
          <a:lstStyle/>
          <a:p>
            <a:pPr>
              <a:buClr>
                <a:schemeClr val="bg2"/>
              </a:buClr>
            </a:pPr>
            <a:r>
              <a:rPr lang="en-GB" sz="2400" dirty="0">
                <a:solidFill>
                  <a:schemeClr val="tx1">
                    <a:lumMod val="50000"/>
                  </a:schemeClr>
                </a:solidFill>
              </a:rPr>
              <a:t>By law, all employers are required to offer a workplace pension scheme</a:t>
            </a:r>
            <a:endParaRPr lang="en-GB" sz="2400" u="sng" dirty="0">
              <a:solidFill>
                <a:schemeClr val="tx1">
                  <a:lumMod val="50000"/>
                </a:schemeClr>
              </a:solidFill>
            </a:endParaRPr>
          </a:p>
        </p:txBody>
      </p:sp>
      <p:sp>
        <p:nvSpPr>
          <p:cNvPr id="4" name="TextBox 3"/>
          <p:cNvSpPr txBox="1"/>
          <p:nvPr/>
        </p:nvSpPr>
        <p:spPr>
          <a:xfrm>
            <a:off x="1238824" y="1762711"/>
            <a:ext cx="4579581" cy="1107996"/>
          </a:xfrm>
          <a:prstGeom prst="rect">
            <a:avLst/>
          </a:prstGeom>
          <a:noFill/>
        </p:spPr>
        <p:txBody>
          <a:bodyPr wrap="square" lIns="0" tIns="0" rIns="0" bIns="0" rtlCol="0">
            <a:spAutoFit/>
          </a:bodyPr>
          <a:lstStyle/>
          <a:p>
            <a:pPr>
              <a:buClr>
                <a:schemeClr val="bg2"/>
              </a:buClr>
            </a:pPr>
            <a:r>
              <a:rPr lang="en-GB" sz="2400" b="1" dirty="0">
                <a:solidFill>
                  <a:schemeClr val="tx1">
                    <a:lumMod val="50000"/>
                  </a:schemeClr>
                </a:solidFill>
              </a:rPr>
              <a:t>All</a:t>
            </a:r>
            <a:r>
              <a:rPr lang="en-GB" sz="2400" dirty="0">
                <a:solidFill>
                  <a:schemeClr val="tx1">
                    <a:lumMod val="50000"/>
                  </a:schemeClr>
                </a:solidFill>
              </a:rPr>
              <a:t> eligible employees will be auto-enrolled to help save for their retirement</a:t>
            </a:r>
            <a:endParaRPr lang="en-GB" sz="2400" u="sng" dirty="0">
              <a:solidFill>
                <a:schemeClr val="tx1">
                  <a:lumMod val="50000"/>
                </a:schemeClr>
              </a:solidFill>
            </a:endParaRPr>
          </a:p>
        </p:txBody>
      </p:sp>
      <p:pic>
        <p:nvPicPr>
          <p:cNvPr id="8" name="Picture 7" descr="HammerBas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23130" y="2735027"/>
            <a:ext cx="833054" cy="27213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17899" y="1994495"/>
            <a:ext cx="314837" cy="313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Group 14"/>
          <p:cNvGrpSpPr/>
          <p:nvPr/>
        </p:nvGrpSpPr>
        <p:grpSpPr>
          <a:xfrm>
            <a:off x="7425018" y="1993393"/>
            <a:ext cx="315319" cy="315319"/>
            <a:chOff x="8712180" y="1119258"/>
            <a:chExt cx="315319" cy="315319"/>
          </a:xfrm>
        </p:grpSpPr>
        <p:sp>
          <p:nvSpPr>
            <p:cNvPr id="16" name="Oval 15"/>
            <p:cNvSpPr/>
            <p:nvPr/>
          </p:nvSpPr>
          <p:spPr>
            <a:xfrm>
              <a:off x="8712180" y="1119258"/>
              <a:ext cx="315319" cy="315319"/>
            </a:xfrm>
            <a:prstGeom prst="ellipse">
              <a:avLst/>
            </a:prstGeom>
            <a:solidFill>
              <a:srgbClr val="00B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Oval 16"/>
            <p:cNvSpPr/>
            <p:nvPr/>
          </p:nvSpPr>
          <p:spPr>
            <a:xfrm>
              <a:off x="8752409" y="1148391"/>
              <a:ext cx="220140" cy="2326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17789" y="2008696"/>
            <a:ext cx="314837" cy="313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 name="Group 20"/>
          <p:cNvGrpSpPr/>
          <p:nvPr/>
        </p:nvGrpSpPr>
        <p:grpSpPr>
          <a:xfrm>
            <a:off x="7424908" y="2007594"/>
            <a:ext cx="315319" cy="315319"/>
            <a:chOff x="8712180" y="1119258"/>
            <a:chExt cx="315319" cy="315319"/>
          </a:xfrm>
        </p:grpSpPr>
        <p:sp>
          <p:nvSpPr>
            <p:cNvPr id="22" name="Oval 21"/>
            <p:cNvSpPr/>
            <p:nvPr/>
          </p:nvSpPr>
          <p:spPr>
            <a:xfrm>
              <a:off x="8712180" y="1119258"/>
              <a:ext cx="315319" cy="315319"/>
            </a:xfrm>
            <a:prstGeom prst="ellipse">
              <a:avLst/>
            </a:prstGeom>
            <a:solidFill>
              <a:srgbClr val="00B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Oval 22"/>
            <p:cNvSpPr/>
            <p:nvPr/>
          </p:nvSpPr>
          <p:spPr>
            <a:xfrm>
              <a:off x="8752409" y="1148391"/>
              <a:ext cx="220140" cy="2326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4" name="Picture 1"/>
          <p:cNvPicPr>
            <a:picLocks noChangeAspect="1" noChangeArrowheads="1"/>
          </p:cNvPicPr>
          <p:nvPr/>
        </p:nvPicPr>
        <p:blipFill>
          <a:blip r:embed="rId6" cstate="print"/>
          <a:srcRect/>
          <a:stretch>
            <a:fillRect/>
          </a:stretch>
        </p:blipFill>
        <p:spPr bwMode="auto">
          <a:xfrm>
            <a:off x="7354192" y="1966910"/>
            <a:ext cx="928311" cy="795600"/>
          </a:xfrm>
          <a:prstGeom prst="rect">
            <a:avLst/>
          </a:prstGeom>
          <a:noFill/>
          <a:ln w="9525">
            <a:noFill/>
            <a:miter lim="800000"/>
            <a:headEnd/>
            <a:tailEnd/>
          </a:ln>
          <a:effectLst/>
        </p:spPr>
      </p:pic>
      <p:pic>
        <p:nvPicPr>
          <p:cNvPr id="25" name="Picture 24" descr="01_ekement.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320805" y="3186005"/>
            <a:ext cx="762520" cy="369292"/>
          </a:xfrm>
          <a:prstGeom prst="rect">
            <a:avLst/>
          </a:prstGeom>
        </p:spPr>
      </p:pic>
      <p:pic>
        <p:nvPicPr>
          <p:cNvPr id="26" name="Picture 25" descr="02_element.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320805" y="2996369"/>
            <a:ext cx="704391" cy="198323"/>
          </a:xfrm>
          <a:prstGeom prst="rect">
            <a:avLst/>
          </a:prstGeom>
        </p:spPr>
      </p:pic>
      <p:pic>
        <p:nvPicPr>
          <p:cNvPr id="27" name="Picture 26" descr="03_element.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320805" y="1514211"/>
            <a:ext cx="225679" cy="1490845"/>
          </a:xfrm>
          <a:prstGeom prst="rect">
            <a:avLst/>
          </a:prstGeom>
        </p:spPr>
      </p:pic>
      <p:pic>
        <p:nvPicPr>
          <p:cNvPr id="28" name="Picture 27" descr="04_element.png"/>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537796" y="1514211"/>
            <a:ext cx="2239689" cy="218840"/>
          </a:xfrm>
          <a:prstGeom prst="rect">
            <a:avLst/>
          </a:prstGeom>
        </p:spPr>
      </p:pic>
      <p:pic>
        <p:nvPicPr>
          <p:cNvPr id="29" name="Picture 28" descr="06_element.png"/>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6771568" y="2996369"/>
            <a:ext cx="1795765" cy="201166"/>
          </a:xfrm>
          <a:prstGeom prst="rect">
            <a:avLst/>
          </a:prstGeom>
        </p:spPr>
      </p:pic>
      <p:pic>
        <p:nvPicPr>
          <p:cNvPr id="30" name="Picture 29" descr="05_element.png"/>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8560983" y="1729446"/>
            <a:ext cx="216502" cy="1477614"/>
          </a:xfrm>
          <a:prstGeom prst="rect">
            <a:avLst/>
          </a:prstGeom>
        </p:spPr>
      </p:pic>
      <p:pic>
        <p:nvPicPr>
          <p:cNvPr id="32" name="Picture 5"/>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5933821" y="3423327"/>
            <a:ext cx="471423" cy="1063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 name="TextBox 30">
            <a:extLst>
              <a:ext uri="{FF2B5EF4-FFF2-40B4-BE49-F238E27FC236}">
                <a16:creationId xmlns:a16="http://schemas.microsoft.com/office/drawing/2014/main" id="{C91DBC19-5C5A-4FCC-810E-6CEB2D9EAEA3}"/>
              </a:ext>
            </a:extLst>
          </p:cNvPr>
          <p:cNvSpPr txBox="1"/>
          <p:nvPr/>
        </p:nvSpPr>
        <p:spPr>
          <a:xfrm>
            <a:off x="1238824" y="3030378"/>
            <a:ext cx="4579581" cy="1107996"/>
          </a:xfrm>
          <a:prstGeom prst="rect">
            <a:avLst/>
          </a:prstGeom>
          <a:noFill/>
        </p:spPr>
        <p:txBody>
          <a:bodyPr wrap="square" lIns="0" tIns="0" rIns="0" bIns="0" rtlCol="0">
            <a:spAutoFit/>
          </a:bodyPr>
          <a:lstStyle/>
          <a:p>
            <a:pPr>
              <a:buClr>
                <a:schemeClr val="bg2"/>
              </a:buClr>
            </a:pPr>
            <a:r>
              <a:rPr lang="en-GB" sz="2400" b="1" dirty="0">
                <a:solidFill>
                  <a:schemeClr val="tx1">
                    <a:lumMod val="50000"/>
                  </a:schemeClr>
                </a:solidFill>
              </a:rPr>
              <a:t>All</a:t>
            </a:r>
            <a:r>
              <a:rPr lang="en-GB" sz="2400" dirty="0">
                <a:solidFill>
                  <a:schemeClr val="tx1">
                    <a:lumMod val="50000"/>
                  </a:schemeClr>
                </a:solidFill>
              </a:rPr>
              <a:t> employers are required to pay a minimum level of contribution in respect of their workers</a:t>
            </a:r>
            <a:endParaRPr lang="en-GB" sz="2400" u="sng" dirty="0">
              <a:solidFill>
                <a:schemeClr val="tx1">
                  <a:lumMod val="50000"/>
                </a:schemeClr>
              </a:solidFill>
            </a:endParaRPr>
          </a:p>
        </p:txBody>
      </p:sp>
      <p:pic>
        <p:nvPicPr>
          <p:cNvPr id="34" name="Picture 33" descr="A picture containing drawing&#10;&#10;Description automatically generated">
            <a:extLst>
              <a:ext uri="{FF2B5EF4-FFF2-40B4-BE49-F238E27FC236}">
                <a16:creationId xmlns:a16="http://schemas.microsoft.com/office/drawing/2014/main" id="{4CDC58C9-6F3C-094C-A84B-AC235A95613D}"/>
              </a:ext>
            </a:extLst>
          </p:cNvPr>
          <p:cNvPicPr>
            <a:picLocks noChangeAspect="1"/>
          </p:cNvPicPr>
          <p:nvPr/>
        </p:nvPicPr>
        <p:blipFill>
          <a:blip r:embed="rId14"/>
          <a:stretch>
            <a:fillRect/>
          </a:stretch>
        </p:blipFill>
        <p:spPr>
          <a:xfrm>
            <a:off x="678769" y="850885"/>
            <a:ext cx="433391" cy="433391"/>
          </a:xfrm>
          <a:prstGeom prst="rect">
            <a:avLst/>
          </a:prstGeom>
        </p:spPr>
      </p:pic>
      <p:pic>
        <p:nvPicPr>
          <p:cNvPr id="36" name="Picture 35" descr="A picture containing drawing&#10;&#10;Description automatically generated">
            <a:extLst>
              <a:ext uri="{FF2B5EF4-FFF2-40B4-BE49-F238E27FC236}">
                <a16:creationId xmlns:a16="http://schemas.microsoft.com/office/drawing/2014/main" id="{13BDECC6-E9EF-C046-A22E-505FFA4139DB}"/>
              </a:ext>
            </a:extLst>
          </p:cNvPr>
          <p:cNvPicPr>
            <a:picLocks noChangeAspect="1"/>
          </p:cNvPicPr>
          <p:nvPr/>
        </p:nvPicPr>
        <p:blipFill>
          <a:blip r:embed="rId14"/>
          <a:stretch>
            <a:fillRect/>
          </a:stretch>
        </p:blipFill>
        <p:spPr>
          <a:xfrm>
            <a:off x="678769" y="1750064"/>
            <a:ext cx="433391" cy="433391"/>
          </a:xfrm>
          <a:prstGeom prst="rect">
            <a:avLst/>
          </a:prstGeom>
        </p:spPr>
      </p:pic>
      <p:pic>
        <p:nvPicPr>
          <p:cNvPr id="38" name="Picture 37" descr="A picture containing drawing&#10;&#10;Description automatically generated">
            <a:extLst>
              <a:ext uri="{FF2B5EF4-FFF2-40B4-BE49-F238E27FC236}">
                <a16:creationId xmlns:a16="http://schemas.microsoft.com/office/drawing/2014/main" id="{99605A8D-0017-9E41-8B55-223E9EE00291}"/>
              </a:ext>
            </a:extLst>
          </p:cNvPr>
          <p:cNvPicPr>
            <a:picLocks noChangeAspect="1"/>
          </p:cNvPicPr>
          <p:nvPr/>
        </p:nvPicPr>
        <p:blipFill>
          <a:blip r:embed="rId14"/>
          <a:stretch>
            <a:fillRect/>
          </a:stretch>
        </p:blipFill>
        <p:spPr>
          <a:xfrm>
            <a:off x="678769" y="2997412"/>
            <a:ext cx="433391" cy="433391"/>
          </a:xfrm>
          <a:prstGeom prst="rect">
            <a:avLst/>
          </a:prstGeom>
        </p:spPr>
      </p:pic>
      <p:sp>
        <p:nvSpPr>
          <p:cNvPr id="33" name="Holder 4">
            <a:extLst>
              <a:ext uri="{FF2B5EF4-FFF2-40B4-BE49-F238E27FC236}">
                <a16:creationId xmlns:a16="http://schemas.microsoft.com/office/drawing/2014/main" id="{16268CA4-87B0-4641-9385-A565884BF08F}"/>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2321374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00"/>
                                        <p:tgtEl>
                                          <p:spTgt spid="25"/>
                                        </p:tgtEl>
                                      </p:cBhvr>
                                    </p:animEffect>
                                  </p:childTnLst>
                                </p:cTn>
                              </p:par>
                            </p:childTnLst>
                          </p:cTn>
                        </p:par>
                        <p:par>
                          <p:cTn id="13" fill="hold">
                            <p:stCondLst>
                              <p:cond delay="700"/>
                            </p:stCondLst>
                            <p:childTnLst>
                              <p:par>
                                <p:cTn id="14" presetID="22" presetClass="entr" presetSubtype="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right)">
                                      <p:cBhvr>
                                        <p:cTn id="16" dur="200"/>
                                        <p:tgtEl>
                                          <p:spTgt spid="26"/>
                                        </p:tgtEl>
                                      </p:cBhvr>
                                    </p:animEffect>
                                  </p:childTnLst>
                                </p:cTn>
                              </p:par>
                            </p:childTnLst>
                          </p:cTn>
                        </p:par>
                        <p:par>
                          <p:cTn id="17" fill="hold">
                            <p:stCondLst>
                              <p:cond delay="900"/>
                            </p:stCondLst>
                            <p:childTnLst>
                              <p:par>
                                <p:cTn id="18" presetID="22" presetClass="entr" presetSubtype="4"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200"/>
                                        <p:tgtEl>
                                          <p:spTgt spid="27"/>
                                        </p:tgtEl>
                                      </p:cBhvr>
                                    </p:animEffect>
                                  </p:childTnLst>
                                </p:cTn>
                              </p:par>
                            </p:childTnLst>
                          </p:cTn>
                        </p:par>
                        <p:par>
                          <p:cTn id="21" fill="hold">
                            <p:stCondLst>
                              <p:cond delay="11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200"/>
                                        <p:tgtEl>
                                          <p:spTgt spid="28"/>
                                        </p:tgtEl>
                                      </p:cBhvr>
                                    </p:animEffect>
                                  </p:childTnLst>
                                </p:cTn>
                              </p:par>
                            </p:childTnLst>
                          </p:cTn>
                        </p:par>
                        <p:par>
                          <p:cTn id="25" fill="hold">
                            <p:stCondLst>
                              <p:cond delay="1300"/>
                            </p:stCondLst>
                            <p:childTnLst>
                              <p:par>
                                <p:cTn id="26" presetID="22" presetClass="entr" presetSubtype="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200"/>
                                        <p:tgtEl>
                                          <p:spTgt spid="30"/>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right)">
                                      <p:cBhvr>
                                        <p:cTn id="32" dur="200"/>
                                        <p:tgtEl>
                                          <p:spTgt spid="2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ppt_x</p:attrName>
                                        </p:attrNameLst>
                                      </p:cBhvr>
                                      <p:tavLst>
                                        <p:tav tm="0">
                                          <p:val>
                                            <p:strVal val="#ppt_x+#ppt_w*1.125000"/>
                                          </p:val>
                                        </p:tav>
                                        <p:tav tm="100000">
                                          <p:val>
                                            <p:strVal val="#ppt_x"/>
                                          </p:val>
                                        </p:tav>
                                      </p:tavLst>
                                    </p:anim>
                                    <p:animEffect transition="in" filter="wipe(left)">
                                      <p:cBhvr>
                                        <p:cTn id="40" dur="500"/>
                                        <p:tgtEl>
                                          <p:spTgt spid="2"/>
                                        </p:tgtEl>
                                      </p:cBhvr>
                                    </p:animEffect>
                                  </p:childTnLst>
                                </p:cTn>
                              </p:par>
                              <p:par>
                                <p:cTn id="41" presetID="55"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strVal val="#ppt_w*0.70"/>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8" presetClass="emph" presetSubtype="0" fill="remove" nodeType="afterEffect">
                                  <p:stCondLst>
                                    <p:cond delay="0"/>
                                  </p:stCondLst>
                                  <p:childTnLst>
                                    <p:animRot by="5400000">
                                      <p:cBhvr>
                                        <p:cTn id="48" dur="200" fill="hold"/>
                                        <p:tgtEl>
                                          <p:spTgt spid="2"/>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2"/>
                                        </p:tgtEl>
                                      </p:cBhvr>
                                    </p:animEffect>
                                    <p:set>
                                      <p:cBhvr>
                                        <p:cTn id="56" dur="1" fill="hold">
                                          <p:stCondLst>
                                            <p:cond delay="499"/>
                                          </p:stCondLst>
                                        </p:cTn>
                                        <p:tgtEl>
                                          <p:spTgt spid="2"/>
                                        </p:tgtEl>
                                        <p:attrNameLst>
                                          <p:attrName>style.visibility</p:attrName>
                                        </p:attrNameLst>
                                      </p:cBhvr>
                                      <p:to>
                                        <p:strVal val="hidden"/>
                                      </p:to>
                                    </p:set>
                                  </p:childTnLst>
                                </p:cTn>
                              </p:par>
                              <p:par>
                                <p:cTn id="57" presetID="22" presetClass="entr" presetSubtype="8"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par>
                                <p:cTn id="60" presetID="10" presetClass="entr" presetSubtype="0"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par>
                          <p:cTn id="63" fill="hold">
                            <p:stCondLst>
                              <p:cond delay="500"/>
                            </p:stCondLst>
                            <p:childTnLst>
                              <p:par>
                                <p:cTn id="64" presetID="2" presetClass="entr" presetSubtype="1" repeatCount="200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250" fill="hold"/>
                                        <p:tgtEl>
                                          <p:spTgt spid="14"/>
                                        </p:tgtEl>
                                        <p:attrNameLst>
                                          <p:attrName>ppt_x</p:attrName>
                                        </p:attrNameLst>
                                      </p:cBhvr>
                                      <p:tavLst>
                                        <p:tav tm="0">
                                          <p:val>
                                            <p:strVal val="#ppt_x"/>
                                          </p:val>
                                        </p:tav>
                                        <p:tav tm="100000">
                                          <p:val>
                                            <p:strVal val="#ppt_x"/>
                                          </p:val>
                                        </p:tav>
                                      </p:tavLst>
                                    </p:anim>
                                    <p:anim calcmode="lin" valueType="num">
                                      <p:cBhvr additive="base">
                                        <p:cTn id="67" dur="250" fill="hold"/>
                                        <p:tgtEl>
                                          <p:spTgt spid="14"/>
                                        </p:tgtEl>
                                        <p:attrNameLst>
                                          <p:attrName>ppt_y</p:attrName>
                                        </p:attrNameLst>
                                      </p:cBhvr>
                                      <p:tavLst>
                                        <p:tav tm="0">
                                          <p:val>
                                            <p:strVal val="0-#ppt_h/2"/>
                                          </p:val>
                                        </p:tav>
                                        <p:tav tm="100000">
                                          <p:val>
                                            <p:strVal val="#ppt_y"/>
                                          </p:val>
                                        </p:tav>
                                      </p:tavLst>
                                    </p:anim>
                                  </p:childTnLst>
                                </p:cTn>
                              </p:par>
                            </p:childTnLst>
                          </p:cTn>
                        </p:par>
                        <p:par>
                          <p:cTn id="68" fill="hold">
                            <p:stCondLst>
                              <p:cond delay="1000"/>
                            </p:stCondLst>
                            <p:childTnLst>
                              <p:par>
                                <p:cTn id="69" presetID="1" presetClass="exit" presetSubtype="0" fill="hold" nodeType="afterEffect">
                                  <p:stCondLst>
                                    <p:cond delay="0"/>
                                  </p:stCondLst>
                                  <p:childTnLst>
                                    <p:set>
                                      <p:cBhvr>
                                        <p:cTn id="70" dur="1" fill="hold">
                                          <p:stCondLst>
                                            <p:cond delay="0"/>
                                          </p:stCondLst>
                                        </p:cTn>
                                        <p:tgtEl>
                                          <p:spTgt spid="14"/>
                                        </p:tgtEl>
                                        <p:attrNameLst>
                                          <p:attrName>style.visibility</p:attrName>
                                        </p:attrNameLst>
                                      </p:cBhvr>
                                      <p:to>
                                        <p:strVal val="hidden"/>
                                      </p:to>
                                    </p:set>
                                  </p:childTnLst>
                                </p:cTn>
                              </p:par>
                            </p:childTnLst>
                          </p:cTn>
                        </p:par>
                        <p:par>
                          <p:cTn id="71" fill="hold">
                            <p:stCondLst>
                              <p:cond delay="1000"/>
                            </p:stCondLst>
                            <p:childTnLst>
                              <p:par>
                                <p:cTn id="72" presetID="2" presetClass="entr" presetSubtype="1" repeatCount="200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250" fill="hold"/>
                                        <p:tgtEl>
                                          <p:spTgt spid="15"/>
                                        </p:tgtEl>
                                        <p:attrNameLst>
                                          <p:attrName>ppt_x</p:attrName>
                                        </p:attrNameLst>
                                      </p:cBhvr>
                                      <p:tavLst>
                                        <p:tav tm="0">
                                          <p:val>
                                            <p:strVal val="#ppt_x"/>
                                          </p:val>
                                        </p:tav>
                                        <p:tav tm="100000">
                                          <p:val>
                                            <p:strVal val="#ppt_x"/>
                                          </p:val>
                                        </p:tav>
                                      </p:tavLst>
                                    </p:anim>
                                    <p:anim calcmode="lin" valueType="num">
                                      <p:cBhvr additive="base">
                                        <p:cTn id="75" dur="250" fill="hold"/>
                                        <p:tgtEl>
                                          <p:spTgt spid="15"/>
                                        </p:tgtEl>
                                        <p:attrNameLst>
                                          <p:attrName>ppt_y</p:attrName>
                                        </p:attrNameLst>
                                      </p:cBhvr>
                                      <p:tavLst>
                                        <p:tav tm="0">
                                          <p:val>
                                            <p:strVal val="0-#ppt_h/2"/>
                                          </p:val>
                                        </p:tav>
                                        <p:tav tm="100000">
                                          <p:val>
                                            <p:strVal val="#ppt_y"/>
                                          </p:val>
                                        </p:tav>
                                      </p:tavLst>
                                    </p:anim>
                                  </p:childTnLst>
                                </p:cTn>
                              </p:par>
                            </p:childTnLst>
                          </p:cTn>
                        </p:par>
                        <p:par>
                          <p:cTn id="76" fill="hold">
                            <p:stCondLst>
                              <p:cond delay="1500"/>
                            </p:stCondLst>
                            <p:childTnLst>
                              <p:par>
                                <p:cTn id="77" presetID="1" presetClass="exit" presetSubtype="0" fill="hold" nodeType="afterEffect">
                                  <p:stCondLst>
                                    <p:cond delay="0"/>
                                  </p:stCondLst>
                                  <p:childTnLst>
                                    <p:set>
                                      <p:cBhvr>
                                        <p:cTn id="78" dur="1" fill="hold">
                                          <p:stCondLst>
                                            <p:cond delay="0"/>
                                          </p:stCondLst>
                                        </p:cTn>
                                        <p:tgtEl>
                                          <p:spTgt spid="15"/>
                                        </p:tgtEl>
                                        <p:attrNameLst>
                                          <p:attrName>style.visibility</p:attrName>
                                        </p:attrNameLst>
                                      </p:cBhvr>
                                      <p:to>
                                        <p:strVal val="hidden"/>
                                      </p:to>
                                    </p:set>
                                  </p:childTnLst>
                                </p:cTn>
                              </p:par>
                            </p:childTnLst>
                          </p:cTn>
                        </p:par>
                        <p:par>
                          <p:cTn id="79" fill="hold">
                            <p:stCondLst>
                              <p:cond delay="1500"/>
                            </p:stCondLst>
                            <p:childTnLst>
                              <p:par>
                                <p:cTn id="80" presetID="2" presetClass="entr" presetSubtype="1" repeatCount="2000" fill="hold"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250" fill="hold"/>
                                        <p:tgtEl>
                                          <p:spTgt spid="20"/>
                                        </p:tgtEl>
                                        <p:attrNameLst>
                                          <p:attrName>ppt_x</p:attrName>
                                        </p:attrNameLst>
                                      </p:cBhvr>
                                      <p:tavLst>
                                        <p:tav tm="0">
                                          <p:val>
                                            <p:strVal val="#ppt_x"/>
                                          </p:val>
                                        </p:tav>
                                        <p:tav tm="100000">
                                          <p:val>
                                            <p:strVal val="#ppt_x"/>
                                          </p:val>
                                        </p:tav>
                                      </p:tavLst>
                                    </p:anim>
                                    <p:anim calcmode="lin" valueType="num">
                                      <p:cBhvr additive="base">
                                        <p:cTn id="83" dur="250" fill="hold"/>
                                        <p:tgtEl>
                                          <p:spTgt spid="20"/>
                                        </p:tgtEl>
                                        <p:attrNameLst>
                                          <p:attrName>ppt_y</p:attrName>
                                        </p:attrNameLst>
                                      </p:cBhvr>
                                      <p:tavLst>
                                        <p:tav tm="0">
                                          <p:val>
                                            <p:strVal val="0-#ppt_h/2"/>
                                          </p:val>
                                        </p:tav>
                                        <p:tav tm="100000">
                                          <p:val>
                                            <p:strVal val="#ppt_y"/>
                                          </p:val>
                                        </p:tav>
                                      </p:tavLst>
                                    </p:anim>
                                  </p:childTnLst>
                                </p:cTn>
                              </p:par>
                            </p:childTnLst>
                          </p:cTn>
                        </p:par>
                        <p:par>
                          <p:cTn id="84" fill="hold">
                            <p:stCondLst>
                              <p:cond delay="2000"/>
                            </p:stCondLst>
                            <p:childTnLst>
                              <p:par>
                                <p:cTn id="85" presetID="1" presetClass="exit" presetSubtype="0" fill="hold" nodeType="afterEffect">
                                  <p:stCondLst>
                                    <p:cond delay="0"/>
                                  </p:stCondLst>
                                  <p:childTnLst>
                                    <p:set>
                                      <p:cBhvr>
                                        <p:cTn id="86" dur="1" fill="hold">
                                          <p:stCondLst>
                                            <p:cond delay="0"/>
                                          </p:stCondLst>
                                        </p:cTn>
                                        <p:tgtEl>
                                          <p:spTgt spid="20"/>
                                        </p:tgtEl>
                                        <p:attrNameLst>
                                          <p:attrName>style.visibility</p:attrName>
                                        </p:attrNameLst>
                                      </p:cBhvr>
                                      <p:to>
                                        <p:strVal val="hidden"/>
                                      </p:to>
                                    </p:set>
                                  </p:childTnLst>
                                </p:cTn>
                              </p:par>
                            </p:childTnLst>
                          </p:cTn>
                        </p:par>
                        <p:par>
                          <p:cTn id="87" fill="hold">
                            <p:stCondLst>
                              <p:cond delay="2000"/>
                            </p:stCondLst>
                            <p:childTnLst>
                              <p:par>
                                <p:cTn id="88" presetID="2" presetClass="entr" presetSubtype="1" repeatCount="2000" fill="hold"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250" fill="hold"/>
                                        <p:tgtEl>
                                          <p:spTgt spid="21"/>
                                        </p:tgtEl>
                                        <p:attrNameLst>
                                          <p:attrName>ppt_x</p:attrName>
                                        </p:attrNameLst>
                                      </p:cBhvr>
                                      <p:tavLst>
                                        <p:tav tm="0">
                                          <p:val>
                                            <p:strVal val="#ppt_x"/>
                                          </p:val>
                                        </p:tav>
                                        <p:tav tm="100000">
                                          <p:val>
                                            <p:strVal val="#ppt_x"/>
                                          </p:val>
                                        </p:tav>
                                      </p:tavLst>
                                    </p:anim>
                                    <p:anim calcmode="lin" valueType="num">
                                      <p:cBhvr additive="base">
                                        <p:cTn id="91" dur="250" fill="hold"/>
                                        <p:tgtEl>
                                          <p:spTgt spid="21"/>
                                        </p:tgtEl>
                                        <p:attrNameLst>
                                          <p:attrName>ppt_y</p:attrName>
                                        </p:attrNameLst>
                                      </p:cBhvr>
                                      <p:tavLst>
                                        <p:tav tm="0">
                                          <p:val>
                                            <p:strVal val="0-#ppt_h/2"/>
                                          </p:val>
                                        </p:tav>
                                        <p:tav tm="100000">
                                          <p:val>
                                            <p:strVal val="#ppt_y"/>
                                          </p:val>
                                        </p:tav>
                                      </p:tavLst>
                                    </p:anim>
                                  </p:childTnLst>
                                </p:cTn>
                              </p:par>
                            </p:childTnLst>
                          </p:cTn>
                        </p:par>
                        <p:par>
                          <p:cTn id="92" fill="hold">
                            <p:stCondLst>
                              <p:cond delay="2500"/>
                            </p:stCondLst>
                            <p:childTnLst>
                              <p:par>
                                <p:cTn id="93" presetID="1" presetClass="exit" presetSubtype="0" fill="hold" nodeType="afterEffect">
                                  <p:stCondLst>
                                    <p:cond delay="0"/>
                                  </p:stCondLst>
                                  <p:childTnLst>
                                    <p:set>
                                      <p:cBhvr>
                                        <p:cTn id="94" dur="1" fill="hold">
                                          <p:stCondLst>
                                            <p:cond delay="299"/>
                                          </p:stCondLst>
                                        </p:cTn>
                                        <p:tgtEl>
                                          <p:spTgt spid="21"/>
                                        </p:tgtEl>
                                        <p:attrNameLst>
                                          <p:attrName>style.visibility</p:attrName>
                                        </p:attrNameLst>
                                      </p:cBhvr>
                                      <p:to>
                                        <p:strVal val="hidden"/>
                                      </p:to>
                                    </p:set>
                                  </p:childTnLst>
                                </p:cTn>
                              </p:par>
                              <p:par>
                                <p:cTn id="95" presetID="6" presetClass="emph" presetSubtype="0" fill="hold" nodeType="withEffect">
                                  <p:stCondLst>
                                    <p:cond delay="0"/>
                                  </p:stCondLst>
                                  <p:childTnLst>
                                    <p:animScale>
                                      <p:cBhvr>
                                        <p:cTn id="96" dur="300" fill="hold"/>
                                        <p:tgtEl>
                                          <p:spTgt spid="24"/>
                                        </p:tgtEl>
                                      </p:cBhvr>
                                      <p:by x="150000" y="150000"/>
                                    </p:animScale>
                                  </p:childTnLst>
                                </p:cTn>
                              </p:par>
                              <p:par>
                                <p:cTn id="97" presetID="22" presetClass="entr" presetSubtype="8"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left)">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66D849-F1A2-984B-8A1C-2673D80B6FFD}"/>
              </a:ext>
            </a:extLst>
          </p:cNvPr>
          <p:cNvPicPr>
            <a:picLocks noChangeAspect="1"/>
          </p:cNvPicPr>
          <p:nvPr/>
        </p:nvPicPr>
        <p:blipFill>
          <a:blip r:embed="rId3"/>
          <a:srcRect/>
          <a:stretch/>
        </p:blipFill>
        <p:spPr>
          <a:xfrm rot="20600691">
            <a:off x="2326969" y="1566646"/>
            <a:ext cx="5080000" cy="2286000"/>
          </a:xfrm>
          <a:prstGeom prst="rect">
            <a:avLst/>
          </a:prstGeom>
        </p:spPr>
      </p:pic>
      <p:sp>
        <p:nvSpPr>
          <p:cNvPr id="2" name="Title Placeholder 1"/>
          <p:cNvSpPr txBox="1">
            <a:spLocks/>
          </p:cNvSpPr>
          <p:nvPr/>
        </p:nvSpPr>
        <p:spPr>
          <a:xfrm>
            <a:off x="195030" y="177073"/>
            <a:ext cx="7503799" cy="825217"/>
          </a:xfrm>
          <a:prstGeom prst="rect">
            <a:avLst/>
          </a:prstGeom>
        </p:spPr>
        <p:txBody>
          <a:bodyPr vert="horz" lIns="91440" tIns="45720" rIns="91440" bIns="45720" rtlCol="0" anchor="ctr">
            <a:normAutofit fontScale="85000" lnSpcReduction="20000"/>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US" sz="4000" dirty="0">
                <a:solidFill>
                  <a:srgbClr val="7F8084"/>
                </a:solidFill>
              </a:rPr>
              <a:t>The reality of the State Pension</a:t>
            </a:r>
            <a:br>
              <a:rPr lang="en-US" sz="3900" dirty="0">
                <a:solidFill>
                  <a:schemeClr val="tx1">
                    <a:lumMod val="50000"/>
                  </a:schemeClr>
                </a:solidFill>
              </a:rPr>
            </a:br>
            <a:r>
              <a:rPr lang="en-US" sz="2600" b="0" dirty="0">
                <a:solidFill>
                  <a:srgbClr val="00BBE4"/>
                </a:solidFill>
              </a:rPr>
              <a:t>2022/2023 tax year</a:t>
            </a:r>
            <a:endParaRPr lang="en-US" sz="2600" dirty="0">
              <a:solidFill>
                <a:srgbClr val="00BBE4"/>
              </a:solidFill>
            </a:endParaRPr>
          </a:p>
        </p:txBody>
      </p:sp>
      <p:sp>
        <p:nvSpPr>
          <p:cNvPr id="3" name="Content Placeholder 1"/>
          <p:cNvSpPr txBox="1">
            <a:spLocks/>
          </p:cNvSpPr>
          <p:nvPr/>
        </p:nvSpPr>
        <p:spPr>
          <a:xfrm>
            <a:off x="210583" y="1206910"/>
            <a:ext cx="8566945" cy="490282"/>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dirty="0">
                <a:solidFill>
                  <a:schemeClr val="tx1">
                    <a:lumMod val="50000"/>
                  </a:schemeClr>
                </a:solidFill>
              </a:rPr>
              <a:t>The State Pension for someone …</a:t>
            </a:r>
          </a:p>
        </p:txBody>
      </p:sp>
      <p:sp>
        <p:nvSpPr>
          <p:cNvPr id="4" name="Subtitle 1"/>
          <p:cNvSpPr txBox="1">
            <a:spLocks/>
          </p:cNvSpPr>
          <p:nvPr/>
        </p:nvSpPr>
        <p:spPr>
          <a:xfrm>
            <a:off x="290386" y="4800545"/>
            <a:ext cx="6956550" cy="138499"/>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dirty="0">
                <a:solidFill>
                  <a:srgbClr val="4A4A49"/>
                </a:solidFill>
                <a:latin typeface="+mj-lt"/>
              </a:rPr>
              <a:t>*</a:t>
            </a:r>
            <a:r>
              <a:rPr lang="en-GB" sz="900" dirty="0">
                <a:solidFill>
                  <a:srgbClr val="4A4A49"/>
                </a:solidFill>
                <a:latin typeface="+mj-lt"/>
              </a:rPr>
              <a:t>Example based on someone reaching state pension age on or after 6 April 2022 with a full National Insurance record. </a:t>
            </a:r>
            <a:endParaRPr lang="en-US" sz="900" dirty="0">
              <a:solidFill>
                <a:srgbClr val="4A4A49"/>
              </a:solidFill>
              <a:latin typeface="+mj-lt"/>
            </a:endParaRPr>
          </a:p>
        </p:txBody>
      </p:sp>
      <p:sp>
        <p:nvSpPr>
          <p:cNvPr id="11" name="Content Placeholder 1"/>
          <p:cNvSpPr txBox="1">
            <a:spLocks/>
          </p:cNvSpPr>
          <p:nvPr/>
        </p:nvSpPr>
        <p:spPr>
          <a:xfrm>
            <a:off x="5311633" y="3774545"/>
            <a:ext cx="3750775" cy="490282"/>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chemeClr val="tx1">
                    <a:lumMod val="50000"/>
                  </a:schemeClr>
                </a:solidFill>
              </a:rPr>
              <a:t>…is just £185.15</a:t>
            </a:r>
            <a:r>
              <a:rPr lang="en-GB" b="1" dirty="0">
                <a:solidFill>
                  <a:schemeClr val="tx1">
                    <a:lumMod val="50000"/>
                  </a:schemeClr>
                </a:solidFill>
              </a:rPr>
              <a:t> </a:t>
            </a:r>
            <a:r>
              <a:rPr lang="en-GB" dirty="0">
                <a:solidFill>
                  <a:schemeClr val="tx1">
                    <a:lumMod val="50000"/>
                  </a:schemeClr>
                </a:solidFill>
              </a:rPr>
              <a:t>per week*</a:t>
            </a:r>
          </a:p>
        </p:txBody>
      </p:sp>
      <p:sp>
        <p:nvSpPr>
          <p:cNvPr id="12" name="TextBox 11"/>
          <p:cNvSpPr txBox="1"/>
          <p:nvPr/>
        </p:nvSpPr>
        <p:spPr>
          <a:xfrm>
            <a:off x="9644005" y="5150918"/>
            <a:ext cx="184666" cy="369332"/>
          </a:xfrm>
          <a:prstGeom prst="rect">
            <a:avLst/>
          </a:prstGeom>
          <a:noFill/>
        </p:spPr>
        <p:txBody>
          <a:bodyPr wrap="none" rtlCol="0">
            <a:spAutoFit/>
          </a:bodyPr>
          <a:lstStyle/>
          <a:p>
            <a:endParaRPr lang="en-US" dirty="0"/>
          </a:p>
        </p:txBody>
      </p:sp>
      <p:pic>
        <p:nvPicPr>
          <p:cNvPr id="14" name="Picture 13">
            <a:extLst>
              <a:ext uri="{FF2B5EF4-FFF2-40B4-BE49-F238E27FC236}">
                <a16:creationId xmlns:a16="http://schemas.microsoft.com/office/drawing/2014/main" id="{18EB155D-9261-43E0-81C7-031AA165D59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78660" y="1432992"/>
            <a:ext cx="1808360" cy="1815876"/>
          </a:xfrm>
          <a:prstGeom prst="rect">
            <a:avLst/>
          </a:prstGeom>
        </p:spPr>
      </p:pic>
      <p:sp>
        <p:nvSpPr>
          <p:cNvPr id="9" name="Holder 4">
            <a:extLst>
              <a:ext uri="{FF2B5EF4-FFF2-40B4-BE49-F238E27FC236}">
                <a16:creationId xmlns:a16="http://schemas.microsoft.com/office/drawing/2014/main" id="{0C2A2688-F260-F247-A154-D0E137983B4E}"/>
              </a:ext>
            </a:extLst>
          </p:cNvPr>
          <p:cNvSpPr txBox="1">
            <a:spLocks/>
          </p:cNvSpPr>
          <p:nvPr/>
        </p:nvSpPr>
        <p:spPr>
          <a:xfrm>
            <a:off x="7714573" y="4776523"/>
            <a:ext cx="1307942" cy="215900"/>
          </a:xfrm>
          <a:prstGeom prst="rect">
            <a:avLst/>
          </a:prstGeom>
        </p:spPr>
        <p:txBody>
          <a:bodyPr lIns="0" tIns="0" rIns="0" bIns="0"/>
          <a:lstStyle>
            <a:defPPr>
              <a:defRPr lang="en-US"/>
            </a:defPPr>
            <a:lvl1pPr marL="0" algn="l" defTabSz="457200" rtl="0" eaLnBrk="1" latinLnBrk="0" hangingPunct="1">
              <a:defRPr sz="1200" b="1" i="0" kern="1200" spc="0" baseline="0">
                <a:solidFill>
                  <a:srgbClr val="7F8084"/>
                </a:solidFill>
                <a:latin typeface="VAG Rounded Std Light" panose="020F0502020204020204" pitchFamily="34" charset="0"/>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25"/>
              </a:spcBef>
            </a:pPr>
            <a:r>
              <a:rPr lang="en-GB" dirty="0"/>
              <a:t>Profit for people</a:t>
            </a:r>
          </a:p>
        </p:txBody>
      </p:sp>
    </p:spTree>
    <p:extLst>
      <p:ext uri="{BB962C8B-B14F-4D97-AF65-F5344CB8AC3E}">
        <p14:creationId xmlns:p14="http://schemas.microsoft.com/office/powerpoint/2010/main" val="4007954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3000"/>
                            </p:stCondLst>
                            <p:childTnLst>
                              <p:par>
                                <p:cTn id="20" presetID="52"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1" grpId="0"/>
    </p:bldLst>
  </p:timing>
</p:sld>
</file>

<file path=ppt/theme/theme1.xml><?xml version="1.0" encoding="utf-8"?>
<a:theme xmlns:a="http://schemas.openxmlformats.org/drawingml/2006/main" name="Office Theme">
  <a:themeElements>
    <a:clrScheme name="2014 B&amp;CE Palette">
      <a:dk1>
        <a:srgbClr val="4A4A49"/>
      </a:dk1>
      <a:lt1>
        <a:srgbClr val="FFFFFF"/>
      </a:lt1>
      <a:dk2>
        <a:srgbClr val="0046AD"/>
      </a:dk2>
      <a:lt2>
        <a:srgbClr val="00BBE4"/>
      </a:lt2>
      <a:accent1>
        <a:srgbClr val="8345B1"/>
      </a:accent1>
      <a:accent2>
        <a:srgbClr val="5261AC"/>
      </a:accent2>
      <a:accent3>
        <a:srgbClr val="418BAC"/>
      </a:accent3>
      <a:accent4>
        <a:srgbClr val="00B1B0"/>
      </a:accent4>
      <a:accent5>
        <a:srgbClr val="A3D801"/>
      </a:accent5>
      <a:accent6>
        <a:srgbClr val="E9802E"/>
      </a:accent6>
      <a:hlink>
        <a:srgbClr val="0046AD"/>
      </a:hlink>
      <a:folHlink>
        <a:srgbClr val="4A4A8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6378</TotalTime>
  <Words>7596</Words>
  <Application>Microsoft Office PowerPoint</Application>
  <PresentationFormat>On-screen Show (16:9)</PresentationFormat>
  <Paragraphs>725</Paragraphs>
  <Slides>45</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Segoe UI</vt:lpstr>
      <vt:lpstr>Times New Roman</vt:lpstr>
      <vt:lpstr>VAG Rounded Std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Setting up your Online Account</vt:lpstr>
      <vt:lpstr>PowerPoint Presentation</vt:lpstr>
      <vt:lpstr>PowerPoint Presentation</vt:lpstr>
      <vt:lpstr>PowerPoint Presentation</vt:lpstr>
      <vt:lpstr>PowerPoint Presentation</vt:lpstr>
      <vt:lpstr>PowerPoint Presentation</vt:lpstr>
      <vt:lpstr> </vt:lpstr>
      <vt:lpstr> </vt:lpstr>
      <vt:lpstr> </vt:lpstr>
      <vt:lpstr>PowerPoint Presentation</vt:lpstr>
      <vt:lpstr>Balanced investment proﬁle fund's  performance from launch</vt:lpstr>
      <vt:lpstr>Responsible investment</vt:lpstr>
      <vt:lpstr>Member survey results</vt:lpstr>
      <vt:lpstr>PowerPoint Presentation</vt:lpstr>
      <vt:lpstr> </vt:lpstr>
      <vt:lpstr> </vt:lpstr>
      <vt:lpstr>ESG exclusions –  Severe ESG controversy</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Mirabelle Lee</dc:creator>
  <cp:lastModifiedBy>Fiona Wood</cp:lastModifiedBy>
  <cp:revision>197</cp:revision>
  <dcterms:modified xsi:type="dcterms:W3CDTF">2022-05-10T17:34:50Z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d280b52-230a-4552-8f6d-db96c3cf49ed_Enabled">
    <vt:lpwstr>true</vt:lpwstr>
  </property>
  <property fmtid="{D5CDD505-2E9C-101B-9397-08002B2CF9AE}" pid="3" name="MSIP_Label_fd280b52-230a-4552-8f6d-db96c3cf49ed_SetDate">
    <vt:lpwstr>2021-01-20T11:48:54Z</vt:lpwstr>
  </property>
  <property fmtid="{D5CDD505-2E9C-101B-9397-08002B2CF9AE}" pid="4" name="MSIP_Label_fd280b52-230a-4552-8f6d-db96c3cf49ed_Method">
    <vt:lpwstr>Privileged</vt:lpwstr>
  </property>
  <property fmtid="{D5CDD505-2E9C-101B-9397-08002B2CF9AE}" pid="5" name="MSIP_Label_fd280b52-230a-4552-8f6d-db96c3cf49ed_Name">
    <vt:lpwstr>General</vt:lpwstr>
  </property>
  <property fmtid="{D5CDD505-2E9C-101B-9397-08002B2CF9AE}" pid="6" name="MSIP_Label_fd280b52-230a-4552-8f6d-db96c3cf49ed_SiteId">
    <vt:lpwstr>a6bb8d5c-8a6a-40cc-bcbd-d0aa3550277c</vt:lpwstr>
  </property>
  <property fmtid="{D5CDD505-2E9C-101B-9397-08002B2CF9AE}" pid="7" name="MSIP_Label_fd280b52-230a-4552-8f6d-db96c3cf49ed_ActionId">
    <vt:lpwstr>83a6e9ff-0172-4ae1-89b9-faeafc7702aa</vt:lpwstr>
  </property>
  <property fmtid="{D5CDD505-2E9C-101B-9397-08002B2CF9AE}" pid="8" name="MSIP_Label_fd280b52-230a-4552-8f6d-db96c3cf49ed_ContentBits">
    <vt:lpwstr>0</vt:lpwstr>
  </property>
</Properties>
</file>